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5"/>
  </p:notesMasterIdLst>
  <p:sldIdLst>
    <p:sldId id="324" r:id="rId2"/>
    <p:sldId id="325" r:id="rId3"/>
    <p:sldId id="278" r:id="rId4"/>
    <p:sldId id="279" r:id="rId5"/>
    <p:sldId id="280" r:id="rId6"/>
    <p:sldId id="281" r:id="rId7"/>
    <p:sldId id="282" r:id="rId8"/>
    <p:sldId id="283" r:id="rId9"/>
    <p:sldId id="284" r:id="rId10"/>
    <p:sldId id="286" r:id="rId11"/>
    <p:sldId id="287" r:id="rId12"/>
    <p:sldId id="288" r:id="rId13"/>
    <p:sldId id="289" r:id="rId14"/>
    <p:sldId id="290" r:id="rId15"/>
    <p:sldId id="291" r:id="rId16"/>
    <p:sldId id="292" r:id="rId17"/>
    <p:sldId id="293" r:id="rId18"/>
    <p:sldId id="295" r:id="rId19"/>
    <p:sldId id="296" r:id="rId20"/>
    <p:sldId id="297" r:id="rId21"/>
    <p:sldId id="298" r:id="rId22"/>
    <p:sldId id="299" r:id="rId23"/>
    <p:sldId id="300" r:id="rId24"/>
    <p:sldId id="294" r:id="rId25"/>
    <p:sldId id="302" r:id="rId26"/>
    <p:sldId id="303" r:id="rId27"/>
    <p:sldId id="304" r:id="rId28"/>
    <p:sldId id="305" r:id="rId29"/>
    <p:sldId id="306" r:id="rId30"/>
    <p:sldId id="256" r:id="rId31"/>
    <p:sldId id="273" r:id="rId32"/>
    <p:sldId id="266" r:id="rId33"/>
    <p:sldId id="270" r:id="rId34"/>
    <p:sldId id="267" r:id="rId35"/>
    <p:sldId id="271" r:id="rId36"/>
    <p:sldId id="264" r:id="rId37"/>
    <p:sldId id="263" r:id="rId38"/>
    <p:sldId id="272" r:id="rId39"/>
    <p:sldId id="275" r:id="rId40"/>
    <p:sldId id="276" r:id="rId41"/>
    <p:sldId id="257" r:id="rId42"/>
    <p:sldId id="258" r:id="rId43"/>
    <p:sldId id="259" r:id="rId44"/>
    <p:sldId id="260" r:id="rId45"/>
    <p:sldId id="261" r:id="rId46"/>
    <p:sldId id="262"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07" r:id="rId62"/>
    <p:sldId id="308" r:id="rId63"/>
    <p:sldId id="30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60" autoAdjust="0"/>
  </p:normalViewPr>
  <p:slideViewPr>
    <p:cSldViewPr>
      <p:cViewPr varScale="1">
        <p:scale>
          <a:sx n="62" d="100"/>
          <a:sy n="62" d="100"/>
        </p:scale>
        <p:origin x="7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9.png"/></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7.9863171559088605E-2"/>
          <c:y val="0"/>
          <c:w val="0.84407666505130297"/>
          <c:h val="0.78999768758456002"/>
        </c:manualLayout>
      </c:layout>
      <c:barChart>
        <c:barDir val="col"/>
        <c:grouping val="clustered"/>
        <c:varyColors val="0"/>
        <c:ser>
          <c:idx val="0"/>
          <c:order val="0"/>
          <c:tx>
            <c:strRef>
              <c:f>Sheet1!$A$2</c:f>
              <c:strCache>
                <c:ptCount val="1"/>
                <c:pt idx="0">
                  <c:v>Age Groups (Year)</c:v>
                </c:pt>
              </c:strCache>
            </c:strRef>
          </c:tx>
          <c:spPr>
            <a:blipFill rotWithShape="1">
              <a:blip xmlns:r="http://schemas.openxmlformats.org/officeDocument/2006/relationships" r:embed="rId1"/>
              <a:srcRect/>
              <a:stretch>
                <a:fillRect/>
              </a:stretch>
            </a:blipFill>
            <a:ln w="12700" cap="flat">
              <a:noFill/>
              <a:miter lim="400000"/>
            </a:ln>
            <a:effectLst/>
          </c:spPr>
          <c:invertIfNegative val="0"/>
          <c:pictureOptions>
            <c:pictureFormat val="stretch"/>
          </c:pictureOptions>
          <c:dPt>
            <c:idx val="2"/>
            <c:invertIfNegative val="0"/>
            <c:bubble3D val="0"/>
            <c:spPr>
              <a:solidFill>
                <a:schemeClr val="accent3">
                  <a:lumMod val="75000"/>
                </a:schemeClr>
              </a:solidFill>
              <a:ln w="12700" cap="flat">
                <a:noFill/>
                <a:miter lim="400000"/>
              </a:ln>
              <a:effectLst/>
            </c:spPr>
          </c:dPt>
          <c:dPt>
            <c:idx val="3"/>
            <c:invertIfNegative val="0"/>
            <c:bubble3D val="0"/>
            <c:spPr>
              <a:solidFill>
                <a:schemeClr val="accent3">
                  <a:lumMod val="50000"/>
                </a:schemeClr>
              </a:solidFill>
              <a:ln w="12700" cap="flat">
                <a:noFill/>
                <a:miter lim="400000"/>
              </a:ln>
              <a:effectLst/>
            </c:spPr>
          </c:dPt>
          <c:dLbls>
            <c:dLbl>
              <c:idx val="0"/>
              <c:tx>
                <c:rich>
                  <a:bodyPr/>
                  <a:lstStyle/>
                  <a:p>
                    <a:r>
                      <a:rPr lang="en-US" dirty="0" smtClean="0">
                        <a:effectLst/>
                      </a:rPr>
                      <a:t>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606016338960819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676594081780601E-2"/>
                  <c:y val="4.9196013816232302E-18"/>
                </c:manualLayout>
              </c:layout>
              <c:tx>
                <c:rich>
                  <a:bodyPr/>
                  <a:lstStyle/>
                  <a:p>
                    <a:r>
                      <a:rPr lang="en-US" dirty="0">
                        <a:effectLst/>
                      </a:rPr>
                      <a:t>1,237</a:t>
                    </a:r>
                  </a:p>
                </c:rich>
              </c:tx>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ln>
                <a:noFill/>
              </a:ln>
            </c:spPr>
            <c:txPr>
              <a:bodyPr/>
              <a:lstStyle/>
              <a:p>
                <a:pPr lvl="0">
                  <a:defRPr sz="2600" b="1" i="0" u="none" strike="noStrike">
                    <a:solidFill>
                      <a:schemeClr val="tx1"/>
                    </a:solidFill>
                    <a:effectLst/>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&lt;16</c:v>
                </c:pt>
                <c:pt idx="1">
                  <c:v>16-20</c:v>
                </c:pt>
                <c:pt idx="2">
                  <c:v>21-34</c:v>
                </c:pt>
                <c:pt idx="3">
                  <c:v>35-54</c:v>
                </c:pt>
                <c:pt idx="4">
                  <c:v>55-69</c:v>
                </c:pt>
                <c:pt idx="5">
                  <c:v>70-74</c:v>
                </c:pt>
                <c:pt idx="6">
                  <c:v>75-79</c:v>
                </c:pt>
                <c:pt idx="7">
                  <c:v>80-84</c:v>
                </c:pt>
                <c:pt idx="8">
                  <c:v>85+</c:v>
                </c:pt>
              </c:strCache>
            </c:strRef>
          </c:cat>
          <c:val>
            <c:numRef>
              <c:f>Sheet1!$B$2:$J$2</c:f>
              <c:numCache>
                <c:formatCode>General</c:formatCode>
                <c:ptCount val="9"/>
                <c:pt idx="0">
                  <c:v>1</c:v>
                </c:pt>
                <c:pt idx="1">
                  <c:v>323</c:v>
                </c:pt>
                <c:pt idx="2">
                  <c:v>1235</c:v>
                </c:pt>
                <c:pt idx="3">
                  <c:v>1237</c:v>
                </c:pt>
                <c:pt idx="4">
                  <c:v>634</c:v>
                </c:pt>
                <c:pt idx="5">
                  <c:v>79</c:v>
                </c:pt>
                <c:pt idx="6">
                  <c:v>72</c:v>
                </c:pt>
                <c:pt idx="7">
                  <c:v>65</c:v>
                </c:pt>
                <c:pt idx="8">
                  <c:v>49</c:v>
                </c:pt>
              </c:numCache>
            </c:numRef>
          </c:val>
        </c:ser>
        <c:dLbls>
          <c:showLegendKey val="0"/>
          <c:showVal val="0"/>
          <c:showCatName val="0"/>
          <c:showSerName val="0"/>
          <c:showPercent val="0"/>
          <c:showBubbleSize val="0"/>
        </c:dLbls>
        <c:gapWidth val="20"/>
        <c:overlap val="-10"/>
        <c:axId val="133677472"/>
        <c:axId val="133677864"/>
      </c:barChart>
      <c:catAx>
        <c:axId val="13367747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lvl="0">
              <a:defRPr sz="2000" b="1" i="0" u="none" strike="noStrike">
                <a:solidFill>
                  <a:schemeClr val="tx1"/>
                </a:solidFill>
                <a:effectLst/>
                <a:latin typeface="Helvetica"/>
              </a:defRPr>
            </a:pPr>
            <a:endParaRPr lang="en-US"/>
          </a:p>
        </c:txPr>
        <c:crossAx val="133677864"/>
        <c:crosses val="autoZero"/>
        <c:auto val="1"/>
        <c:lblAlgn val="ctr"/>
        <c:lblOffset val="100"/>
        <c:noMultiLvlLbl val="1"/>
      </c:catAx>
      <c:valAx>
        <c:axId val="133677864"/>
        <c:scaling>
          <c:orientation val="minMax"/>
        </c:scaling>
        <c:delete val="0"/>
        <c:axPos val="l"/>
        <c:numFmt formatCode="General" sourceLinked="0"/>
        <c:majorTickMark val="none"/>
        <c:minorTickMark val="none"/>
        <c:tickLblPos val="none"/>
        <c:spPr>
          <a:ln w="12700" cap="flat">
            <a:noFill/>
            <a:prstDash val="solid"/>
            <a:miter lim="400000"/>
          </a:ln>
        </c:spPr>
        <c:txPr>
          <a:bodyPr rot="0"/>
          <a:lstStyle/>
          <a:p>
            <a:pPr lvl="0">
              <a:defRPr sz="2000" b="1" i="0" u="none" strike="noStrike">
                <a:solidFill>
                  <a:srgbClr val="000000"/>
                </a:solidFill>
                <a:effectLst/>
                <a:latin typeface="Helvetica"/>
              </a:defRPr>
            </a:pPr>
            <a:endParaRPr lang="en-US"/>
          </a:p>
        </c:txPr>
        <c:crossAx val="133677472"/>
        <c:crosses val="autoZero"/>
        <c:crossBetween val="between"/>
        <c:majorUnit val="350"/>
        <c:minorUnit val="17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0.12212446283787699"/>
          <c:y val="9.0374361163105002E-2"/>
          <c:w val="0.85470299999999999"/>
          <c:h val="0.82342099999999996"/>
        </c:manualLayout>
      </c:layout>
      <c:barChart>
        <c:barDir val="col"/>
        <c:grouping val="clustered"/>
        <c:varyColors val="0"/>
        <c:ser>
          <c:idx val="0"/>
          <c:order val="0"/>
          <c:tx>
            <c:strRef>
              <c:f>Sheet1!$A$2</c:f>
              <c:strCache>
                <c:ptCount val="1"/>
                <c:pt idx="0">
                  <c:v>Region 1</c:v>
                </c:pt>
              </c:strCache>
            </c:strRef>
          </c:tx>
          <c:spPr>
            <a:solidFill>
              <a:srgbClr val="2E578C"/>
            </a:solidFill>
            <a:ln w="12700" cap="flat">
              <a:noFill/>
              <a:miter lim="400000"/>
            </a:ln>
            <a:effectLst>
              <a:outerShdw blurRad="127000" dist="76200" dir="18900000" algn="tl">
                <a:srgbClr val="000000">
                  <a:alpha val="75000"/>
                </a:srgbClr>
              </a:outerShdw>
            </a:effectLst>
          </c:spPr>
          <c:invertIfNegative val="0"/>
          <c:cat>
            <c:strRef>
              <c:f>Sheet1!$B$1:$G$1</c:f>
              <c:strCache>
                <c:ptCount val="6"/>
                <c:pt idx="0">
                  <c:v>2008</c:v>
                </c:pt>
                <c:pt idx="1">
                  <c:v>2009</c:v>
                </c:pt>
                <c:pt idx="2">
                  <c:v>2010</c:v>
                </c:pt>
                <c:pt idx="3">
                  <c:v>2011</c:v>
                </c:pt>
                <c:pt idx="4">
                  <c:v>2012</c:v>
                </c:pt>
                <c:pt idx="5">
                  <c:v>2013</c:v>
                </c:pt>
              </c:strCache>
            </c:strRef>
          </c:cat>
          <c:val>
            <c:numRef>
              <c:f>Sheet1!$B$2:$G$2</c:f>
              <c:numCache>
                <c:formatCode>General</c:formatCode>
                <c:ptCount val="6"/>
                <c:pt idx="0">
                  <c:v>37621000</c:v>
                </c:pt>
                <c:pt idx="1">
                  <c:v>36928000</c:v>
                </c:pt>
                <c:pt idx="2">
                  <c:v>30469000</c:v>
                </c:pt>
                <c:pt idx="3">
                  <c:v>31613000</c:v>
                </c:pt>
                <c:pt idx="4">
                  <c:v>32655000</c:v>
                </c:pt>
                <c:pt idx="5">
                  <c:v>29699000</c:v>
                </c:pt>
              </c:numCache>
            </c:numRef>
          </c:val>
        </c:ser>
        <c:dLbls>
          <c:showLegendKey val="0"/>
          <c:showVal val="0"/>
          <c:showCatName val="0"/>
          <c:showSerName val="0"/>
          <c:showPercent val="0"/>
          <c:showBubbleSize val="0"/>
        </c:dLbls>
        <c:gapWidth val="20"/>
        <c:overlap val="-10"/>
        <c:axId val="133678648"/>
        <c:axId val="133679040"/>
      </c:barChart>
      <c:catAx>
        <c:axId val="133678648"/>
        <c:scaling>
          <c:orientation val="minMax"/>
        </c:scaling>
        <c:delete val="0"/>
        <c:axPos val="b"/>
        <c:numFmt formatCode="General" sourceLinked="0"/>
        <c:majorTickMark val="none"/>
        <c:minorTickMark val="none"/>
        <c:tickLblPos val="low"/>
        <c:spPr>
          <a:ln w="12700" cap="flat">
            <a:noFill/>
            <a:miter lim="400000"/>
          </a:ln>
        </c:spPr>
        <c:txPr>
          <a:bodyPr rot="0"/>
          <a:lstStyle/>
          <a:p>
            <a:pPr lvl="0">
              <a:defRPr sz="1400" b="1" i="0" u="none" strike="noStrike">
                <a:solidFill>
                  <a:schemeClr val="tx1"/>
                </a:solidFill>
                <a:effectLst/>
                <a:latin typeface="Helvetica"/>
              </a:defRPr>
            </a:pPr>
            <a:endParaRPr lang="en-US"/>
          </a:p>
        </c:txPr>
        <c:crossAx val="133679040"/>
        <c:crosses val="autoZero"/>
        <c:auto val="1"/>
        <c:lblAlgn val="ctr"/>
        <c:lblOffset val="100"/>
        <c:noMultiLvlLbl val="1"/>
      </c:catAx>
      <c:valAx>
        <c:axId val="133679040"/>
        <c:scaling>
          <c:orientation val="minMax"/>
          <c:max val="40000000"/>
          <c:min val="0"/>
        </c:scaling>
        <c:delete val="0"/>
        <c:axPos val="l"/>
        <c:numFmt formatCode="#,##0" sourceLinked="0"/>
        <c:majorTickMark val="none"/>
        <c:minorTickMark val="none"/>
        <c:tickLblPos val="nextTo"/>
        <c:spPr>
          <a:ln w="12700" cap="flat">
            <a:noFill/>
            <a:miter lim="400000"/>
          </a:ln>
        </c:spPr>
        <c:txPr>
          <a:bodyPr rot="0"/>
          <a:lstStyle/>
          <a:p>
            <a:pPr lvl="0">
              <a:defRPr sz="1400" b="1" i="0" u="none" strike="noStrike">
                <a:solidFill>
                  <a:schemeClr val="tx1"/>
                </a:solidFill>
                <a:effectLst/>
                <a:latin typeface="Helvetica"/>
              </a:defRPr>
            </a:pPr>
            <a:endParaRPr lang="en-US"/>
          </a:p>
        </c:txPr>
        <c:crossAx val="133678648"/>
        <c:crosses val="autoZero"/>
        <c:crossBetween val="between"/>
        <c:majorUnit val="9500000"/>
        <c:minorUnit val="4750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1.85996694502487E-3"/>
          <c:y val="8.0491075842452103E-2"/>
          <c:w val="0.99440716639855697"/>
          <c:h val="0.879524084366478"/>
        </c:manualLayout>
      </c:layout>
      <c:lineChart>
        <c:grouping val="standard"/>
        <c:varyColors val="0"/>
        <c:ser>
          <c:idx val="0"/>
          <c:order val="0"/>
          <c:tx>
            <c:strRef>
              <c:f>Sheet1!$A$2</c:f>
              <c:strCache>
                <c:ptCount val="1"/>
                <c:pt idx="0">
                  <c:v>Region 1</c:v>
                </c:pt>
              </c:strCache>
            </c:strRef>
          </c:tx>
          <c:spPr>
            <a:ln w="76200" cap="flat">
              <a:solidFill>
                <a:srgbClr val="51A7F9"/>
              </a:solidFill>
              <a:prstDash val="solid"/>
              <a:miter lim="400000"/>
            </a:ln>
            <a:effectLst/>
          </c:spPr>
          <c:marker>
            <c:symbol val="circle"/>
            <c:size val="14"/>
            <c:spPr>
              <a:solidFill>
                <a:srgbClr val="FFFFFF"/>
              </a:solidFill>
              <a:ln w="76200" cap="flat">
                <a:solidFill>
                  <a:srgbClr val="51A7F9"/>
                </a:solidFill>
                <a:prstDash val="solid"/>
                <a:miter lim="400000"/>
              </a:ln>
              <a:effectLst/>
            </c:spPr>
          </c:marker>
          <c:cat>
            <c:multiLvlStrRef>
              <c:f>Sheet1!$B$1:$G$1</c:f>
            </c:multiLvlStrRef>
          </c:cat>
          <c:val>
            <c:numRef>
              <c:f>Sheet1!$B$2:$G$2</c:f>
              <c:numCache>
                <c:formatCode>General</c:formatCode>
                <c:ptCount val="6"/>
                <c:pt idx="0">
                  <c:v>37621000</c:v>
                </c:pt>
                <c:pt idx="1">
                  <c:v>36928000</c:v>
                </c:pt>
                <c:pt idx="2">
                  <c:v>30469000</c:v>
                </c:pt>
                <c:pt idx="3">
                  <c:v>31613000</c:v>
                </c:pt>
                <c:pt idx="4">
                  <c:v>32655000</c:v>
                </c:pt>
                <c:pt idx="5">
                  <c:v>29699000</c:v>
                </c:pt>
              </c:numCache>
            </c:numRef>
          </c:val>
          <c:smooth val="0"/>
        </c:ser>
        <c:dLbls>
          <c:showLegendKey val="0"/>
          <c:showVal val="0"/>
          <c:showCatName val="0"/>
          <c:showSerName val="0"/>
          <c:showPercent val="0"/>
          <c:showBubbleSize val="0"/>
        </c:dLbls>
        <c:marker val="1"/>
        <c:smooth val="0"/>
        <c:axId val="133679824"/>
        <c:axId val="133680216"/>
      </c:lineChart>
      <c:catAx>
        <c:axId val="133679824"/>
        <c:scaling>
          <c:orientation val="minMax"/>
        </c:scaling>
        <c:delete val="0"/>
        <c:axPos val="b"/>
        <c:numFmt formatCode="General" sourceLinked="0"/>
        <c:majorTickMark val="none"/>
        <c:minorTickMark val="none"/>
        <c:tickLblPos val="low"/>
        <c:spPr>
          <a:ln w="12700" cap="flat">
            <a:noFill/>
            <a:miter lim="400000"/>
          </a:ln>
        </c:spPr>
        <c:txPr>
          <a:bodyPr rot="0"/>
          <a:lstStyle/>
          <a:p>
            <a:pPr lvl="0">
              <a:defRPr sz="2000" b="0" i="0" u="none" strike="noStrike">
                <a:solidFill>
                  <a:srgbClr val="000000"/>
                </a:solidFill>
                <a:effectLst/>
                <a:latin typeface="Helvetica Light"/>
              </a:defRPr>
            </a:pPr>
            <a:endParaRPr lang="en-US"/>
          </a:p>
        </c:txPr>
        <c:crossAx val="133680216"/>
        <c:crosses val="autoZero"/>
        <c:auto val="1"/>
        <c:lblAlgn val="ctr"/>
        <c:lblOffset val="100"/>
        <c:noMultiLvlLbl val="1"/>
      </c:catAx>
      <c:valAx>
        <c:axId val="133680216"/>
        <c:scaling>
          <c:orientation val="minMax"/>
          <c:min val="0"/>
        </c:scaling>
        <c:delete val="0"/>
        <c:axPos val="l"/>
        <c:numFmt formatCode="General" sourceLinked="0"/>
        <c:majorTickMark val="none"/>
        <c:minorTickMark val="none"/>
        <c:tickLblPos val="none"/>
        <c:spPr>
          <a:ln w="12700" cap="flat">
            <a:noFill/>
            <a:miter lim="400000"/>
          </a:ln>
        </c:spPr>
        <c:txPr>
          <a:bodyPr rot="0"/>
          <a:lstStyle/>
          <a:p>
            <a:pPr lvl="0">
              <a:defRPr sz="2000" b="0" i="0" u="none" strike="noStrike">
                <a:solidFill>
                  <a:srgbClr val="000000"/>
                </a:solidFill>
                <a:effectLst/>
                <a:latin typeface="Helvetica Light"/>
              </a:defRPr>
            </a:pPr>
            <a:endParaRPr lang="en-US"/>
          </a:p>
        </c:txPr>
        <c:crossAx val="133679824"/>
        <c:crosses val="autoZero"/>
        <c:crossBetween val="between"/>
        <c:majorUnit val="7500"/>
        <c:minorUnit val="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0.15016658203233299"/>
          <c:y val="8.9101973729923803E-2"/>
          <c:w val="0.83850499999999994"/>
          <c:h val="0.82878200000000002"/>
        </c:manualLayout>
      </c:layout>
      <c:barChart>
        <c:barDir val="col"/>
        <c:grouping val="clustered"/>
        <c:varyColors val="0"/>
        <c:ser>
          <c:idx val="0"/>
          <c:order val="0"/>
          <c:tx>
            <c:strRef>
              <c:f>Sheet1!$A$2</c:f>
              <c:strCache>
                <c:ptCount val="1"/>
                <c:pt idx="0">
                  <c:v>Region 1</c:v>
                </c:pt>
              </c:strCache>
            </c:strRef>
          </c:tx>
          <c:spPr>
            <a:solidFill>
              <a:srgbClr val="2E578C"/>
            </a:solidFill>
            <a:ln w="12700" cap="flat">
              <a:noFill/>
              <a:miter lim="400000"/>
            </a:ln>
            <a:effectLst>
              <a:outerShdw blurRad="127000" dist="76200" dir="18900000" algn="tl">
                <a:srgbClr val="000000">
                  <a:alpha val="75000"/>
                </a:srgbClr>
              </a:outerShdw>
            </a:effectLst>
          </c:spPr>
          <c:invertIfNegative val="0"/>
          <c:cat>
            <c:strRef>
              <c:f>Sheet1!$B$1:$G$1</c:f>
              <c:strCache>
                <c:ptCount val="6"/>
                <c:pt idx="0">
                  <c:v>2008</c:v>
                </c:pt>
                <c:pt idx="1">
                  <c:v>2009</c:v>
                </c:pt>
                <c:pt idx="2">
                  <c:v>2010</c:v>
                </c:pt>
                <c:pt idx="3">
                  <c:v>2011</c:v>
                </c:pt>
                <c:pt idx="4">
                  <c:v>2012</c:v>
                </c:pt>
                <c:pt idx="5">
                  <c:v>2013</c:v>
                </c:pt>
              </c:strCache>
            </c:strRef>
          </c:cat>
          <c:val>
            <c:numRef>
              <c:f>Sheet1!$B$2:$G$2</c:f>
              <c:numCache>
                <c:formatCode>General</c:formatCode>
                <c:ptCount val="6"/>
                <c:pt idx="0">
                  <c:v>28094000</c:v>
                </c:pt>
                <c:pt idx="1">
                  <c:v>29762000</c:v>
                </c:pt>
                <c:pt idx="2">
                  <c:v>26921000</c:v>
                </c:pt>
                <c:pt idx="3">
                  <c:v>27252000</c:v>
                </c:pt>
                <c:pt idx="4">
                  <c:v>28802000</c:v>
                </c:pt>
                <c:pt idx="5">
                  <c:v>28927000</c:v>
                </c:pt>
              </c:numCache>
            </c:numRef>
          </c:val>
        </c:ser>
        <c:dLbls>
          <c:showLegendKey val="0"/>
          <c:showVal val="0"/>
          <c:showCatName val="0"/>
          <c:showSerName val="0"/>
          <c:showPercent val="0"/>
          <c:showBubbleSize val="0"/>
        </c:dLbls>
        <c:gapWidth val="50"/>
        <c:overlap val="-10"/>
        <c:axId val="133681000"/>
        <c:axId val="133681392"/>
      </c:barChart>
      <c:catAx>
        <c:axId val="133681000"/>
        <c:scaling>
          <c:orientation val="minMax"/>
        </c:scaling>
        <c:delete val="0"/>
        <c:axPos val="b"/>
        <c:numFmt formatCode="General" sourceLinked="0"/>
        <c:majorTickMark val="none"/>
        <c:minorTickMark val="none"/>
        <c:tickLblPos val="low"/>
        <c:spPr>
          <a:ln w="12700" cap="flat">
            <a:noFill/>
            <a:miter lim="400000"/>
          </a:ln>
        </c:spPr>
        <c:txPr>
          <a:bodyPr rot="0"/>
          <a:lstStyle/>
          <a:p>
            <a:pPr lvl="0">
              <a:defRPr sz="1400" b="1" i="0" u="none" strike="noStrike">
                <a:solidFill>
                  <a:schemeClr val="tx1"/>
                </a:solidFill>
                <a:effectLst/>
                <a:latin typeface="Helvetica"/>
              </a:defRPr>
            </a:pPr>
            <a:endParaRPr lang="en-US"/>
          </a:p>
        </c:txPr>
        <c:crossAx val="133681392"/>
        <c:crosses val="autoZero"/>
        <c:auto val="1"/>
        <c:lblAlgn val="ctr"/>
        <c:lblOffset val="100"/>
        <c:noMultiLvlLbl val="1"/>
      </c:catAx>
      <c:valAx>
        <c:axId val="133681392"/>
        <c:scaling>
          <c:orientation val="minMax"/>
          <c:max val="30000000"/>
          <c:min val="0"/>
        </c:scaling>
        <c:delete val="0"/>
        <c:axPos val="l"/>
        <c:numFmt formatCode="#,##0" sourceLinked="0"/>
        <c:majorTickMark val="none"/>
        <c:minorTickMark val="none"/>
        <c:tickLblPos val="nextTo"/>
        <c:spPr>
          <a:ln w="12700" cap="flat">
            <a:noFill/>
            <a:miter lim="400000"/>
          </a:ln>
        </c:spPr>
        <c:txPr>
          <a:bodyPr rot="0"/>
          <a:lstStyle/>
          <a:p>
            <a:pPr lvl="0">
              <a:defRPr sz="1400" b="1" i="0" u="none" strike="noStrike">
                <a:solidFill>
                  <a:schemeClr val="tx1"/>
                </a:solidFill>
                <a:effectLst/>
                <a:latin typeface="Helvetica"/>
              </a:defRPr>
            </a:pPr>
            <a:endParaRPr lang="en-US"/>
          </a:p>
        </c:txPr>
        <c:crossAx val="133681000"/>
        <c:crosses val="autoZero"/>
        <c:crossBetween val="between"/>
        <c:majorUnit val="7500000"/>
        <c:minorUnit val="3750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5.5928336014432999E-3"/>
          <c:y val="8.9321855291834E-4"/>
          <c:w val="0.99440716639855697"/>
          <c:h val="0.879524084366478"/>
        </c:manualLayout>
      </c:layout>
      <c:lineChart>
        <c:grouping val="standard"/>
        <c:varyColors val="0"/>
        <c:ser>
          <c:idx val="0"/>
          <c:order val="0"/>
          <c:tx>
            <c:strRef>
              <c:f>Sheet1!$A$2</c:f>
              <c:strCache>
                <c:ptCount val="1"/>
                <c:pt idx="0">
                  <c:v>Region 1</c:v>
                </c:pt>
              </c:strCache>
            </c:strRef>
          </c:tx>
          <c:spPr>
            <a:ln w="76200" cap="flat">
              <a:solidFill>
                <a:srgbClr val="51A7F9"/>
              </a:solidFill>
              <a:prstDash val="solid"/>
              <a:miter lim="400000"/>
            </a:ln>
            <a:effectLst/>
          </c:spPr>
          <c:marker>
            <c:symbol val="circle"/>
            <c:size val="14"/>
            <c:spPr>
              <a:solidFill>
                <a:srgbClr val="FFFFFF"/>
              </a:solidFill>
              <a:ln w="76200" cap="flat">
                <a:solidFill>
                  <a:srgbClr val="51A7F9"/>
                </a:solidFill>
                <a:prstDash val="solid"/>
                <a:miter lim="400000"/>
              </a:ln>
              <a:effectLst/>
            </c:spPr>
          </c:marker>
          <c:cat>
            <c:multiLvlStrRef>
              <c:f>Sheet1!$B$1:$G$1</c:f>
            </c:multiLvlStrRef>
          </c:cat>
          <c:val>
            <c:numRef>
              <c:f>Sheet1!$B$2:$G$2</c:f>
              <c:numCache>
                <c:formatCode>General</c:formatCode>
                <c:ptCount val="6"/>
                <c:pt idx="0">
                  <c:v>28094</c:v>
                </c:pt>
                <c:pt idx="1">
                  <c:v>29762</c:v>
                </c:pt>
                <c:pt idx="2">
                  <c:v>26921</c:v>
                </c:pt>
                <c:pt idx="3">
                  <c:v>27252</c:v>
                </c:pt>
                <c:pt idx="4">
                  <c:v>28802</c:v>
                </c:pt>
                <c:pt idx="5">
                  <c:v>28927</c:v>
                </c:pt>
              </c:numCache>
            </c:numRef>
          </c:val>
          <c:smooth val="0"/>
        </c:ser>
        <c:dLbls>
          <c:showLegendKey val="0"/>
          <c:showVal val="0"/>
          <c:showCatName val="0"/>
          <c:showSerName val="0"/>
          <c:showPercent val="0"/>
          <c:showBubbleSize val="0"/>
        </c:dLbls>
        <c:marker val="1"/>
        <c:smooth val="0"/>
        <c:axId val="133682176"/>
        <c:axId val="133682568"/>
      </c:lineChart>
      <c:catAx>
        <c:axId val="133682176"/>
        <c:scaling>
          <c:orientation val="minMax"/>
        </c:scaling>
        <c:delete val="0"/>
        <c:axPos val="b"/>
        <c:numFmt formatCode="General" sourceLinked="0"/>
        <c:majorTickMark val="none"/>
        <c:minorTickMark val="none"/>
        <c:tickLblPos val="low"/>
        <c:spPr>
          <a:ln w="12700" cap="flat">
            <a:noFill/>
            <a:miter lim="400000"/>
          </a:ln>
        </c:spPr>
        <c:txPr>
          <a:bodyPr rot="0"/>
          <a:lstStyle/>
          <a:p>
            <a:pPr lvl="0">
              <a:defRPr sz="2000" b="0" i="0" u="none" strike="noStrike">
                <a:solidFill>
                  <a:srgbClr val="000000"/>
                </a:solidFill>
                <a:effectLst/>
                <a:latin typeface="Helvetica Light"/>
              </a:defRPr>
            </a:pPr>
            <a:endParaRPr lang="en-US"/>
          </a:p>
        </c:txPr>
        <c:crossAx val="133682568"/>
        <c:crosses val="autoZero"/>
        <c:auto val="1"/>
        <c:lblAlgn val="ctr"/>
        <c:lblOffset val="100"/>
        <c:noMultiLvlLbl val="1"/>
      </c:catAx>
      <c:valAx>
        <c:axId val="133682568"/>
        <c:scaling>
          <c:orientation val="minMax"/>
          <c:min val="0"/>
        </c:scaling>
        <c:delete val="0"/>
        <c:axPos val="l"/>
        <c:numFmt formatCode="General" sourceLinked="0"/>
        <c:majorTickMark val="none"/>
        <c:minorTickMark val="none"/>
        <c:tickLblPos val="none"/>
        <c:spPr>
          <a:ln w="12700" cap="flat">
            <a:noFill/>
            <a:miter lim="400000"/>
          </a:ln>
        </c:spPr>
        <c:txPr>
          <a:bodyPr rot="0"/>
          <a:lstStyle/>
          <a:p>
            <a:pPr lvl="0">
              <a:defRPr sz="2000" b="0" i="0" u="none" strike="noStrike">
                <a:solidFill>
                  <a:srgbClr val="000000"/>
                </a:solidFill>
                <a:effectLst/>
                <a:latin typeface="Helvetica Light"/>
              </a:defRPr>
            </a:pPr>
            <a:endParaRPr lang="en-US"/>
          </a:p>
        </c:txPr>
        <c:crossAx val="133682176"/>
        <c:crosses val="autoZero"/>
        <c:crossBetween val="between"/>
        <c:majorUnit val="7500"/>
        <c:minorUnit val="37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09067048437125E-2"/>
          <c:y val="2.7644721493146691E-2"/>
          <c:w val="0.91788487234550231"/>
          <c:h val="0.75117964421114014"/>
        </c:manualLayout>
      </c:layout>
      <c:barChart>
        <c:barDir val="col"/>
        <c:grouping val="percentStacked"/>
        <c:varyColors val="0"/>
        <c:ser>
          <c:idx val="0"/>
          <c:order val="0"/>
          <c:tx>
            <c:strRef>
              <c:f>Sheet1!$B$1</c:f>
              <c:strCache>
                <c:ptCount val="1"/>
                <c:pt idx="0">
                  <c:v>Bicycle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1993</c:v>
                </c:pt>
                <c:pt idx="1">
                  <c:v>2001</c:v>
                </c:pt>
                <c:pt idx="2">
                  <c:v>2010</c:v>
                </c:pt>
                <c:pt idx="3">
                  <c:v>2020</c:v>
                </c:pt>
              </c:numCache>
            </c:numRef>
          </c:cat>
          <c:val>
            <c:numRef>
              <c:f>Sheet1!$B$2:$B$5</c:f>
              <c:numCache>
                <c:formatCode>General</c:formatCode>
                <c:ptCount val="4"/>
                <c:pt idx="0">
                  <c:v>3</c:v>
                </c:pt>
                <c:pt idx="1">
                  <c:v>3</c:v>
                </c:pt>
                <c:pt idx="2">
                  <c:v>5</c:v>
                </c:pt>
                <c:pt idx="3">
                  <c:v>10</c:v>
                </c:pt>
              </c:numCache>
            </c:numRef>
          </c:val>
        </c:ser>
        <c:ser>
          <c:idx val="1"/>
          <c:order val="1"/>
          <c:tx>
            <c:strRef>
              <c:f>Sheet1!$C$1</c:f>
              <c:strCache>
                <c:ptCount val="1"/>
                <c:pt idx="0">
                  <c:v>Walking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1993</c:v>
                </c:pt>
                <c:pt idx="1">
                  <c:v>2001</c:v>
                </c:pt>
                <c:pt idx="2">
                  <c:v>2010</c:v>
                </c:pt>
                <c:pt idx="3">
                  <c:v>2020</c:v>
                </c:pt>
              </c:numCache>
            </c:numRef>
          </c:cat>
          <c:val>
            <c:numRef>
              <c:f>Sheet1!$C$2:$C$5</c:f>
              <c:numCache>
                <c:formatCode>General</c:formatCode>
                <c:ptCount val="4"/>
                <c:pt idx="0">
                  <c:v>28</c:v>
                </c:pt>
                <c:pt idx="1">
                  <c:v>27</c:v>
                </c:pt>
                <c:pt idx="2">
                  <c:v>28</c:v>
                </c:pt>
                <c:pt idx="3">
                  <c:v>27</c:v>
                </c:pt>
              </c:numCache>
            </c:numRef>
          </c:val>
        </c:ser>
        <c:ser>
          <c:idx val="2"/>
          <c:order val="2"/>
          <c:tx>
            <c:strRef>
              <c:f>Sheet1!$D$1</c:f>
              <c:strCache>
                <c:ptCount val="1"/>
                <c:pt idx="0">
                  <c:v>Car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1993</c:v>
                </c:pt>
                <c:pt idx="1">
                  <c:v>2001</c:v>
                </c:pt>
                <c:pt idx="2">
                  <c:v>2010</c:v>
                </c:pt>
                <c:pt idx="3">
                  <c:v>2020</c:v>
                </c:pt>
              </c:numCache>
            </c:numRef>
          </c:cat>
          <c:val>
            <c:numRef>
              <c:f>Sheet1!$D$2:$D$5</c:f>
              <c:numCache>
                <c:formatCode>General</c:formatCode>
                <c:ptCount val="4"/>
                <c:pt idx="0">
                  <c:v>40</c:v>
                </c:pt>
                <c:pt idx="1">
                  <c:v>36</c:v>
                </c:pt>
                <c:pt idx="2">
                  <c:v>31</c:v>
                </c:pt>
                <c:pt idx="3">
                  <c:v>23</c:v>
                </c:pt>
              </c:numCache>
            </c:numRef>
          </c:val>
        </c:ser>
        <c:ser>
          <c:idx val="3"/>
          <c:order val="3"/>
          <c:tx>
            <c:strRef>
              <c:f>Sheet1!$E$1</c:f>
              <c:strCache>
                <c:ptCount val="1"/>
                <c:pt idx="0">
                  <c:v>Public Transport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1993</c:v>
                </c:pt>
                <c:pt idx="1">
                  <c:v>2001</c:v>
                </c:pt>
                <c:pt idx="2">
                  <c:v>2010</c:v>
                </c:pt>
                <c:pt idx="3">
                  <c:v>2020</c:v>
                </c:pt>
              </c:numCache>
            </c:numRef>
          </c:cat>
          <c:val>
            <c:numRef>
              <c:f>Sheet1!$E$2:$E$5</c:f>
              <c:numCache>
                <c:formatCode>General</c:formatCode>
                <c:ptCount val="4"/>
                <c:pt idx="0">
                  <c:v>29</c:v>
                </c:pt>
                <c:pt idx="1">
                  <c:v>34</c:v>
                </c:pt>
                <c:pt idx="2">
                  <c:v>36</c:v>
                </c:pt>
                <c:pt idx="3">
                  <c:v>40</c:v>
                </c:pt>
              </c:numCache>
            </c:numRef>
          </c:val>
        </c:ser>
        <c:dLbls>
          <c:showLegendKey val="0"/>
          <c:showVal val="1"/>
          <c:showCatName val="0"/>
          <c:showSerName val="0"/>
          <c:showPercent val="0"/>
          <c:showBubbleSize val="0"/>
        </c:dLbls>
        <c:gapWidth val="150"/>
        <c:overlap val="100"/>
        <c:axId val="192034680"/>
        <c:axId val="192039384"/>
      </c:barChart>
      <c:catAx>
        <c:axId val="192034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039384"/>
        <c:crosses val="autoZero"/>
        <c:auto val="1"/>
        <c:lblAlgn val="ctr"/>
        <c:lblOffset val="100"/>
        <c:noMultiLvlLbl val="0"/>
      </c:catAx>
      <c:valAx>
        <c:axId val="192039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0346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2506776425674063"/>
          <c:y val="0.83392096821230677"/>
          <c:w val="0.56653113815318534"/>
          <c:h val="0.138301254009915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03D3C-BA0A-4496-973E-AEDAE4E8936C}" type="datetimeFigureOut">
              <a:rPr lang="en-US" smtClean="0"/>
              <a:t>7/22/2014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DB75A5-354B-47BB-A180-B01BF3C5623F}" type="slidenum">
              <a:rPr lang="en-US" smtClean="0"/>
              <a:t>‹#›</a:t>
            </a:fld>
            <a:endParaRPr lang="en-US"/>
          </a:p>
        </p:txBody>
      </p:sp>
    </p:spTree>
    <p:extLst>
      <p:ext uri="{BB962C8B-B14F-4D97-AF65-F5344CB8AC3E}">
        <p14:creationId xmlns:p14="http://schemas.microsoft.com/office/powerpoint/2010/main" val="74308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10news.com/home/homepage-showcase/deathtraps-for-san-diego-bicyclists-continue-killing0111201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Air pollution now kills more people than high cholesterol</a:t>
            </a:r>
            <a:endParaRPr lang="en-US" dirty="0" smtClean="0"/>
          </a:p>
          <a:p>
            <a:r>
              <a:rPr lang="en-US" dirty="0" smtClean="0"/>
              <a:t>http://www.washingtonpost.com/blogs/wonkblog/wp/2012/12/20/air-pollution-now-kills-more-people-than-high-cholesterol/</a:t>
            </a:r>
          </a:p>
          <a:p>
            <a:endParaRPr lang="en-US" dirty="0" smtClean="0"/>
          </a:p>
          <a:p>
            <a:r>
              <a:rPr lang="en-US" dirty="0" smtClean="0"/>
              <a:t>http://</a:t>
            </a:r>
            <a:r>
              <a:rPr lang="en-US" dirty="0" err="1" smtClean="0"/>
              <a:t>www.utsandiego.com</a:t>
            </a:r>
            <a:r>
              <a:rPr lang="en-US" dirty="0" smtClean="0"/>
              <a:t>/news/2013/Apr/24/air-quality-lung-association-san-</a:t>
            </a:r>
            <a:r>
              <a:rPr lang="en-US" dirty="0" err="1" smtClean="0"/>
              <a:t>diego</a:t>
            </a:r>
            <a:r>
              <a:rPr lang="en-US" dirty="0" smtClean="0"/>
              <a:t>/</a:t>
            </a:r>
          </a:p>
          <a:p>
            <a:r>
              <a:rPr lang="en-US" sz="1200" kern="1200" dirty="0" smtClean="0">
                <a:solidFill>
                  <a:schemeClr val="tx1"/>
                </a:solidFill>
                <a:latin typeface="+mn-lt"/>
                <a:ea typeface="+mn-ea"/>
                <a:cs typeface="+mn-cs"/>
              </a:rPr>
              <a:t>To improve its grade, air-quality experts said the San Diego region will have to push harder for electric and gas-sipping vehicles, cleaner diesel engines and bigger cuts in port pollution. The new “State of the Air” report analyzes monitoring records for ozone and long and short-term particle pollution, applying the association’s own formulas to interpreting the data. While federal air-quality standards exclude certain high pollution days, the association’s counts include every day that exceeds the government’s prescribed limits.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Ozone forms from the reaction of tailpipe emissions and other sources with sunlight. It can cause shortness of breath, asthma attacks, lung inflammation and premature death. Particle pollution consists of tiny, airborne particles of varying sizes. They can trigger asthma attacks and lung inflammation, and are linked to heart attacks, stroke and premature death, especially among the elderly, young children and babies. These particles get lodged in the lungs and can penetrate the bloodstream. Researchers from the University of Southern California also have found that children growing up in polluted neighborhoods or within one-third of a mile from a freeway have reduced lung capacity. The lung association rates U.S. cities and counties according to pollution levels, ranking places with highest and lowest air pollution.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 so much these days. I can also remember when we could rarely see the mountains in summer.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B6A37D-073F-40B2-8073-00F2B35F1992}" type="slidenum">
              <a:rPr lang="en-US" smtClean="0"/>
              <a:t>9</a:t>
            </a:fld>
            <a:endParaRPr lang="en-US"/>
          </a:p>
        </p:txBody>
      </p:sp>
    </p:spTree>
    <p:extLst>
      <p:ext uri="{BB962C8B-B14F-4D97-AF65-F5344CB8AC3E}">
        <p14:creationId xmlns:p14="http://schemas.microsoft.com/office/powerpoint/2010/main" val="217848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Neutral by 2025</a:t>
            </a:r>
          </a:p>
          <a:p>
            <a:r>
              <a:rPr lang="en-US" dirty="0" smtClean="0"/>
              <a:t>Reduce 20%</a:t>
            </a:r>
            <a:r>
              <a:rPr lang="en-US" baseline="0" dirty="0" smtClean="0"/>
              <a:t> of emission by 2015</a:t>
            </a:r>
          </a:p>
          <a:p>
            <a:endParaRPr lang="en-US" baseline="0" dirty="0" smtClean="0"/>
          </a:p>
          <a:p>
            <a:r>
              <a:rPr lang="en-US" sz="1200" b="1" i="0" kern="1200" dirty="0" smtClean="0">
                <a:solidFill>
                  <a:schemeClr val="tx1"/>
                </a:solidFill>
                <a:effectLst/>
                <a:latin typeface="+mn-lt"/>
                <a:ea typeface="+mn-ea"/>
                <a:cs typeface="+mn-cs"/>
              </a:rPr>
              <a:t>Why do Copenhageners cycle?</a:t>
            </a:r>
            <a:br>
              <a:rPr lang="en-US" sz="1200" b="1" i="0" kern="1200" dirty="0" smtClean="0">
                <a:solidFill>
                  <a:schemeClr val="tx1"/>
                </a:solidFill>
                <a:effectLst/>
                <a:latin typeface="+mn-lt"/>
                <a:ea typeface="+mn-ea"/>
                <a:cs typeface="+mn-cs"/>
              </a:rPr>
            </a:b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It’s faster – 56 %</a:t>
            </a:r>
          </a:p>
          <a:p>
            <a:r>
              <a:rPr lang="en-US" sz="1200" b="0" i="0" kern="1200" dirty="0" smtClean="0">
                <a:solidFill>
                  <a:schemeClr val="tx1"/>
                </a:solidFill>
                <a:effectLst/>
                <a:latin typeface="+mn-lt"/>
                <a:ea typeface="+mn-ea"/>
                <a:cs typeface="+mn-cs"/>
              </a:rPr>
              <a:t>It’s more convenient – 37 %</a:t>
            </a:r>
          </a:p>
          <a:p>
            <a:r>
              <a:rPr lang="en-US" sz="1200" b="0" i="0" kern="1200" dirty="0" smtClean="0">
                <a:solidFill>
                  <a:schemeClr val="tx1"/>
                </a:solidFill>
                <a:effectLst/>
                <a:latin typeface="+mn-lt"/>
                <a:ea typeface="+mn-ea"/>
                <a:cs typeface="+mn-cs"/>
              </a:rPr>
              <a:t>It's healthy - 26 %</a:t>
            </a:r>
          </a:p>
          <a:p>
            <a:r>
              <a:rPr lang="en-US" sz="1200" b="0" i="0" kern="1200" dirty="0" smtClean="0">
                <a:solidFill>
                  <a:schemeClr val="tx1"/>
                </a:solidFill>
                <a:effectLst/>
                <a:latin typeface="+mn-lt"/>
                <a:ea typeface="+mn-ea"/>
                <a:cs typeface="+mn-cs"/>
              </a:rPr>
              <a:t>It’s cheap –29 %</a:t>
            </a:r>
          </a:p>
          <a:p>
            <a:r>
              <a:rPr lang="en-US" sz="1200" b="0" i="0" kern="1200" dirty="0" smtClean="0">
                <a:solidFill>
                  <a:schemeClr val="tx1"/>
                </a:solidFill>
                <a:effectLst/>
                <a:latin typeface="+mn-lt"/>
                <a:ea typeface="+mn-ea"/>
                <a:cs typeface="+mn-cs"/>
              </a:rPr>
              <a:t>It’s a good way to start the day/well-being - 12 %</a:t>
            </a:r>
          </a:p>
          <a:p>
            <a:r>
              <a:rPr lang="en-US" sz="1200" b="0" i="0" kern="1200" dirty="0" smtClean="0">
                <a:solidFill>
                  <a:schemeClr val="tx1"/>
                </a:solidFill>
                <a:effectLst/>
                <a:latin typeface="+mn-lt"/>
                <a:ea typeface="+mn-ea"/>
                <a:cs typeface="+mn-cs"/>
              </a:rPr>
              <a:t>It’s because of new job/relocation - 9 %</a:t>
            </a:r>
          </a:p>
          <a:p>
            <a:r>
              <a:rPr lang="en-US" sz="1200" b="0" i="0" kern="1200" dirty="0" smtClean="0">
                <a:solidFill>
                  <a:schemeClr val="tx1"/>
                </a:solidFill>
                <a:effectLst/>
                <a:latin typeface="+mn-lt"/>
                <a:ea typeface="+mn-ea"/>
                <a:cs typeface="+mn-cs"/>
              </a:rPr>
              <a:t>It’s because of the environment - 5 %</a:t>
            </a:r>
          </a:p>
          <a:p>
            <a:endParaRPr lang="en-US" dirty="0" smtClean="0"/>
          </a:p>
          <a:p>
            <a:r>
              <a:rPr lang="en-US" sz="1200" b="1" i="0" kern="1200" dirty="0" smtClean="0">
                <a:solidFill>
                  <a:schemeClr val="tx1"/>
                </a:solidFill>
                <a:effectLst/>
                <a:latin typeface="+mn-lt"/>
                <a:ea typeface="+mn-ea"/>
                <a:cs typeface="+mn-cs"/>
              </a:rPr>
              <a:t>Do cycle tracks encourage more people to cycle?</a:t>
            </a:r>
            <a:br>
              <a:rPr lang="en-US" sz="1200" b="1" i="0" kern="1200" dirty="0" smtClean="0">
                <a:solidFill>
                  <a:schemeClr val="tx1"/>
                </a:solidFill>
                <a:effectLst/>
                <a:latin typeface="+mn-lt"/>
                <a:ea typeface="+mn-ea"/>
                <a:cs typeface="+mn-cs"/>
              </a:rPr>
            </a:b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Yes, every time the city creates a new cycle track, it results in 20% more cyclists (and 10% less cars) using that stretch.</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How much does a cycle track cost?</a:t>
            </a:r>
            <a:br>
              <a:rPr lang="en-US" sz="1200" b="1" i="0" kern="1200" dirty="0" smtClean="0">
                <a:solidFill>
                  <a:schemeClr val="tx1"/>
                </a:solidFill>
                <a:effectLst/>
                <a:latin typeface="+mn-lt"/>
                <a:ea typeface="+mn-ea"/>
                <a:cs typeface="+mn-cs"/>
              </a:rPr>
            </a:b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km of cycle track costs approx. DKK 8 million</a:t>
            </a:r>
          </a:p>
          <a:p>
            <a:r>
              <a:rPr lang="en-US" sz="1200" b="0" i="0" kern="1200" dirty="0" smtClean="0">
                <a:solidFill>
                  <a:schemeClr val="tx1"/>
                </a:solidFill>
                <a:effectLst/>
                <a:latin typeface="+mn-lt"/>
                <a:ea typeface="+mn-ea"/>
                <a:cs typeface="+mn-cs"/>
              </a:rPr>
              <a:t>1 km of cycle lane costs approx. DKK 500.000</a:t>
            </a:r>
          </a:p>
          <a:p>
            <a:r>
              <a:rPr lang="en-US" sz="1200" b="0" i="0" kern="1200" dirty="0" smtClean="0">
                <a:solidFill>
                  <a:schemeClr val="tx1"/>
                </a:solidFill>
                <a:effectLst/>
                <a:latin typeface="+mn-lt"/>
                <a:ea typeface="+mn-ea"/>
                <a:cs typeface="+mn-cs"/>
              </a:rPr>
              <a:t>As a comparison, it costs DKK 1 billion to create 1km of metro and DKK 70-100 million for 1km of wide motorway.</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DB75A5-354B-47BB-A180-B01BF3C5623F}" type="slidenum">
              <a:rPr lang="en-US" smtClean="0"/>
              <a:t>35</a:t>
            </a:fld>
            <a:endParaRPr lang="en-US"/>
          </a:p>
        </p:txBody>
      </p:sp>
    </p:spTree>
    <p:extLst>
      <p:ext uri="{BB962C8B-B14F-4D97-AF65-F5344CB8AC3E}">
        <p14:creationId xmlns:p14="http://schemas.microsoft.com/office/powerpoint/2010/main" val="19920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Vienna 10,366</a:t>
            </a:r>
            <a:r>
              <a:rPr lang="en-US" baseline="0" dirty="0" smtClean="0"/>
              <a:t> per square mile</a:t>
            </a:r>
          </a:p>
          <a:p>
            <a:r>
              <a:rPr lang="en-US" baseline="0" dirty="0" smtClean="0"/>
              <a:t>Curitiba 10,523 per square mile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2DB75A5-354B-47BB-A180-B01BF3C5623F}" type="slidenum">
              <a:rPr lang="en-US" smtClean="0"/>
              <a:t>36</a:t>
            </a:fld>
            <a:endParaRPr lang="en-US"/>
          </a:p>
        </p:txBody>
      </p:sp>
    </p:spTree>
    <p:extLst>
      <p:ext uri="{BB962C8B-B14F-4D97-AF65-F5344CB8AC3E}">
        <p14:creationId xmlns:p14="http://schemas.microsoft.com/office/powerpoint/2010/main" val="53630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31:23</a:t>
            </a:r>
            <a:r>
              <a:rPr lang="en-US" baseline="0" dirty="0" smtClean="0"/>
              <a:t> – 35:50</a:t>
            </a:r>
          </a:p>
          <a:p>
            <a:r>
              <a:rPr lang="en-US" dirty="0" smtClean="0"/>
              <a:t>https://www.youtube.com/watch?v=a0NAZi6AVeQ</a:t>
            </a:r>
          </a:p>
          <a:p>
            <a:endParaRPr lang="en-US" dirty="0" smtClean="0"/>
          </a:p>
          <a:p>
            <a:r>
              <a:rPr lang="en-US" dirty="0" smtClean="0"/>
              <a:t>-Technologies</a:t>
            </a:r>
            <a:r>
              <a:rPr lang="en-US" baseline="0" dirty="0" smtClean="0"/>
              <a:t> important for emergency</a:t>
            </a:r>
          </a:p>
          <a:p>
            <a:r>
              <a:rPr lang="en-US" baseline="0" dirty="0" smtClean="0"/>
              <a:t>-Prioritized signaling for emergency vehicles</a:t>
            </a:r>
          </a:p>
          <a:p>
            <a:r>
              <a:rPr lang="en-US" baseline="0" dirty="0" smtClean="0"/>
              <a:t>-Multi-modal systems.  </a:t>
            </a:r>
          </a:p>
          <a:p>
            <a:r>
              <a:rPr lang="en-US" baseline="0" dirty="0" smtClean="0"/>
              <a:t>-Real time data.</a:t>
            </a:r>
          </a:p>
          <a:p>
            <a:r>
              <a:rPr lang="en-US" baseline="0" dirty="0" smtClean="0"/>
              <a:t>-Modern Rail controls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DB75A5-354B-47BB-A180-B01BF3C5623F}" type="slidenum">
              <a:rPr lang="en-US" smtClean="0"/>
              <a:t>38</a:t>
            </a:fld>
            <a:endParaRPr lang="en-US"/>
          </a:p>
        </p:txBody>
      </p:sp>
    </p:spTree>
    <p:extLst>
      <p:ext uri="{BB962C8B-B14F-4D97-AF65-F5344CB8AC3E}">
        <p14:creationId xmlns:p14="http://schemas.microsoft.com/office/powerpoint/2010/main" val="326261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a:t>
            </a:r>
            <a:r>
              <a:rPr lang="en-US" baseline="0" dirty="0" smtClean="0"/>
              <a:t> behemoth made up of subway networks, bus networks, commuter railroad networks, and ferry networks.</a:t>
            </a:r>
            <a:endParaRPr lang="en-US" dirty="0"/>
          </a:p>
        </p:txBody>
      </p:sp>
      <p:sp>
        <p:nvSpPr>
          <p:cNvPr id="4" name="Slide Number Placeholder 3"/>
          <p:cNvSpPr>
            <a:spLocks noGrp="1"/>
          </p:cNvSpPr>
          <p:nvPr>
            <p:ph type="sldNum" sz="quarter" idx="10"/>
          </p:nvPr>
        </p:nvSpPr>
        <p:spPr/>
        <p:txBody>
          <a:bodyPr/>
          <a:lstStyle/>
          <a:p>
            <a:fld id="{D2DB75A5-354B-47BB-A180-B01BF3C5623F}" type="slidenum">
              <a:rPr lang="en-US" smtClean="0"/>
              <a:t>41</a:t>
            </a:fld>
            <a:endParaRPr lang="en-US"/>
          </a:p>
        </p:txBody>
      </p:sp>
    </p:spTree>
    <p:extLst>
      <p:ext uri="{BB962C8B-B14F-4D97-AF65-F5344CB8AC3E}">
        <p14:creationId xmlns:p14="http://schemas.microsoft.com/office/powerpoint/2010/main" val="3869096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rgbClr val="727CA3"/>
              </a:buClr>
              <a:buSzPct val="76000"/>
              <a:buFont typeface="Wingdings 3"/>
              <a:buNone/>
              <a:tabLst/>
              <a:defRPr/>
            </a:pPr>
            <a:r>
              <a:rPr kumimoji="0" lang="en-US" sz="2600" b="0" i="0" u="none" strike="noStrike" kern="1200" cap="none" spc="0" normalizeH="0" baseline="0" noProof="0" dirty="0" smtClean="0">
                <a:ln>
                  <a:noFill/>
                </a:ln>
                <a:solidFill>
                  <a:prstClr val="black"/>
                </a:solidFill>
                <a:effectLst/>
                <a:uLnTx/>
                <a:uFillTx/>
                <a:latin typeface="Gill Sans MT"/>
                <a:hlinkClick r:id="rId3"/>
              </a:rPr>
              <a:t>http://www.10news.com/home/homepage-showcase/deathtraps-for-san-diego-bicyclists-continue-killing01112013</a:t>
            </a:r>
            <a:endParaRPr kumimoji="0" lang="en-US" sz="2600" b="0" i="0" u="none" strike="noStrike" kern="1200" cap="none" spc="0" normalizeH="0" baseline="0" noProof="0" dirty="0" smtClean="0">
              <a:ln>
                <a:noFill/>
              </a:ln>
              <a:solidFill>
                <a:prstClr val="black"/>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3BB72930-521C-4C76-9264-2BBFDC83F7DA}" type="slidenum">
              <a:rPr lang="en-US" smtClean="0"/>
              <a:t>55</a:t>
            </a:fld>
            <a:endParaRPr lang="en-US"/>
          </a:p>
        </p:txBody>
      </p:sp>
    </p:spTree>
    <p:extLst>
      <p:ext uri="{BB962C8B-B14F-4D97-AF65-F5344CB8AC3E}">
        <p14:creationId xmlns:p14="http://schemas.microsoft.com/office/powerpoint/2010/main" val="210832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0631" lvl="0" indent="-240631" algn="l">
              <a:buSzPct val="32000"/>
              <a:buBlip>
                <a:blip r:embed="rId3"/>
              </a:buBlip>
              <a:defRPr sz="1800">
                <a:solidFill>
                  <a:srgbClr val="000000"/>
                </a:solidFill>
              </a:defRPr>
            </a:pPr>
            <a:r>
              <a:rPr lang="en-US" sz="1200" b="1" dirty="0" smtClean="0">
                <a:solidFill>
                  <a:srgbClr val="FFFFFF"/>
                </a:solidFill>
              </a:rPr>
              <a:t>Premature Death</a:t>
            </a:r>
          </a:p>
          <a:p>
            <a:pPr marL="240631" lvl="0" indent="-240631" algn="l">
              <a:buSzPct val="32000"/>
              <a:buBlip>
                <a:blip r:embed="rId3"/>
              </a:buBlip>
              <a:defRPr sz="1800">
                <a:solidFill>
                  <a:srgbClr val="000000"/>
                </a:solidFill>
              </a:defRPr>
            </a:pPr>
            <a:r>
              <a:rPr lang="en-US" sz="1200" b="1" dirty="0" smtClean="0">
                <a:solidFill>
                  <a:srgbClr val="FFFFFF"/>
                </a:solidFill>
              </a:rPr>
              <a:t>Asthma Attack</a:t>
            </a:r>
          </a:p>
          <a:p>
            <a:pPr marL="240631" lvl="0" indent="-240631" algn="l">
              <a:buSzPct val="32000"/>
              <a:buBlip>
                <a:blip r:embed="rId3"/>
              </a:buBlip>
              <a:defRPr sz="1800">
                <a:solidFill>
                  <a:srgbClr val="000000"/>
                </a:solidFill>
              </a:defRPr>
            </a:pPr>
            <a:r>
              <a:rPr lang="en-US" sz="1200" b="1" dirty="0" smtClean="0">
                <a:solidFill>
                  <a:srgbClr val="FFFFFF"/>
                </a:solidFill>
              </a:rPr>
              <a:t>Heart Attack, Stroke</a:t>
            </a:r>
          </a:p>
          <a:p>
            <a:pPr marL="240631" lvl="0" indent="-240631" algn="l">
              <a:buSzPct val="32000"/>
              <a:buBlip>
                <a:blip r:embed="rId3"/>
              </a:buBlip>
              <a:defRPr sz="1800">
                <a:solidFill>
                  <a:srgbClr val="000000"/>
                </a:solidFill>
              </a:defRPr>
            </a:pPr>
            <a:r>
              <a:rPr lang="en-US" sz="1200" b="1" dirty="0" smtClean="0">
                <a:solidFill>
                  <a:srgbClr val="FFFFFF"/>
                </a:solidFill>
              </a:rPr>
              <a:t>Cardiovascular Harm</a:t>
            </a:r>
          </a:p>
          <a:p>
            <a:pPr marL="240631" lvl="0" indent="-240631" algn="l">
              <a:buSzPct val="32000"/>
              <a:buBlip>
                <a:blip r:embed="rId3"/>
              </a:buBlip>
              <a:defRPr sz="1800">
                <a:solidFill>
                  <a:srgbClr val="000000"/>
                </a:solidFill>
              </a:defRPr>
            </a:pPr>
            <a:r>
              <a:rPr lang="en-US" sz="1200" b="1" dirty="0" smtClean="0">
                <a:solidFill>
                  <a:srgbClr val="FFFFFF"/>
                </a:solidFill>
              </a:rPr>
              <a:t>Lung Cancer</a:t>
            </a:r>
          </a:p>
          <a:p>
            <a:pPr marL="240631" lvl="0" indent="-240631" algn="l">
              <a:buSzPct val="32000"/>
              <a:buBlip>
                <a:blip r:embed="rId3"/>
              </a:buBlip>
              <a:defRPr sz="1800">
                <a:solidFill>
                  <a:srgbClr val="000000"/>
                </a:solidFill>
              </a:defRPr>
            </a:pPr>
            <a:r>
              <a:rPr lang="en-US" sz="1200" b="1" dirty="0" smtClean="0">
                <a:solidFill>
                  <a:srgbClr val="FFFFFF"/>
                </a:solidFill>
              </a:rPr>
              <a:t>Low Birth Weight</a:t>
            </a:r>
          </a:p>
          <a:p>
            <a:pPr marL="240631" lvl="0" indent="-240631" algn="l">
              <a:buSzPct val="32000"/>
              <a:buBlip>
                <a:blip r:embed="rId3"/>
              </a:buBlip>
              <a:defRPr sz="1800">
                <a:solidFill>
                  <a:srgbClr val="000000"/>
                </a:solidFill>
              </a:defRPr>
            </a:pPr>
            <a:r>
              <a:rPr lang="en-US" sz="1200" b="1" dirty="0" smtClean="0">
                <a:solidFill>
                  <a:srgbClr val="FFFFFF"/>
                </a:solidFill>
              </a:rPr>
              <a:t>Infant Mortality</a:t>
            </a:r>
          </a:p>
          <a:p>
            <a:pPr marL="240631" lvl="0" indent="-240631" algn="l">
              <a:buSzPct val="32000"/>
              <a:buBlip>
                <a:blip r:embed="rId3"/>
              </a:buBlip>
              <a:defRPr sz="1800">
                <a:solidFill>
                  <a:srgbClr val="000000"/>
                </a:solidFill>
              </a:defRPr>
            </a:pPr>
            <a:r>
              <a:rPr lang="en-US" sz="1200" b="1" dirty="0" smtClean="0">
                <a:solidFill>
                  <a:srgbClr val="FFFFFF"/>
                </a:solidFill>
              </a:rPr>
              <a:t>Wheezing, Coughing</a:t>
            </a:r>
          </a:p>
          <a:p>
            <a:pPr marL="240631" lvl="0" indent="-240631" algn="l">
              <a:buSzPct val="32000"/>
              <a:buBlip>
                <a:blip r:embed="rId3"/>
              </a:buBlip>
              <a:defRPr sz="1800">
                <a:solidFill>
                  <a:srgbClr val="000000"/>
                </a:solidFill>
              </a:defRPr>
            </a:pPr>
            <a:r>
              <a:rPr lang="en-US" sz="1200" b="1" dirty="0" smtClean="0">
                <a:solidFill>
                  <a:srgbClr val="FFFFFF"/>
                </a:solidFill>
              </a:rPr>
              <a:t>Shortness of Breath</a:t>
            </a:r>
          </a:p>
          <a:p>
            <a:pPr marL="240631" lvl="0" indent="-240631" algn="l">
              <a:buSzPct val="32000"/>
              <a:buBlip>
                <a:blip r:embed="rId3"/>
              </a:buBlip>
              <a:defRPr sz="1800">
                <a:solidFill>
                  <a:srgbClr val="000000"/>
                </a:solidFill>
              </a:defRPr>
            </a:pPr>
            <a:r>
              <a:rPr lang="en-US" sz="1200" b="1" dirty="0" smtClean="0">
                <a:solidFill>
                  <a:srgbClr val="FFFFFF"/>
                </a:solidFill>
              </a:rPr>
              <a:t>Susceptibility of Infection</a:t>
            </a:r>
          </a:p>
          <a:p>
            <a:pPr marL="240631" lvl="0" indent="-240631" algn="l">
              <a:buSzPct val="32000"/>
              <a:buBlip>
                <a:blip r:embed="rId3"/>
              </a:buBlip>
              <a:defRPr sz="1800">
                <a:solidFill>
                  <a:srgbClr val="000000"/>
                </a:solidFill>
              </a:defRPr>
            </a:pPr>
            <a:r>
              <a:rPr lang="en-US" sz="1200" b="1" dirty="0" smtClean="0">
                <a:solidFill>
                  <a:srgbClr val="FFFFFF"/>
                </a:solidFill>
              </a:rPr>
              <a:t>Lung Tissue Redness, Swelling</a:t>
            </a:r>
          </a:p>
          <a:p>
            <a:endParaRPr lang="en-US" dirty="0"/>
          </a:p>
        </p:txBody>
      </p:sp>
      <p:sp>
        <p:nvSpPr>
          <p:cNvPr id="4" name="Slide Number Placeholder 3"/>
          <p:cNvSpPr>
            <a:spLocks noGrp="1"/>
          </p:cNvSpPr>
          <p:nvPr>
            <p:ph type="sldNum" sz="quarter" idx="10"/>
          </p:nvPr>
        </p:nvSpPr>
        <p:spPr/>
        <p:txBody>
          <a:bodyPr/>
          <a:lstStyle/>
          <a:p>
            <a:fld id="{A5B6A37D-073F-40B2-8073-00F2B35F1992}" type="slidenum">
              <a:rPr lang="en-US" smtClean="0"/>
              <a:t>10</a:t>
            </a:fld>
            <a:endParaRPr lang="en-US"/>
          </a:p>
        </p:txBody>
      </p:sp>
    </p:spTree>
    <p:extLst>
      <p:ext uri="{BB962C8B-B14F-4D97-AF65-F5344CB8AC3E}">
        <p14:creationId xmlns:p14="http://schemas.microsoft.com/office/powerpoint/2010/main" val="168807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Another thing to remember is that the vast majority of American's do not have access to quality or attractive transit services. So how do you expect them to climb on board when the service is not even there?</a:t>
            </a:r>
          </a:p>
          <a:p>
            <a:r>
              <a:rPr lang="en-US" sz="1200" kern="1200" dirty="0" smtClean="0">
                <a:solidFill>
                  <a:schemeClr val="tx1"/>
                </a:solidFill>
                <a:latin typeface="+mn-lt"/>
                <a:ea typeface="+mn-ea"/>
                <a:cs typeface="+mn-cs"/>
              </a:rPr>
              <a:t>Less than half of Americans have access to public transit services within walking distance of their homes. And an even smaller percentage have access to transit that operates an attractive level of service.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contrast, over 80% of Canadian's have access to transit within walking distance of their homes. This number is near 100% in urban areas.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we want transit to succeed in America, then we have to put out a better product and bring transit to most American's. And that is sadly not happening in many places at this time. Single LRT lines don't count, when your buses end at 7pm and run every hour.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nation's trains, buses and commuter rail carried more trips last year than in 2008, when gas prices soared to $4-$5 per gallon and many were forced out of their cars by necessity. That year saw the highest ridership totals since 1957.</a:t>
            </a:r>
          </a:p>
          <a:p>
            <a:r>
              <a:rPr lang="en-US" sz="1200" kern="1200" dirty="0" smtClean="0">
                <a:solidFill>
                  <a:schemeClr val="tx1"/>
                </a:solidFill>
                <a:latin typeface="+mn-lt"/>
                <a:ea typeface="+mn-ea"/>
                <a:cs typeface="+mn-cs"/>
              </a:rPr>
              <a:t>"There's a fundamental shift going on," </a:t>
            </a:r>
            <a:r>
              <a:rPr lang="en-US" sz="1200" kern="1200" dirty="0" err="1" smtClean="0">
                <a:solidFill>
                  <a:schemeClr val="tx1"/>
                </a:solidFill>
                <a:latin typeface="+mn-lt"/>
                <a:ea typeface="+mn-ea"/>
                <a:cs typeface="+mn-cs"/>
              </a:rPr>
              <a:t>Melaniphy</a:t>
            </a:r>
            <a:r>
              <a:rPr lang="en-US" sz="1200" kern="1200" dirty="0" smtClean="0">
                <a:solidFill>
                  <a:schemeClr val="tx1"/>
                </a:solidFill>
                <a:latin typeface="+mn-lt"/>
                <a:ea typeface="+mn-ea"/>
                <a:cs typeface="+mn-cs"/>
              </a:rPr>
              <a:t> says. "This isn't a one-year blip. More and more people are deciding that public transportation is a good option."</a:t>
            </a:r>
          </a:p>
          <a:p>
            <a:r>
              <a:rPr lang="en-US" sz="1200" kern="1200" dirty="0" smtClean="0">
                <a:solidFill>
                  <a:schemeClr val="tx1"/>
                </a:solidFill>
                <a:latin typeface="+mn-lt"/>
                <a:ea typeface="+mn-ea"/>
                <a:cs typeface="+mn-cs"/>
              </a:rPr>
              <a:t>A trip is considered any segment of a passenger's commute. For instance, a person who takes a bus to the subway and takes that to work has taken two trips.	</a:t>
            </a:r>
          </a:p>
          <a:p>
            <a:endParaRPr lang="en-US" dirty="0" smtClean="0"/>
          </a:p>
          <a:p>
            <a:r>
              <a:rPr lang="en-US" sz="1200" dirty="0" smtClean="0"/>
              <a:t>Share of the transportation mode – that is, the percentage of commuters who take transit versus driving, walking, etc. – </a:t>
            </a:r>
          </a:p>
          <a:p>
            <a:endParaRPr lang="en-US" sz="1200" dirty="0" smtClean="0"/>
          </a:p>
          <a:p>
            <a:r>
              <a:rPr lang="en-US" sz="1200" kern="1200" dirty="0" smtClean="0">
                <a:solidFill>
                  <a:schemeClr val="tx1"/>
                </a:solidFill>
                <a:latin typeface="+mn-lt"/>
                <a:ea typeface="+mn-ea"/>
                <a:cs typeface="+mn-cs"/>
              </a:rPr>
              <a:t>"It's probably not fair to expect them to do those kinds of numbers again," </a:t>
            </a:r>
            <a:r>
              <a:rPr lang="en-US" sz="1200" kern="1200" dirty="0" err="1" smtClean="0">
                <a:solidFill>
                  <a:schemeClr val="tx1"/>
                </a:solidFill>
                <a:latin typeface="+mn-lt"/>
                <a:ea typeface="+mn-ea"/>
                <a:cs typeface="+mn-cs"/>
              </a:rPr>
              <a:t>Pisarski</a:t>
            </a:r>
            <a:r>
              <a:rPr lang="en-US" sz="1200" kern="1200" dirty="0" smtClean="0">
                <a:solidFill>
                  <a:schemeClr val="tx1"/>
                </a:solidFill>
                <a:latin typeface="+mn-lt"/>
                <a:ea typeface="+mn-ea"/>
                <a:cs typeface="+mn-cs"/>
              </a:rPr>
              <a:t> says. "You're talking about a society where probably 30% of the society didn't own a vehicle. Now, less than 10% of households don't have a vehicle, and only 3% of households with workers don't have a vehicle.”</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In contrast, over 80% of Canadian's have access to transit within walking distance of their homes. This number is near 100% in urban areas. </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If we want transit to succeed in America, then we have to put out a better product and bring transit to most American's. And that is sadly not happening in many places at this time. Single LRT lines don't count, when your buses end at 7pm and run every hour.</a:t>
            </a:r>
          </a:p>
          <a:p>
            <a:endParaRPr lang="en-US" sz="1200" i="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B6A37D-073F-40B2-8073-00F2B35F1992}" type="slidenum">
              <a:rPr lang="en-US" smtClean="0"/>
              <a:t>11</a:t>
            </a:fld>
            <a:endParaRPr lang="en-US"/>
          </a:p>
        </p:txBody>
      </p:sp>
    </p:spTree>
    <p:extLst>
      <p:ext uri="{BB962C8B-B14F-4D97-AF65-F5344CB8AC3E}">
        <p14:creationId xmlns:p14="http://schemas.microsoft.com/office/powerpoint/2010/main" val="155891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6A37D-073F-40B2-8073-00F2B35F1992}" type="slidenum">
              <a:rPr lang="en-US" smtClean="0"/>
              <a:t>14</a:t>
            </a:fld>
            <a:endParaRPr lang="en-US"/>
          </a:p>
        </p:txBody>
      </p:sp>
    </p:spTree>
    <p:extLst>
      <p:ext uri="{BB962C8B-B14F-4D97-AF65-F5344CB8AC3E}">
        <p14:creationId xmlns:p14="http://schemas.microsoft.com/office/powerpoint/2010/main" val="422999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https://www.youtube.com/watch?v=tL9mCOTjngA</a:t>
            </a:r>
            <a:endParaRPr lang="en-US" dirty="0"/>
          </a:p>
        </p:txBody>
      </p:sp>
      <p:sp>
        <p:nvSpPr>
          <p:cNvPr id="4" name="Slide Number Placeholder 3"/>
          <p:cNvSpPr>
            <a:spLocks noGrp="1"/>
          </p:cNvSpPr>
          <p:nvPr>
            <p:ph type="sldNum" sz="quarter" idx="10"/>
          </p:nvPr>
        </p:nvSpPr>
        <p:spPr/>
        <p:txBody>
          <a:bodyPr/>
          <a:lstStyle/>
          <a:p>
            <a:fld id="{01D69B00-AE78-4D0B-8865-E7C66169CB73}" type="slidenum">
              <a:rPr lang="en-US" smtClean="0"/>
              <a:pPr/>
              <a:t>21</a:t>
            </a:fld>
            <a:endParaRPr lang="en-US"/>
          </a:p>
        </p:txBody>
      </p:sp>
    </p:spTree>
    <p:extLst>
      <p:ext uri="{BB962C8B-B14F-4D97-AF65-F5344CB8AC3E}">
        <p14:creationId xmlns:p14="http://schemas.microsoft.com/office/powerpoint/2010/main" val="17759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69B00-AE78-4D0B-8865-E7C66169CB73}" type="slidenum">
              <a:rPr lang="en-US" smtClean="0"/>
              <a:pPr/>
              <a:t>28</a:t>
            </a:fld>
            <a:endParaRPr lang="en-US"/>
          </a:p>
        </p:txBody>
      </p:sp>
    </p:spTree>
    <p:extLst>
      <p:ext uri="{BB962C8B-B14F-4D97-AF65-F5344CB8AC3E}">
        <p14:creationId xmlns:p14="http://schemas.microsoft.com/office/powerpoint/2010/main" val="41130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http://www.sandag.org/uploads/projectid/projectid_349_17112.pdf</a:t>
            </a:r>
            <a:endParaRPr lang="en-US" dirty="0"/>
          </a:p>
        </p:txBody>
      </p:sp>
      <p:sp>
        <p:nvSpPr>
          <p:cNvPr id="4" name="Slide Number Placeholder 3"/>
          <p:cNvSpPr>
            <a:spLocks noGrp="1"/>
          </p:cNvSpPr>
          <p:nvPr>
            <p:ph type="sldNum" sz="quarter" idx="10"/>
          </p:nvPr>
        </p:nvSpPr>
        <p:spPr/>
        <p:txBody>
          <a:bodyPr/>
          <a:lstStyle/>
          <a:p>
            <a:fld id="{01D69B00-AE78-4D0B-8865-E7C66169CB73}" type="slidenum">
              <a:rPr lang="en-US" smtClean="0"/>
              <a:pPr/>
              <a:t>29</a:t>
            </a:fld>
            <a:endParaRPr lang="en-US"/>
          </a:p>
        </p:txBody>
      </p:sp>
    </p:spTree>
    <p:extLst>
      <p:ext uri="{BB962C8B-B14F-4D97-AF65-F5344CB8AC3E}">
        <p14:creationId xmlns:p14="http://schemas.microsoft.com/office/powerpoint/2010/main" val="56550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DB75A5-354B-47BB-A180-B01BF3C5623F}" type="slidenum">
              <a:rPr lang="en-US" smtClean="0"/>
              <a:t>33</a:t>
            </a:fld>
            <a:endParaRPr lang="en-US"/>
          </a:p>
        </p:txBody>
      </p:sp>
    </p:spTree>
    <p:extLst>
      <p:ext uri="{BB962C8B-B14F-4D97-AF65-F5344CB8AC3E}">
        <p14:creationId xmlns:p14="http://schemas.microsoft.com/office/powerpoint/2010/main" val="52997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often as every 90 seconds.</a:t>
            </a:r>
          </a:p>
          <a:p>
            <a:r>
              <a:rPr lang="en-US" dirty="0" smtClean="0"/>
              <a:t>70%</a:t>
            </a:r>
            <a:r>
              <a:rPr lang="en-US" baseline="0" dirty="0" smtClean="0"/>
              <a:t> of Curitiba </a:t>
            </a:r>
            <a:r>
              <a:rPr lang="en-US" baseline="0" dirty="0" err="1" smtClean="0"/>
              <a:t>Communters</a:t>
            </a:r>
            <a:r>
              <a:rPr lang="en-US" baseline="0" dirty="0" smtClean="0"/>
              <a:t> use BRT</a:t>
            </a:r>
          </a:p>
          <a:p>
            <a:r>
              <a:rPr lang="en-US" sz="1200" b="0" i="0" u="none" strike="noStrike" kern="1200" dirty="0" smtClean="0">
                <a:solidFill>
                  <a:schemeClr val="tx1"/>
                </a:solidFill>
                <a:effectLst/>
                <a:latin typeface="+mn-lt"/>
                <a:ea typeface="+mn-ea"/>
                <a:cs typeface="+mn-cs"/>
              </a:rPr>
              <a:t>•Compared to eight other Brazilian cities of its size, Curitiba uses about 30 percent less fuel per capita.</a:t>
            </a:r>
          </a:p>
          <a:p>
            <a:r>
              <a:rPr lang="en-US" sz="1200" b="0" i="0" u="none" strike="noStrike" kern="1200" baseline="0" dirty="0" smtClean="0">
                <a:solidFill>
                  <a:schemeClr val="tx1"/>
                </a:solidFill>
                <a:effectLst/>
                <a:latin typeface="+mn-lt"/>
                <a:ea typeface="+mn-ea"/>
                <a:cs typeface="+mn-cs"/>
              </a:rPr>
              <a:t>10% of income on travel</a:t>
            </a:r>
            <a:endParaRPr lang="en-US" baseline="0" dirty="0" smtClean="0"/>
          </a:p>
          <a:p>
            <a:endParaRPr lang="en-US" baseline="0" dirty="0" smtClean="0"/>
          </a:p>
          <a:p>
            <a:r>
              <a:rPr lang="en-US" dirty="0" smtClean="0"/>
              <a:t>http://81.47.175.201/livingrail/index.php?option=com_content&amp;view=article&amp;id=725:bus-rapid-transit-operation-the-curitiba-case&amp;catid=37:technologies&amp;Itemid=126</a:t>
            </a:r>
          </a:p>
          <a:p>
            <a:endParaRPr lang="en-US" dirty="0" smtClean="0"/>
          </a:p>
          <a:p>
            <a:r>
              <a:rPr lang="en-US" dirty="0" smtClean="0"/>
              <a:t>https://www.youtube.com/watch?v=_csc2ZDuQLo</a:t>
            </a:r>
            <a:endParaRPr lang="en-US" dirty="0"/>
          </a:p>
        </p:txBody>
      </p:sp>
      <p:sp>
        <p:nvSpPr>
          <p:cNvPr id="4" name="Slide Number Placeholder 3"/>
          <p:cNvSpPr>
            <a:spLocks noGrp="1"/>
          </p:cNvSpPr>
          <p:nvPr>
            <p:ph type="sldNum" sz="quarter" idx="10"/>
          </p:nvPr>
        </p:nvSpPr>
        <p:spPr/>
        <p:txBody>
          <a:bodyPr/>
          <a:lstStyle/>
          <a:p>
            <a:fld id="{D2DB75A5-354B-47BB-A180-B01BF3C5623F}" type="slidenum">
              <a:rPr lang="en-US" smtClean="0"/>
              <a:t>34</a:t>
            </a:fld>
            <a:endParaRPr lang="en-US"/>
          </a:p>
        </p:txBody>
      </p:sp>
    </p:spTree>
    <p:extLst>
      <p:ext uri="{BB962C8B-B14F-4D97-AF65-F5344CB8AC3E}">
        <p14:creationId xmlns:p14="http://schemas.microsoft.com/office/powerpoint/2010/main" val="28560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98C5C967-4B8A-4F81-9661-A365C123302A}" type="datetimeFigureOut">
              <a:rPr lang="en-US" smtClean="0"/>
              <a:t>7/22/2014</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DC2F527B-D8EE-446E-B405-0FB5E2AC5451}"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C5C967-4B8A-4F81-9661-A365C123302A}" type="datetimeFigureOut">
              <a:rPr lang="en-US" smtClean="0"/>
              <a:t>7/22/2014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F527B-D8EE-446E-B405-0FB5E2AC545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C5C967-4B8A-4F81-9661-A365C123302A}" type="datetimeFigureOut">
              <a:rPr lang="en-US" smtClean="0"/>
              <a:t>7/22/2014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F527B-D8EE-446E-B405-0FB5E2AC5451}"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3371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8C5C967-4B8A-4F81-9661-A365C123302A}" type="datetimeFigureOut">
              <a:rPr lang="en-US" smtClean="0"/>
              <a:t>7/22/2014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F527B-D8EE-446E-B405-0FB5E2AC5451}"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98C5C967-4B8A-4F81-9661-A365C123302A}" type="datetimeFigureOut">
              <a:rPr lang="en-US" smtClean="0"/>
              <a:t>7/22/2014</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DC2F527B-D8EE-446E-B405-0FB5E2AC5451}"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8C5C967-4B8A-4F81-9661-A365C123302A}" type="datetimeFigureOut">
              <a:rPr lang="en-US" smtClean="0"/>
              <a:t>7/22/2014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F527B-D8EE-446E-B405-0FB5E2AC5451}"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8C5C967-4B8A-4F81-9661-A365C123302A}" type="datetimeFigureOut">
              <a:rPr lang="en-US" smtClean="0"/>
              <a:t>7/22/2014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F527B-D8EE-446E-B405-0FB5E2AC5451}"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8C5C967-4B8A-4F81-9661-A365C123302A}" type="datetimeFigureOut">
              <a:rPr lang="en-US" smtClean="0"/>
              <a:t>7/22/2014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F527B-D8EE-446E-B405-0FB5E2AC5451}"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C967-4B8A-4F81-9661-A365C123302A}" type="datetimeFigureOut">
              <a:rPr lang="en-US" smtClean="0"/>
              <a:t>7/22/2014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F527B-D8EE-446E-B405-0FB5E2AC5451}"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8C5C967-4B8A-4F81-9661-A365C123302A}" type="datetimeFigureOut">
              <a:rPr lang="en-US" smtClean="0"/>
              <a:t>7/22/2014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F527B-D8EE-446E-B405-0FB5E2AC5451}"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8C5C967-4B8A-4F81-9661-A365C123302A}" type="datetimeFigureOut">
              <a:rPr lang="en-US" smtClean="0"/>
              <a:t>7/22/2014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F527B-D8EE-446E-B405-0FB5E2AC5451}"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8C5C967-4B8A-4F81-9661-A365C123302A}" type="datetimeFigureOut">
              <a:rPr lang="en-US" smtClean="0"/>
              <a:t>7/22/2014</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C2F527B-D8EE-446E-B405-0FB5E2AC5451}"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gi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cheyvaert@sandiego.edu"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vdtong@gmail.com" TargetMode="External"/><Relationship Id="rId5" Type="http://schemas.openxmlformats.org/officeDocument/2006/relationships/hyperlink" Target="mailto:patrickpoon7@hotmail.com" TargetMode="External"/><Relationship Id="rId4" Type="http://schemas.openxmlformats.org/officeDocument/2006/relationships/hyperlink" Target="mailto:fernandocsj@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sphalt_road_texture_with_yellow_stripe_1341410477-filtered.jpeg"/>
          <p:cNvPicPr/>
          <p:nvPr/>
        </p:nvPicPr>
        <p:blipFill>
          <a:blip r:embed="rId2">
            <a:extLst/>
          </a:blip>
          <a:srcRect l="1431" t="1376" r="16601" b="13147"/>
          <a:stretch>
            <a:fillRect/>
          </a:stretch>
        </p:blipFill>
        <p:spPr>
          <a:xfrm>
            <a:off x="-88812" y="-34574"/>
            <a:ext cx="9314950" cy="6359174"/>
          </a:xfrm>
          <a:prstGeom prst="rect">
            <a:avLst/>
          </a:prstGeom>
          <a:ln w="12700">
            <a:miter lim="400000"/>
          </a:ln>
        </p:spPr>
      </p:pic>
      <p:sp>
        <p:nvSpPr>
          <p:cNvPr id="36" name="Shape 36"/>
          <p:cNvSpPr/>
          <p:nvPr/>
        </p:nvSpPr>
        <p:spPr>
          <a:xfrm>
            <a:off x="-88796" y="3781827"/>
            <a:ext cx="9223219" cy="333623"/>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000000"/>
                </a:solidFill>
              </a:defRPr>
            </a:pPr>
            <a:endParaRPr dirty="0"/>
          </a:p>
        </p:txBody>
      </p:sp>
      <p:sp>
        <p:nvSpPr>
          <p:cNvPr id="37" name="Shape 37"/>
          <p:cNvSpPr/>
          <p:nvPr/>
        </p:nvSpPr>
        <p:spPr>
          <a:xfrm>
            <a:off x="-92151" y="5267284"/>
            <a:ext cx="9433434" cy="200366"/>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38" name="Shape 38"/>
          <p:cNvSpPr/>
          <p:nvPr/>
        </p:nvSpPr>
        <p:spPr>
          <a:xfrm>
            <a:off x="956814" y="1252480"/>
            <a:ext cx="591846"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39" name="Shape 39"/>
          <p:cNvSpPr/>
          <p:nvPr/>
        </p:nvSpPr>
        <p:spPr>
          <a:xfrm>
            <a:off x="1784321" y="1254183"/>
            <a:ext cx="591846" cy="200366"/>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0" name="Shape 40"/>
          <p:cNvSpPr/>
          <p:nvPr/>
        </p:nvSpPr>
        <p:spPr>
          <a:xfrm>
            <a:off x="2670704" y="1254183"/>
            <a:ext cx="591846" cy="200366"/>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1" name="Shape 41"/>
          <p:cNvSpPr/>
          <p:nvPr/>
        </p:nvSpPr>
        <p:spPr>
          <a:xfrm>
            <a:off x="3557088" y="1252480"/>
            <a:ext cx="591845"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2" name="Shape 42"/>
          <p:cNvSpPr/>
          <p:nvPr/>
        </p:nvSpPr>
        <p:spPr>
          <a:xfrm>
            <a:off x="4384594" y="1254183"/>
            <a:ext cx="591845" cy="200366"/>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3" name="Shape 43"/>
          <p:cNvSpPr/>
          <p:nvPr/>
        </p:nvSpPr>
        <p:spPr>
          <a:xfrm>
            <a:off x="5212100" y="1252480"/>
            <a:ext cx="591846"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4" name="Shape 44"/>
          <p:cNvSpPr/>
          <p:nvPr/>
        </p:nvSpPr>
        <p:spPr>
          <a:xfrm>
            <a:off x="6098483" y="1252480"/>
            <a:ext cx="591846"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5" name="Shape 45"/>
          <p:cNvSpPr/>
          <p:nvPr/>
        </p:nvSpPr>
        <p:spPr>
          <a:xfrm>
            <a:off x="7091018" y="1252480"/>
            <a:ext cx="591845"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sp>
        <p:nvSpPr>
          <p:cNvPr id="46" name="Shape 46"/>
          <p:cNvSpPr/>
          <p:nvPr/>
        </p:nvSpPr>
        <p:spPr>
          <a:xfrm>
            <a:off x="8086452" y="1252480"/>
            <a:ext cx="591846" cy="200367"/>
          </a:xfrm>
          <a:prstGeom prst="rect">
            <a:avLst/>
          </a:prstGeom>
          <a:solidFill>
            <a:srgbClr val="F5D328"/>
          </a:solidFill>
          <a:ln w="12700">
            <a:miter lim="400000"/>
          </a:ln>
          <a:effectLst>
            <a:outerShdw blurRad="38100" dist="25400" dir="5400000" rotWithShape="0">
              <a:srgbClr val="000000">
                <a:alpha val="50000"/>
              </a:srgbClr>
            </a:outerShdw>
          </a:effectLst>
        </p:spPr>
        <p:txBody>
          <a:bodyPr lIns="0" tIns="0" rIns="0" bIns="0" anchor="ctr"/>
          <a:lstStyle/>
          <a:p>
            <a:pPr lvl="0">
              <a:defRPr sz="2400"/>
            </a:pPr>
            <a:endParaRPr dirty="0"/>
          </a:p>
        </p:txBody>
      </p:sp>
      <p:pic>
        <p:nvPicPr>
          <p:cNvPr id="47" name="FINAL.png"/>
          <p:cNvPicPr/>
          <p:nvPr/>
        </p:nvPicPr>
        <p:blipFill>
          <a:blip r:embed="rId3">
            <a:extLst/>
          </a:blip>
          <a:srcRect b="31190"/>
          <a:stretch>
            <a:fillRect/>
          </a:stretch>
        </p:blipFill>
        <p:spPr>
          <a:xfrm>
            <a:off x="-95763" y="2043482"/>
            <a:ext cx="9440655" cy="1855322"/>
          </a:xfrm>
          <a:prstGeom prst="rect">
            <a:avLst/>
          </a:prstGeom>
          <a:ln w="12700">
            <a:miter lim="400000"/>
          </a:ln>
        </p:spPr>
      </p:pic>
      <p:sp>
        <p:nvSpPr>
          <p:cNvPr id="48" name="Shape 48"/>
          <p:cNvSpPr/>
          <p:nvPr/>
        </p:nvSpPr>
        <p:spPr>
          <a:xfrm>
            <a:off x="2041880" y="2139806"/>
            <a:ext cx="419987"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N</a:t>
            </a:r>
          </a:p>
        </p:txBody>
      </p:sp>
      <p:sp>
        <p:nvSpPr>
          <p:cNvPr id="49" name="Shape 49"/>
          <p:cNvSpPr/>
          <p:nvPr/>
        </p:nvSpPr>
        <p:spPr>
          <a:xfrm>
            <a:off x="2629359" y="2139806"/>
            <a:ext cx="451754" cy="6463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defRPr sz="6000" b="1"/>
            </a:lvl1pPr>
          </a:lstStyle>
          <a:p>
            <a:pPr lvl="0" algn="ctr">
              <a:defRPr sz="1800" b="0">
                <a:solidFill>
                  <a:srgbClr val="000000"/>
                </a:solidFill>
              </a:defRPr>
            </a:pPr>
            <a:r>
              <a:rPr sz="4200" dirty="0">
                <a:solidFill>
                  <a:srgbClr val="FFFFFF"/>
                </a:solidFill>
              </a:rPr>
              <a:t>S</a:t>
            </a:r>
          </a:p>
        </p:txBody>
      </p:sp>
      <p:sp>
        <p:nvSpPr>
          <p:cNvPr id="50" name="Shape 50"/>
          <p:cNvSpPr/>
          <p:nvPr/>
        </p:nvSpPr>
        <p:spPr>
          <a:xfrm>
            <a:off x="3327011" y="2139806"/>
            <a:ext cx="274114"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P</a:t>
            </a:r>
          </a:p>
        </p:txBody>
      </p:sp>
      <p:sp>
        <p:nvSpPr>
          <p:cNvPr id="51" name="Shape 51"/>
          <p:cNvSpPr/>
          <p:nvPr/>
        </p:nvSpPr>
        <p:spPr>
          <a:xfrm>
            <a:off x="3917063" y="2139806"/>
            <a:ext cx="444032"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O</a:t>
            </a:r>
          </a:p>
        </p:txBody>
      </p:sp>
      <p:sp>
        <p:nvSpPr>
          <p:cNvPr id="52" name="Shape 52"/>
          <p:cNvSpPr/>
          <p:nvPr/>
        </p:nvSpPr>
        <p:spPr>
          <a:xfrm>
            <a:off x="4627590" y="2139806"/>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R</a:t>
            </a:r>
          </a:p>
        </p:txBody>
      </p:sp>
      <p:sp>
        <p:nvSpPr>
          <p:cNvPr id="53" name="Shape 53"/>
          <p:cNvSpPr/>
          <p:nvPr/>
        </p:nvSpPr>
        <p:spPr>
          <a:xfrm>
            <a:off x="98127" y="3037750"/>
            <a:ext cx="359073"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A</a:t>
            </a:r>
          </a:p>
        </p:txBody>
      </p:sp>
      <p:sp>
        <p:nvSpPr>
          <p:cNvPr id="54" name="Shape 54"/>
          <p:cNvSpPr/>
          <p:nvPr/>
        </p:nvSpPr>
        <p:spPr>
          <a:xfrm>
            <a:off x="717394" y="3029821"/>
            <a:ext cx="419987"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N</a:t>
            </a:r>
          </a:p>
        </p:txBody>
      </p:sp>
      <p:sp>
        <p:nvSpPr>
          <p:cNvPr id="55" name="Shape 55"/>
          <p:cNvSpPr/>
          <p:nvPr/>
        </p:nvSpPr>
        <p:spPr>
          <a:xfrm>
            <a:off x="1417228" y="3029821"/>
            <a:ext cx="403957"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D</a:t>
            </a:r>
          </a:p>
        </p:txBody>
      </p:sp>
      <p:sp>
        <p:nvSpPr>
          <p:cNvPr id="56" name="Shape 56"/>
          <p:cNvSpPr/>
          <p:nvPr/>
        </p:nvSpPr>
        <p:spPr>
          <a:xfrm>
            <a:off x="2661042" y="2983889"/>
            <a:ext cx="379912" cy="75405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7000" b="1">
                <a:solidFill>
                  <a:srgbClr val="F5D328"/>
                </a:solidFill>
              </a:defRPr>
            </a:lvl1pPr>
          </a:lstStyle>
          <a:p>
            <a:pPr lvl="0">
              <a:defRPr sz="1800" b="0">
                <a:solidFill>
                  <a:srgbClr val="000000"/>
                </a:solidFill>
              </a:defRPr>
            </a:pPr>
            <a:r>
              <a:rPr sz="4900" dirty="0">
                <a:solidFill>
                  <a:schemeClr val="accent4">
                    <a:lumMod val="75000"/>
                  </a:schemeClr>
                </a:solidFill>
              </a:rPr>
              <a:t>T</a:t>
            </a:r>
          </a:p>
        </p:txBody>
      </p:sp>
      <p:sp>
        <p:nvSpPr>
          <p:cNvPr id="57" name="Shape 57"/>
          <p:cNvSpPr/>
          <p:nvPr/>
        </p:nvSpPr>
        <p:spPr>
          <a:xfrm>
            <a:off x="3408390" y="3029821"/>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R</a:t>
            </a:r>
          </a:p>
        </p:txBody>
      </p:sp>
      <p:sp>
        <p:nvSpPr>
          <p:cNvPr id="58" name="Shape 58"/>
          <p:cNvSpPr/>
          <p:nvPr/>
        </p:nvSpPr>
        <p:spPr>
          <a:xfrm>
            <a:off x="3984327" y="3029821"/>
            <a:ext cx="359073"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A</a:t>
            </a:r>
          </a:p>
        </p:txBody>
      </p:sp>
      <p:sp>
        <p:nvSpPr>
          <p:cNvPr id="59" name="Shape 59"/>
          <p:cNvSpPr/>
          <p:nvPr/>
        </p:nvSpPr>
        <p:spPr>
          <a:xfrm>
            <a:off x="4599589" y="3029821"/>
            <a:ext cx="419987"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N</a:t>
            </a:r>
          </a:p>
        </p:txBody>
      </p:sp>
      <p:sp>
        <p:nvSpPr>
          <p:cNvPr id="60" name="Shape 60"/>
          <p:cNvSpPr/>
          <p:nvPr/>
        </p:nvSpPr>
        <p:spPr>
          <a:xfrm>
            <a:off x="5334000" y="3029821"/>
            <a:ext cx="246862"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lgn="ctr">
              <a:defRPr sz="1800" b="0">
                <a:solidFill>
                  <a:srgbClr val="000000"/>
                </a:solidFill>
              </a:defRPr>
            </a:pPr>
            <a:r>
              <a:rPr sz="4200" dirty="0">
                <a:solidFill>
                  <a:srgbClr val="FFFFFF"/>
                </a:solidFill>
              </a:rPr>
              <a:t>S</a:t>
            </a:r>
          </a:p>
        </p:txBody>
      </p:sp>
      <p:sp>
        <p:nvSpPr>
          <p:cNvPr id="61" name="Shape 61"/>
          <p:cNvSpPr/>
          <p:nvPr/>
        </p:nvSpPr>
        <p:spPr>
          <a:xfrm>
            <a:off x="6037548" y="3029821"/>
            <a:ext cx="134652"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I</a:t>
            </a:r>
          </a:p>
        </p:txBody>
      </p:sp>
      <p:sp>
        <p:nvSpPr>
          <p:cNvPr id="62" name="Shape 62"/>
          <p:cNvSpPr/>
          <p:nvPr/>
        </p:nvSpPr>
        <p:spPr>
          <a:xfrm>
            <a:off x="6515964" y="3029821"/>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T</a:t>
            </a:r>
          </a:p>
        </p:txBody>
      </p:sp>
      <p:sp>
        <p:nvSpPr>
          <p:cNvPr id="63" name="Shape 63"/>
          <p:cNvSpPr/>
          <p:nvPr/>
        </p:nvSpPr>
        <p:spPr>
          <a:xfrm>
            <a:off x="5313390" y="2139806"/>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T</a:t>
            </a:r>
          </a:p>
        </p:txBody>
      </p:sp>
      <p:sp>
        <p:nvSpPr>
          <p:cNvPr id="64" name="Shape 64"/>
          <p:cNvSpPr/>
          <p:nvPr/>
        </p:nvSpPr>
        <p:spPr>
          <a:xfrm>
            <a:off x="63461" y="2085945"/>
            <a:ext cx="379912" cy="75405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7000" b="1">
                <a:solidFill>
                  <a:srgbClr val="F5D328"/>
                </a:solidFill>
              </a:defRPr>
            </a:lvl1pPr>
          </a:lstStyle>
          <a:p>
            <a:pPr lvl="0">
              <a:defRPr sz="1800" b="0">
                <a:solidFill>
                  <a:srgbClr val="000000"/>
                </a:solidFill>
              </a:defRPr>
            </a:pPr>
            <a:r>
              <a:rPr sz="4900" dirty="0">
                <a:solidFill>
                  <a:schemeClr val="accent4">
                    <a:lumMod val="75000"/>
                  </a:schemeClr>
                </a:solidFill>
              </a:rPr>
              <a:t>T</a:t>
            </a:r>
          </a:p>
        </p:txBody>
      </p:sp>
      <p:sp>
        <p:nvSpPr>
          <p:cNvPr id="65" name="Shape 65"/>
          <p:cNvSpPr/>
          <p:nvPr/>
        </p:nvSpPr>
        <p:spPr>
          <a:xfrm>
            <a:off x="762000" y="2125546"/>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R</a:t>
            </a:r>
          </a:p>
        </p:txBody>
      </p:sp>
      <p:sp>
        <p:nvSpPr>
          <p:cNvPr id="66" name="Shape 66"/>
          <p:cNvSpPr/>
          <p:nvPr/>
        </p:nvSpPr>
        <p:spPr>
          <a:xfrm>
            <a:off x="1393527" y="2117779"/>
            <a:ext cx="359073"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A</a:t>
            </a:r>
          </a:p>
        </p:txBody>
      </p:sp>
      <p:sp>
        <p:nvSpPr>
          <p:cNvPr id="67" name="Shape 67"/>
          <p:cNvSpPr/>
          <p:nvPr/>
        </p:nvSpPr>
        <p:spPr>
          <a:xfrm>
            <a:off x="5916759" y="2117779"/>
            <a:ext cx="359073"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A</a:t>
            </a:r>
          </a:p>
        </p:txBody>
      </p:sp>
      <p:sp>
        <p:nvSpPr>
          <p:cNvPr id="68" name="Shape 68"/>
          <p:cNvSpPr/>
          <p:nvPr/>
        </p:nvSpPr>
        <p:spPr>
          <a:xfrm>
            <a:off x="6608790" y="2139806"/>
            <a:ext cx="325410"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T</a:t>
            </a:r>
          </a:p>
        </p:txBody>
      </p:sp>
      <p:sp>
        <p:nvSpPr>
          <p:cNvPr id="69" name="Shape 69"/>
          <p:cNvSpPr/>
          <p:nvPr/>
        </p:nvSpPr>
        <p:spPr>
          <a:xfrm>
            <a:off x="7332948" y="2139806"/>
            <a:ext cx="134652"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I</a:t>
            </a:r>
          </a:p>
        </p:txBody>
      </p:sp>
      <p:sp>
        <p:nvSpPr>
          <p:cNvPr id="70" name="Shape 70"/>
          <p:cNvSpPr/>
          <p:nvPr/>
        </p:nvSpPr>
        <p:spPr>
          <a:xfrm>
            <a:off x="7937968" y="2139806"/>
            <a:ext cx="444032"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O</a:t>
            </a:r>
          </a:p>
        </p:txBody>
      </p:sp>
      <p:sp>
        <p:nvSpPr>
          <p:cNvPr id="71" name="Shape 71"/>
          <p:cNvSpPr/>
          <p:nvPr/>
        </p:nvSpPr>
        <p:spPr>
          <a:xfrm>
            <a:off x="8610600" y="2139806"/>
            <a:ext cx="419987"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lvl1pPr>
          </a:lstStyle>
          <a:p>
            <a:pPr lvl="0">
              <a:defRPr sz="1800" b="0">
                <a:solidFill>
                  <a:srgbClr val="000000"/>
                </a:solidFill>
              </a:defRPr>
            </a:pPr>
            <a:r>
              <a:rPr sz="4200" dirty="0">
                <a:solidFill>
                  <a:srgbClr val="FFFFFF"/>
                </a:solidFill>
              </a:rPr>
              <a:t>N</a:t>
            </a:r>
          </a:p>
        </p:txBody>
      </p:sp>
      <p:sp>
        <p:nvSpPr>
          <p:cNvPr id="74" name="Shape 74"/>
          <p:cNvSpPr/>
          <p:nvPr/>
        </p:nvSpPr>
        <p:spPr>
          <a:xfrm>
            <a:off x="24067" y="6024656"/>
            <a:ext cx="153888"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000" b="1">
                <a:solidFill>
                  <a:srgbClr val="000000"/>
                </a:solidFill>
                <a:latin typeface="BodoniXT"/>
                <a:ea typeface="BodoniXT"/>
                <a:cs typeface="BodoniXT"/>
                <a:sym typeface="BodoniXT"/>
              </a:defRPr>
            </a:lvl1pPr>
          </a:lstStyle>
          <a:p>
            <a:pPr lvl="0">
              <a:defRPr sz="1800" b="0"/>
            </a:pPr>
            <a:endParaRPr sz="4200" dirty="0"/>
          </a:p>
        </p:txBody>
      </p:sp>
      <p:sp>
        <p:nvSpPr>
          <p:cNvPr id="75" name="Shape 75"/>
          <p:cNvSpPr/>
          <p:nvPr/>
        </p:nvSpPr>
        <p:spPr>
          <a:xfrm>
            <a:off x="1022568" y="164617"/>
            <a:ext cx="7261603" cy="1077218"/>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solidFill>
                  <a:srgbClr val="000000"/>
                </a:solidFill>
              </a:defRPr>
            </a:pPr>
            <a:r>
              <a:rPr sz="7000" b="1" dirty="0">
                <a:solidFill>
                  <a:srgbClr val="FFFFFF"/>
                </a:solidFill>
              </a:rPr>
              <a:t>Building </a:t>
            </a:r>
            <a:r>
              <a:rPr sz="7000" b="1" dirty="0">
                <a:solidFill>
                  <a:srgbClr val="F5D328"/>
                </a:solidFill>
              </a:rPr>
              <a:t>Resilient</a:t>
            </a:r>
          </a:p>
        </p:txBody>
      </p:sp>
      <p:sp>
        <p:nvSpPr>
          <p:cNvPr id="76" name="Shape 76"/>
          <p:cNvSpPr/>
          <p:nvPr/>
        </p:nvSpPr>
        <p:spPr>
          <a:xfrm>
            <a:off x="-88796" y="1814014"/>
            <a:ext cx="9223219" cy="265762"/>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000000"/>
                </a:solidFill>
              </a:defRPr>
            </a:pPr>
            <a:endParaRPr dirty="0"/>
          </a:p>
        </p:txBody>
      </p:sp>
      <p:pic>
        <p:nvPicPr>
          <p:cNvPr id="7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39200" y="5839990"/>
            <a:ext cx="304800" cy="369332"/>
          </a:xfrm>
          <a:prstGeom prst="rect">
            <a:avLst/>
          </a:prstGeom>
          <a:solidFill>
            <a:srgbClr val="92D050"/>
          </a:solidFill>
        </p:spPr>
        <p:txBody>
          <a:bodyPr wrap="square" rtlCol="0">
            <a:spAutoFit/>
          </a:bodyPr>
          <a:lstStyle/>
          <a:p>
            <a:r>
              <a:rPr lang="en-US" dirty="0" smtClean="0"/>
              <a:t>1</a:t>
            </a:r>
            <a:endParaRPr lang="en-US" dirty="0"/>
          </a:p>
        </p:txBody>
      </p:sp>
    </p:spTree>
    <p:extLst>
      <p:ext uri="{BB962C8B-B14F-4D97-AF65-F5344CB8AC3E}">
        <p14:creationId xmlns:p14="http://schemas.microsoft.com/office/powerpoint/2010/main" val="76207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914400"/>
          </a:xfrm>
        </p:spPr>
        <p:txBody>
          <a:bodyPr>
            <a:noAutofit/>
          </a:bodyPr>
          <a:lstStyle/>
          <a:p>
            <a:pPr lvl="0">
              <a:defRPr sz="1800"/>
            </a:pPr>
            <a:r>
              <a:rPr lang="en-US" sz="3000" b="1" dirty="0">
                <a:solidFill>
                  <a:schemeClr val="bg2">
                    <a:lumMod val="50000"/>
                  </a:schemeClr>
                </a:solidFill>
              </a:rPr>
              <a:t>San Diego County </a:t>
            </a:r>
            <a:r>
              <a:rPr lang="en-US" sz="3000" b="1" dirty="0" smtClean="0">
                <a:solidFill>
                  <a:schemeClr val="bg2">
                    <a:lumMod val="50000"/>
                  </a:schemeClr>
                </a:solidFill>
              </a:rPr>
              <a:t> Greenhouse Emissions </a:t>
            </a:r>
            <a:r>
              <a:rPr lang="en-US" sz="3000" b="1" dirty="0">
                <a:solidFill>
                  <a:schemeClr val="bg2">
                    <a:lumMod val="50000"/>
                  </a:schemeClr>
                </a:solidFill>
              </a:rPr>
              <a:t>by </a:t>
            </a:r>
            <a:r>
              <a:rPr lang="en-US" sz="3000" b="1" dirty="0" smtClean="0">
                <a:solidFill>
                  <a:schemeClr val="bg2">
                    <a:lumMod val="50000"/>
                  </a:schemeClr>
                </a:solidFill>
              </a:rPr>
              <a:t>Sector in 2010</a:t>
            </a:r>
            <a:r>
              <a:rPr lang="en-US" sz="3000" b="1" dirty="0">
                <a:solidFill>
                  <a:schemeClr val="bg2">
                    <a:lumMod val="50000"/>
                  </a:schemeClr>
                </a:solidFill>
              </a:rPr>
              <a:t/>
            </a:r>
            <a:br>
              <a:rPr lang="en-US" sz="3000" b="1" dirty="0">
                <a:solidFill>
                  <a:schemeClr val="bg2">
                    <a:lumMod val="50000"/>
                  </a:schemeClr>
                </a:solidFill>
              </a:rPr>
            </a:br>
            <a:endParaRPr lang="en-US" sz="3000" dirty="0">
              <a:solidFill>
                <a:schemeClr val="bg2">
                  <a:lumMod val="50000"/>
                </a:schemeClr>
              </a:solidFill>
            </a:endParaRPr>
          </a:p>
        </p:txBody>
      </p:sp>
      <p:pic>
        <p:nvPicPr>
          <p:cNvPr id="3" name="GRaph.png"/>
          <p:cNvPicPr/>
          <p:nvPr/>
        </p:nvPicPr>
        <p:blipFill>
          <a:blip r:embed="rId3">
            <a:extLst/>
          </a:blip>
          <a:stretch>
            <a:fillRect/>
          </a:stretch>
        </p:blipFill>
        <p:spPr>
          <a:xfrm rot="60000">
            <a:off x="2333151" y="902948"/>
            <a:ext cx="7467600" cy="5468596"/>
          </a:xfrm>
          <a:prstGeom prst="rect">
            <a:avLst/>
          </a:prstGeom>
          <a:ln w="12700">
            <a:miter lim="400000"/>
          </a:ln>
        </p:spPr>
      </p:pic>
      <p:sp>
        <p:nvSpPr>
          <p:cNvPr id="4" name="TextBox 3"/>
          <p:cNvSpPr txBox="1"/>
          <p:nvPr/>
        </p:nvSpPr>
        <p:spPr>
          <a:xfrm>
            <a:off x="152400" y="5791200"/>
            <a:ext cx="5562600" cy="461665"/>
          </a:xfrm>
          <a:prstGeom prst="rect">
            <a:avLst/>
          </a:prstGeom>
          <a:noFill/>
        </p:spPr>
        <p:txBody>
          <a:bodyPr wrap="square" rtlCol="0">
            <a:spAutoFit/>
          </a:bodyPr>
          <a:lstStyle/>
          <a:p>
            <a:r>
              <a:rPr lang="en-US" sz="1200" b="1" dirty="0" smtClean="0"/>
              <a:t>Source:  San </a:t>
            </a:r>
            <a:r>
              <a:rPr lang="en-US" sz="1200" b="1" dirty="0"/>
              <a:t>Diego County GHG Inventory Executive Summary </a:t>
            </a:r>
            <a:endParaRPr lang="en-US" sz="1200" dirty="0"/>
          </a:p>
          <a:p>
            <a:endParaRPr lang="en-US" sz="1200" dirty="0"/>
          </a:p>
        </p:txBody>
      </p:sp>
      <p:sp>
        <p:nvSpPr>
          <p:cNvPr id="6" name="Rectangle 5"/>
          <p:cNvSpPr/>
          <p:nvPr/>
        </p:nvSpPr>
        <p:spPr>
          <a:xfrm>
            <a:off x="152400" y="3505200"/>
            <a:ext cx="3352800" cy="2209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8600" y="3581400"/>
            <a:ext cx="3352800" cy="2139047"/>
          </a:xfrm>
          <a:prstGeom prst="rect">
            <a:avLst/>
          </a:prstGeom>
          <a:noFill/>
        </p:spPr>
        <p:txBody>
          <a:bodyPr wrap="square" rtlCol="0">
            <a:spAutoFit/>
          </a:bodyPr>
          <a:lstStyle/>
          <a:p>
            <a:r>
              <a:rPr lang="en-US" sz="1900" b="1" dirty="0" smtClean="0">
                <a:solidFill>
                  <a:srgbClr val="FFFFFF"/>
                </a:solidFill>
              </a:rPr>
              <a:t>Nearly 60% of total regional emissions are associated with individuals</a:t>
            </a:r>
            <a:br>
              <a:rPr lang="en-US" sz="1900" b="1" dirty="0" smtClean="0">
                <a:solidFill>
                  <a:srgbClr val="FFFFFF"/>
                </a:solidFill>
              </a:rPr>
            </a:br>
            <a:r>
              <a:rPr lang="en-US" sz="1900" b="1" dirty="0" smtClean="0">
                <a:solidFill>
                  <a:srgbClr val="FFFFFF"/>
                </a:solidFill>
              </a:rPr>
              <a:t>(e.g., cars, light-duty trucks, residential electricity and natural gas consumption)</a:t>
            </a:r>
            <a:endParaRPr lang="en-US" sz="1900" b="1" dirty="0">
              <a:solidFill>
                <a:srgbClr val="FFFFFF"/>
              </a:solidFill>
            </a:endParaRPr>
          </a:p>
          <a:p>
            <a:endParaRPr lang="en-US" sz="1900" b="1" dirty="0">
              <a:solidFill>
                <a:srgbClr val="FFFFFF"/>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10</a:t>
            </a:r>
            <a:endParaRPr lang="en-US" dirty="0"/>
          </a:p>
        </p:txBody>
      </p:sp>
    </p:spTree>
    <p:extLst>
      <p:ext uri="{BB962C8B-B14F-4D97-AF65-F5344CB8AC3E}">
        <p14:creationId xmlns:p14="http://schemas.microsoft.com/office/powerpoint/2010/main" val="1849271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500" dirty="0" smtClean="0"/>
              <a:t>Setting a New Paradigm</a:t>
            </a:r>
            <a:endParaRPr lang="en-US" sz="4500" dirty="0"/>
          </a:p>
        </p:txBody>
      </p:sp>
      <p:sp>
        <p:nvSpPr>
          <p:cNvPr id="3" name="Rectangle 2"/>
          <p:cNvSpPr/>
          <p:nvPr/>
        </p:nvSpPr>
        <p:spPr>
          <a:xfrm>
            <a:off x="152400" y="1143000"/>
            <a:ext cx="5867400" cy="4708981"/>
          </a:xfrm>
          <a:prstGeom prst="rect">
            <a:avLst/>
          </a:prstGeom>
        </p:spPr>
        <p:txBody>
          <a:bodyPr wrap="square">
            <a:spAutoFit/>
          </a:bodyPr>
          <a:lstStyle/>
          <a:p>
            <a:r>
              <a:rPr lang="en-US" sz="3000" b="1" dirty="0"/>
              <a:t>Record 10.7 Billion Trips </a:t>
            </a:r>
            <a:r>
              <a:rPr lang="en-US" sz="3000" b="1" dirty="0" smtClean="0"/>
              <a:t>Taken </a:t>
            </a:r>
            <a:r>
              <a:rPr lang="en-US" sz="3000" b="1" dirty="0"/>
              <a:t>On U.S. Public </a:t>
            </a:r>
            <a:r>
              <a:rPr lang="en-US" sz="3000" b="1" dirty="0" smtClean="0"/>
              <a:t>Transportation </a:t>
            </a:r>
            <a:r>
              <a:rPr lang="en-US" sz="3000" b="1" dirty="0"/>
              <a:t>In </a:t>
            </a:r>
            <a:r>
              <a:rPr lang="en-US" sz="3000" b="1" dirty="0" smtClean="0"/>
              <a:t>2013</a:t>
            </a:r>
            <a:endParaRPr lang="en-US" sz="3000" dirty="0" smtClean="0"/>
          </a:p>
          <a:p>
            <a:pPr marL="457200" indent="-457200">
              <a:buFontTx/>
              <a:buChar char="•"/>
            </a:pPr>
            <a:r>
              <a:rPr lang="en-US" sz="3000" dirty="0" smtClean="0"/>
              <a:t>The </a:t>
            </a:r>
            <a:r>
              <a:rPr lang="en-US" sz="3000" dirty="0"/>
              <a:t>Highest Transit Ridership </a:t>
            </a:r>
            <a:r>
              <a:rPr lang="en-US" sz="3000" dirty="0" smtClean="0"/>
              <a:t>in</a:t>
            </a:r>
            <a:br>
              <a:rPr lang="en-US" sz="3000" dirty="0" smtClean="0"/>
            </a:br>
            <a:r>
              <a:rPr lang="en-US" sz="3000" dirty="0" smtClean="0"/>
              <a:t>57 years (Growth of </a:t>
            </a:r>
            <a:r>
              <a:rPr lang="en-US" sz="3000" dirty="0"/>
              <a:t>1.1</a:t>
            </a:r>
            <a:r>
              <a:rPr lang="en-US" sz="3000" dirty="0" smtClean="0"/>
              <a:t>%)</a:t>
            </a:r>
          </a:p>
          <a:p>
            <a:pPr marL="457200" indent="-457200">
              <a:buFontTx/>
              <a:buChar char="•"/>
            </a:pPr>
            <a:r>
              <a:rPr lang="en-US" sz="3000" dirty="0"/>
              <a:t>P</a:t>
            </a:r>
            <a:r>
              <a:rPr lang="en-US" sz="3000" dirty="0" smtClean="0"/>
              <a:t>olicy goals should be used </a:t>
            </a:r>
            <a:r>
              <a:rPr lang="en-US" sz="3000" dirty="0"/>
              <a:t>to increase transit market </a:t>
            </a:r>
            <a:r>
              <a:rPr lang="en-US" sz="3000" dirty="0" smtClean="0"/>
              <a:t>share</a:t>
            </a:r>
          </a:p>
          <a:p>
            <a:pPr marL="457200" indent="-457200">
              <a:buFontTx/>
              <a:buChar char="•"/>
            </a:pPr>
            <a:r>
              <a:rPr lang="en-US" sz="3000" dirty="0"/>
              <a:t>Share of the transportation </a:t>
            </a:r>
            <a:r>
              <a:rPr lang="en-US" sz="3000" dirty="0" smtClean="0"/>
              <a:t>mode still </a:t>
            </a:r>
            <a:r>
              <a:rPr lang="en-US" sz="3000" dirty="0"/>
              <a:t>well </a:t>
            </a:r>
            <a:r>
              <a:rPr lang="en-US" sz="3000" b="1" dirty="0">
                <a:solidFill>
                  <a:srgbClr val="FF0000"/>
                </a:solidFill>
              </a:rPr>
              <a:t>below</a:t>
            </a:r>
            <a:r>
              <a:rPr lang="en-US" sz="3000" dirty="0"/>
              <a:t> what it was in the 1960s, 1970s and 1980s.</a:t>
            </a:r>
          </a:p>
        </p:txBody>
      </p:sp>
      <p:pic>
        <p:nvPicPr>
          <p:cNvPr id="4" name="UTP11.gif"/>
          <p:cNvPicPr/>
          <p:nvPr/>
        </p:nvPicPr>
        <p:blipFill>
          <a:blip r:embed="rId3">
            <a:extLst/>
          </a:blip>
          <a:srcRect t="29186"/>
          <a:stretch>
            <a:fillRect/>
          </a:stretch>
        </p:blipFill>
        <p:spPr>
          <a:xfrm>
            <a:off x="5867400" y="2743199"/>
            <a:ext cx="3276600" cy="2912780"/>
          </a:xfrm>
          <a:prstGeom prst="rect">
            <a:avLst/>
          </a:prstGeom>
          <a:ln w="12700">
            <a:miter lim="400000"/>
          </a:ln>
        </p:spPr>
      </p:pic>
      <p:sp>
        <p:nvSpPr>
          <p:cNvPr id="8" name="Shape 95"/>
          <p:cNvSpPr/>
          <p:nvPr/>
        </p:nvSpPr>
        <p:spPr>
          <a:xfrm rot="16186666">
            <a:off x="6936550" y="1373608"/>
            <a:ext cx="1125366" cy="1125709"/>
          </a:xfrm>
          <a:prstGeom prst="rightArrow">
            <a:avLst>
              <a:gd name="adj1" fmla="val 32000"/>
              <a:gd name="adj2" fmla="val 64000"/>
            </a:avLst>
          </a:prstGeom>
          <a:solidFill>
            <a:srgbClr val="1497FC"/>
          </a:solidFill>
          <a:ln w="25400">
            <a:solidFill>
              <a:schemeClr val="tx1"/>
            </a:solidFill>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11</a:t>
            </a:r>
            <a:endParaRPr lang="en-US" dirty="0"/>
          </a:p>
        </p:txBody>
      </p:sp>
    </p:spTree>
    <p:extLst>
      <p:ext uri="{BB962C8B-B14F-4D97-AF65-F5344CB8AC3E}">
        <p14:creationId xmlns:p14="http://schemas.microsoft.com/office/powerpoint/2010/main" val="31983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Chart 235"/>
          <p:cNvGraphicFramePr/>
          <p:nvPr>
            <p:extLst>
              <p:ext uri="{D42A27DB-BD31-4B8C-83A1-F6EECF244321}">
                <p14:modId xmlns:p14="http://schemas.microsoft.com/office/powerpoint/2010/main" val="2269223675"/>
              </p:ext>
            </p:extLst>
          </p:nvPr>
        </p:nvGraphicFramePr>
        <p:xfrm>
          <a:off x="533400" y="1981200"/>
          <a:ext cx="8093227" cy="38284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227"/>
          <p:cNvGraphicFramePr/>
          <p:nvPr>
            <p:extLst>
              <p:ext uri="{D42A27DB-BD31-4B8C-83A1-F6EECF244321}">
                <p14:modId xmlns:p14="http://schemas.microsoft.com/office/powerpoint/2010/main" val="1966973514"/>
              </p:ext>
            </p:extLst>
          </p:nvPr>
        </p:nvGraphicFramePr>
        <p:xfrm>
          <a:off x="1524000" y="2819400"/>
          <a:ext cx="6804422" cy="473344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5400" y="-16933"/>
            <a:ext cx="12039600" cy="1846659"/>
          </a:xfrm>
          <a:prstGeom prst="rect">
            <a:avLst/>
          </a:prstGeom>
        </p:spPr>
        <p:txBody>
          <a:bodyPr wrap="square">
            <a:spAutoFit/>
          </a:bodyPr>
          <a:lstStyle/>
          <a:p>
            <a:r>
              <a:rPr lang="en-US" sz="3800" b="1" dirty="0" smtClean="0">
                <a:solidFill>
                  <a:srgbClr val="FF0000"/>
                </a:solidFill>
                <a:latin typeface="+mj-lt"/>
              </a:rPr>
              <a:t>Falling Trolley</a:t>
            </a:r>
            <a:r>
              <a:rPr lang="en-US" sz="3800" dirty="0" smtClean="0">
                <a:solidFill>
                  <a:srgbClr val="FF0000"/>
                </a:solidFill>
                <a:latin typeface="+mj-lt"/>
              </a:rPr>
              <a:t> </a:t>
            </a:r>
            <a:r>
              <a:rPr lang="en-US" sz="3800" dirty="0" smtClean="0">
                <a:latin typeface="+mj-lt"/>
              </a:rPr>
              <a:t>Ridership Numbers</a:t>
            </a:r>
            <a:br>
              <a:rPr lang="en-US" sz="3800" dirty="0" smtClean="0">
                <a:latin typeface="+mj-lt"/>
              </a:rPr>
            </a:br>
            <a:r>
              <a:rPr lang="en-US" sz="3800" dirty="0"/>
              <a:t>in the last 5 years in San Diego</a:t>
            </a:r>
            <a:r>
              <a:rPr lang="en-US" sz="3800" dirty="0">
                <a:latin typeface="+mj-lt"/>
              </a:rPr>
              <a:t/>
            </a:r>
            <a:br>
              <a:rPr lang="en-US" sz="3800" dirty="0">
                <a:latin typeface="+mj-lt"/>
              </a:rPr>
            </a:br>
            <a:endParaRPr lang="en-US" sz="3800" dirty="0">
              <a:latin typeface="+mj-lt"/>
            </a:endParaRPr>
          </a:p>
        </p:txBody>
      </p:sp>
      <p:sp>
        <p:nvSpPr>
          <p:cNvPr id="7" name="Shape 236"/>
          <p:cNvSpPr/>
          <p:nvPr/>
        </p:nvSpPr>
        <p:spPr>
          <a:xfrm>
            <a:off x="5418281" y="5791200"/>
            <a:ext cx="3268519"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defRPr sz="1800"/>
            </a:pPr>
            <a:r>
              <a:rPr sz="800" dirty="0"/>
              <a:t>Source: Comprehensive Annual Financial Report for </a:t>
            </a:r>
            <a:br>
              <a:rPr sz="800" dirty="0"/>
            </a:br>
            <a:r>
              <a:rPr sz="800" dirty="0"/>
              <a:t>the fiscal years ended june 30, </a:t>
            </a:r>
            <a:br>
              <a:rPr sz="800" dirty="0"/>
            </a:br>
            <a:r>
              <a:rPr sz="800" dirty="0"/>
              <a:t>2013 and 2012, San Diego Metropolitan Transit System San Diego, California</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12</a:t>
            </a:r>
            <a:endParaRPr lang="en-US" dirty="0"/>
          </a:p>
        </p:txBody>
      </p:sp>
    </p:spTree>
    <p:extLst>
      <p:ext uri="{BB962C8B-B14F-4D97-AF65-F5344CB8AC3E}">
        <p14:creationId xmlns:p14="http://schemas.microsoft.com/office/powerpoint/2010/main" val="45656153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10134600" cy="914400"/>
          </a:xfrm>
        </p:spPr>
        <p:txBody>
          <a:bodyPr>
            <a:noAutofit/>
          </a:bodyPr>
          <a:lstStyle/>
          <a:p>
            <a:pPr lvl="0"/>
            <a:r>
              <a:rPr lang="en-US" sz="3800" b="1" dirty="0">
                <a:solidFill>
                  <a:srgbClr val="FF0000"/>
                </a:solidFill>
              </a:rPr>
              <a:t>Stalling</a:t>
            </a:r>
            <a:r>
              <a:rPr lang="en-US" sz="3800" dirty="0">
                <a:solidFill>
                  <a:srgbClr val="FF0000"/>
                </a:solidFill>
              </a:rPr>
              <a:t> </a:t>
            </a:r>
            <a:r>
              <a:rPr lang="en-US" sz="3800" dirty="0" smtClean="0">
                <a:solidFill>
                  <a:srgbClr val="FF0000"/>
                </a:solidFill>
              </a:rPr>
              <a:t>Transit </a:t>
            </a:r>
            <a:r>
              <a:rPr lang="en-US" sz="3800" dirty="0" smtClean="0"/>
              <a:t>Ridership Numbers</a:t>
            </a:r>
            <a:br>
              <a:rPr lang="en-US" sz="3800" dirty="0" smtClean="0"/>
            </a:br>
            <a:r>
              <a:rPr lang="en-US" sz="3800" dirty="0" smtClean="0"/>
              <a:t>in the last 5 years in San Diego</a:t>
            </a:r>
            <a:r>
              <a:rPr lang="en-US" sz="3800" dirty="0">
                <a:solidFill>
                  <a:schemeClr val="tx1"/>
                </a:solidFill>
              </a:rPr>
              <a:t/>
            </a:r>
            <a:br>
              <a:rPr lang="en-US" sz="3800" dirty="0">
                <a:solidFill>
                  <a:schemeClr val="tx1"/>
                </a:solidFill>
              </a:rPr>
            </a:br>
            <a:endParaRPr lang="en-US" sz="3800" dirty="0"/>
          </a:p>
        </p:txBody>
      </p:sp>
      <p:graphicFrame>
        <p:nvGraphicFramePr>
          <p:cNvPr id="3" name="Chart 226"/>
          <p:cNvGraphicFramePr/>
          <p:nvPr>
            <p:extLst>
              <p:ext uri="{D42A27DB-BD31-4B8C-83A1-F6EECF244321}">
                <p14:modId xmlns:p14="http://schemas.microsoft.com/office/powerpoint/2010/main" val="428521350"/>
              </p:ext>
            </p:extLst>
          </p:nvPr>
        </p:nvGraphicFramePr>
        <p:xfrm>
          <a:off x="457200" y="1752600"/>
          <a:ext cx="7847485" cy="3957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27"/>
          <p:cNvGraphicFramePr/>
          <p:nvPr>
            <p:extLst>
              <p:ext uri="{D42A27DB-BD31-4B8C-83A1-F6EECF244321}">
                <p14:modId xmlns:p14="http://schemas.microsoft.com/office/powerpoint/2010/main" val="1626458910"/>
              </p:ext>
            </p:extLst>
          </p:nvPr>
        </p:nvGraphicFramePr>
        <p:xfrm>
          <a:off x="1524000" y="2362200"/>
          <a:ext cx="6804422" cy="4733444"/>
        </p:xfrm>
        <a:graphic>
          <a:graphicData uri="http://schemas.openxmlformats.org/drawingml/2006/chart">
            <c:chart xmlns:c="http://schemas.openxmlformats.org/drawingml/2006/chart" xmlns:r="http://schemas.openxmlformats.org/officeDocument/2006/relationships" r:id="rId3"/>
          </a:graphicData>
        </a:graphic>
      </p:graphicFrame>
      <p:sp>
        <p:nvSpPr>
          <p:cNvPr id="5" name="Shape 236"/>
          <p:cNvSpPr/>
          <p:nvPr/>
        </p:nvSpPr>
        <p:spPr>
          <a:xfrm>
            <a:off x="5410200" y="5778500"/>
            <a:ext cx="3268519" cy="44146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lvl="0">
              <a:defRPr sz="1800"/>
            </a:pPr>
            <a:r>
              <a:rPr sz="800" dirty="0"/>
              <a:t>Source: Comprehensive Annual Financial Report for </a:t>
            </a:r>
            <a:br>
              <a:rPr sz="800" dirty="0"/>
            </a:br>
            <a:r>
              <a:rPr sz="800" dirty="0"/>
              <a:t>the fiscal years ended june 30, </a:t>
            </a:r>
            <a:br>
              <a:rPr sz="800" dirty="0"/>
            </a:br>
            <a:r>
              <a:rPr sz="800" dirty="0"/>
              <a:t>2013 and 2012, San Diego Metropolitan Transit System San Diego, California</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13</a:t>
            </a:r>
            <a:endParaRPr lang="en-US" dirty="0"/>
          </a:p>
        </p:txBody>
      </p:sp>
    </p:spTree>
    <p:extLst>
      <p:ext uri="{BB962C8B-B14F-4D97-AF65-F5344CB8AC3E}">
        <p14:creationId xmlns:p14="http://schemas.microsoft.com/office/powerpoint/2010/main" val="846268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Explanations?</a:t>
            </a:r>
            <a:endParaRPr lang="en-US" dirty="0"/>
          </a:p>
        </p:txBody>
      </p:sp>
      <p:sp>
        <p:nvSpPr>
          <p:cNvPr id="5" name="Rectangle 4"/>
          <p:cNvSpPr/>
          <p:nvPr/>
        </p:nvSpPr>
        <p:spPr>
          <a:xfrm>
            <a:off x="4191000" y="1600200"/>
            <a:ext cx="4953000" cy="15535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343400" y="1676400"/>
            <a:ext cx="4648200" cy="1477328"/>
          </a:xfrm>
          <a:prstGeom prst="rect">
            <a:avLst/>
          </a:prstGeom>
          <a:noFill/>
        </p:spPr>
        <p:txBody>
          <a:bodyPr wrap="square" rtlCol="0">
            <a:spAutoFit/>
          </a:bodyPr>
          <a:lstStyle/>
          <a:p>
            <a:r>
              <a:rPr lang="en-US" dirty="0" smtClean="0">
                <a:solidFill>
                  <a:schemeClr val="bg1"/>
                </a:solidFill>
              </a:rPr>
              <a:t>In 2012, only 2.7% of the County’s workforce commuted to work by Public Transportation. For these 40 thousand workers, the commute time in San Diego by public transportation was double those </a:t>
            </a:r>
            <a:r>
              <a:rPr lang="en-US" smtClean="0">
                <a:solidFill>
                  <a:schemeClr val="bg1"/>
                </a:solidFill>
              </a:rPr>
              <a:t>driving alone.</a:t>
            </a:r>
            <a:endParaRPr lang="en-US" dirty="0">
              <a:solidFill>
                <a:schemeClr val="bg1"/>
              </a:solidFill>
            </a:endParaRPr>
          </a:p>
        </p:txBody>
      </p:sp>
      <p:pic>
        <p:nvPicPr>
          <p:cNvPr id="7" name="Picture 6" descr="asthma-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4191000" cy="2792200"/>
          </a:xfrm>
          <a:prstGeom prst="rect">
            <a:avLst/>
          </a:prstGeom>
        </p:spPr>
      </p:pic>
      <p:pic>
        <p:nvPicPr>
          <p:cNvPr id="9" name="Picture 8" descr="S70TrolleyBu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962400"/>
            <a:ext cx="3505200" cy="2278380"/>
          </a:xfrm>
          <a:prstGeom prst="rect">
            <a:avLst/>
          </a:prstGeom>
        </p:spPr>
      </p:pic>
      <p:sp>
        <p:nvSpPr>
          <p:cNvPr id="11" name="Rectangle 10"/>
          <p:cNvSpPr/>
          <p:nvPr/>
        </p:nvSpPr>
        <p:spPr>
          <a:xfrm>
            <a:off x="1447800" y="4419600"/>
            <a:ext cx="41910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76400" y="4495800"/>
            <a:ext cx="3733800" cy="1323439"/>
          </a:xfrm>
          <a:prstGeom prst="rect">
            <a:avLst/>
          </a:prstGeom>
          <a:noFill/>
        </p:spPr>
        <p:txBody>
          <a:bodyPr wrap="square" rtlCol="0">
            <a:spAutoFit/>
          </a:bodyPr>
          <a:lstStyle/>
          <a:p>
            <a:r>
              <a:rPr lang="en-US" sz="2000" dirty="0" smtClean="0">
                <a:solidFill>
                  <a:srgbClr val="FFFFFF"/>
                </a:solidFill>
              </a:rPr>
              <a:t>Our region ranks 33</a:t>
            </a:r>
            <a:r>
              <a:rPr lang="en-US" sz="2000" baseline="30000" dirty="0" smtClean="0">
                <a:solidFill>
                  <a:srgbClr val="FFFFFF"/>
                </a:solidFill>
              </a:rPr>
              <a:t>rd</a:t>
            </a:r>
            <a:r>
              <a:rPr lang="en-US" sz="2000" dirty="0" smtClean="0">
                <a:solidFill>
                  <a:srgbClr val="FFFFFF"/>
                </a:solidFill>
              </a:rPr>
              <a:t> in the nation in terms of workforce access to transit, below El Paso, TX &amp; Stockton, CA</a:t>
            </a:r>
            <a:endParaRPr lang="en-US" sz="2000" dirty="0">
              <a:solidFill>
                <a:srgbClr val="FFFFFF"/>
              </a:solidFill>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14</a:t>
            </a:r>
            <a:endParaRPr lang="en-US" dirty="0"/>
          </a:p>
        </p:txBody>
      </p:sp>
    </p:spTree>
    <p:extLst>
      <p:ext uri="{BB962C8B-B14F-4D97-AF65-F5344CB8AC3E}">
        <p14:creationId xmlns:p14="http://schemas.microsoft.com/office/powerpoint/2010/main" val="2676018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Transit Obstacles</a:t>
            </a:r>
            <a:endParaRPr lang="en-US" dirty="0"/>
          </a:p>
        </p:txBody>
      </p:sp>
      <p:pic>
        <p:nvPicPr>
          <p:cNvPr id="8" name="Picture 7" descr="Screen Shot 2014-07-17 at 10.5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6184900" cy="4127500"/>
          </a:xfrm>
          <a:prstGeom prst="rect">
            <a:avLst/>
          </a:prstGeom>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96000" y="2667000"/>
            <a:ext cx="2819400"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400800" y="2819400"/>
            <a:ext cx="2209800" cy="1200329"/>
          </a:xfrm>
          <a:prstGeom prst="rect">
            <a:avLst/>
          </a:prstGeom>
          <a:noFill/>
        </p:spPr>
        <p:txBody>
          <a:bodyPr wrap="square" rtlCol="0">
            <a:spAutoFit/>
          </a:bodyPr>
          <a:lstStyle/>
          <a:p>
            <a:r>
              <a:rPr lang="en-US" b="1" dirty="0" smtClean="0">
                <a:solidFill>
                  <a:schemeClr val="bg1"/>
                </a:solidFill>
              </a:rPr>
              <a:t>Clearly, people are not interested in public transportation</a:t>
            </a:r>
            <a:endParaRPr lang="en-US" b="1" dirty="0">
              <a:solidFill>
                <a:schemeClr val="bg1"/>
              </a:solidFill>
            </a:endParaRPr>
          </a:p>
        </p:txBody>
      </p:sp>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15</a:t>
            </a:r>
            <a:endParaRPr lang="en-US" dirty="0"/>
          </a:p>
        </p:txBody>
      </p:sp>
      <p:sp>
        <p:nvSpPr>
          <p:cNvPr id="3" name="TextBox 2"/>
          <p:cNvSpPr txBox="1"/>
          <p:nvPr/>
        </p:nvSpPr>
        <p:spPr>
          <a:xfrm>
            <a:off x="1066800" y="1200834"/>
            <a:ext cx="4419600" cy="646331"/>
          </a:xfrm>
          <a:prstGeom prst="rect">
            <a:avLst/>
          </a:prstGeom>
          <a:noFill/>
        </p:spPr>
        <p:txBody>
          <a:bodyPr wrap="square" rtlCol="0">
            <a:spAutoFit/>
          </a:bodyPr>
          <a:lstStyle/>
          <a:p>
            <a:pPr algn="ctr"/>
            <a:r>
              <a:rPr lang="en-US" u="sng" dirty="0" smtClean="0"/>
              <a:t>Primary Barriers to Increased Public Transit Ridership in San Diego County</a:t>
            </a:r>
            <a:endParaRPr lang="en-US" u="sng" dirty="0"/>
          </a:p>
        </p:txBody>
      </p:sp>
      <p:sp>
        <p:nvSpPr>
          <p:cNvPr id="4" name="TextBox 3"/>
          <p:cNvSpPr txBox="1"/>
          <p:nvPr/>
        </p:nvSpPr>
        <p:spPr>
          <a:xfrm>
            <a:off x="0" y="5932323"/>
            <a:ext cx="3276600" cy="276999"/>
          </a:xfrm>
          <a:prstGeom prst="rect">
            <a:avLst/>
          </a:prstGeom>
          <a:noFill/>
        </p:spPr>
        <p:txBody>
          <a:bodyPr wrap="square" rtlCol="0">
            <a:spAutoFit/>
          </a:bodyPr>
          <a:lstStyle/>
          <a:p>
            <a:r>
              <a:rPr lang="en-US" sz="1200" dirty="0" smtClean="0"/>
              <a:t>Source: Equinox Center</a:t>
            </a:r>
            <a:endParaRPr lang="en-US" sz="1200" dirty="0"/>
          </a:p>
        </p:txBody>
      </p:sp>
    </p:spTree>
    <p:extLst>
      <p:ext uri="{BB962C8B-B14F-4D97-AF65-F5344CB8AC3E}">
        <p14:creationId xmlns:p14="http://schemas.microsoft.com/office/powerpoint/2010/main" val="951879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smtClean="0"/>
              <a:t>Our Systems are </a:t>
            </a:r>
            <a:r>
              <a:rPr lang="en-US" sz="5000" dirty="0" smtClean="0">
                <a:solidFill>
                  <a:srgbClr val="FF0000"/>
                </a:solidFill>
              </a:rPr>
              <a:t>FAILING</a:t>
            </a:r>
            <a:endParaRPr lang="en-US" sz="5000" dirty="0">
              <a:solidFill>
                <a:srgbClr val="FF0000"/>
              </a:solidFill>
            </a:endParaRPr>
          </a:p>
        </p:txBody>
      </p:sp>
      <p:pic>
        <p:nvPicPr>
          <p:cNvPr id="4" name="396.jpg"/>
          <p:cNvPicPr/>
          <p:nvPr/>
        </p:nvPicPr>
        <p:blipFill>
          <a:blip r:embed="rId2">
            <a:extLst/>
          </a:blip>
          <a:stretch>
            <a:fillRect/>
          </a:stretch>
        </p:blipFill>
        <p:spPr>
          <a:xfrm>
            <a:off x="228600" y="1219200"/>
            <a:ext cx="6324600" cy="4673600"/>
          </a:xfrm>
          <a:prstGeom prst="rect">
            <a:avLst/>
          </a:prstGeom>
          <a:ln w="12700">
            <a:miter lim="400000"/>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0" y="2895600"/>
            <a:ext cx="2057400" cy="2590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34200" y="3048000"/>
            <a:ext cx="1981200" cy="2585323"/>
          </a:xfrm>
          <a:prstGeom prst="rect">
            <a:avLst/>
          </a:prstGeom>
          <a:noFill/>
        </p:spPr>
        <p:txBody>
          <a:bodyPr wrap="square" rtlCol="0">
            <a:spAutoFit/>
          </a:bodyPr>
          <a:lstStyle/>
          <a:p>
            <a:r>
              <a:rPr lang="en-US" dirty="0">
                <a:solidFill>
                  <a:srgbClr val="FFFFFF"/>
                </a:solidFill>
              </a:rPr>
              <a:t>Most of us expect our infrastructure to perform without missing a beat and provide us with uninterrupted service forever. </a:t>
            </a:r>
          </a:p>
          <a:p>
            <a:endParaRPr lang="en-US" dirty="0">
              <a:solidFill>
                <a:srgbClr val="FFFFFF"/>
              </a:solidFill>
            </a:endParaRPr>
          </a:p>
        </p:txBody>
      </p:sp>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16</a:t>
            </a:r>
            <a:endParaRPr lang="en-US" dirty="0"/>
          </a:p>
        </p:txBody>
      </p:sp>
    </p:spTree>
    <p:extLst>
      <p:ext uri="{BB962C8B-B14F-4D97-AF65-F5344CB8AC3E}">
        <p14:creationId xmlns:p14="http://schemas.microsoft.com/office/powerpoint/2010/main" val="278526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smtClean="0"/>
              <a:t>Transportation and Land Use</a:t>
            </a:r>
            <a:endParaRPr lang="en-US" sz="3600" dirty="0"/>
          </a:p>
        </p:txBody>
      </p:sp>
      <p:sp>
        <p:nvSpPr>
          <p:cNvPr id="7" name="Subtitle 6"/>
          <p:cNvSpPr>
            <a:spLocks noGrp="1"/>
          </p:cNvSpPr>
          <p:nvPr>
            <p:ph type="subTitle" idx="1"/>
          </p:nvPr>
        </p:nvSpPr>
        <p:spPr/>
        <p:txBody>
          <a:bodyPr/>
          <a:lstStyle/>
          <a:p>
            <a:r>
              <a:rPr lang="en-US" dirty="0" smtClean="0"/>
              <a:t>Patrick Poon</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86800" y="5791200"/>
            <a:ext cx="457200" cy="369332"/>
          </a:xfrm>
          <a:prstGeom prst="rect">
            <a:avLst/>
          </a:prstGeom>
          <a:solidFill>
            <a:srgbClr val="92D050"/>
          </a:solidFill>
        </p:spPr>
        <p:txBody>
          <a:bodyPr wrap="square" rtlCol="0">
            <a:spAutoFit/>
          </a:bodyPr>
          <a:lstStyle/>
          <a:p>
            <a:r>
              <a:rPr lang="en-US" dirty="0" smtClean="0"/>
              <a:t>17</a:t>
            </a:r>
            <a:endParaRPr lang="en-US" dirty="0"/>
          </a:p>
        </p:txBody>
      </p:sp>
    </p:spTree>
    <p:extLst>
      <p:ext uri="{BB962C8B-B14F-4D97-AF65-F5344CB8AC3E}">
        <p14:creationId xmlns:p14="http://schemas.microsoft.com/office/powerpoint/2010/main" val="519112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quinoxcenter.org/assets/images/Indicators/Indicator%20JPEGs/Transportation%20to%20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448" y="1371600"/>
            <a:ext cx="5301752" cy="4468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ih2.redbubble.net/image.11582967.4523/flat,550x550,075,f.jpg"/>
          <p:cNvPicPr>
            <a:picLocks noChangeAspect="1" noChangeArrowheads="1"/>
          </p:cNvPicPr>
          <p:nvPr/>
        </p:nvPicPr>
        <p:blipFill>
          <a:blip r:embed="rId3" cstate="print"/>
          <a:srcRect/>
          <a:stretch>
            <a:fillRect/>
          </a:stretch>
        </p:blipFill>
        <p:spPr bwMode="auto">
          <a:xfrm>
            <a:off x="64167" y="2757836"/>
            <a:ext cx="2057400" cy="1372847"/>
          </a:xfrm>
          <a:prstGeom prst="rect">
            <a:avLst/>
          </a:prstGeom>
          <a:noFill/>
        </p:spPr>
      </p:pic>
      <p:pic>
        <p:nvPicPr>
          <p:cNvPr id="6" name="Picture 2" descr="http://alignmentmonkey.nurturance.net/wp-content/uploads/walking-sign.png"/>
          <p:cNvPicPr>
            <a:picLocks noChangeAspect="1" noChangeArrowheads="1"/>
          </p:cNvPicPr>
          <p:nvPr/>
        </p:nvPicPr>
        <p:blipFill>
          <a:blip r:embed="rId4" cstate="print"/>
          <a:srcRect/>
          <a:stretch>
            <a:fillRect/>
          </a:stretch>
        </p:blipFill>
        <p:spPr bwMode="auto">
          <a:xfrm>
            <a:off x="368966" y="1186711"/>
            <a:ext cx="1447800" cy="1447800"/>
          </a:xfrm>
          <a:prstGeom prst="rect">
            <a:avLst/>
          </a:prstGeom>
          <a:noFill/>
        </p:spPr>
      </p:pic>
      <p:sp>
        <p:nvSpPr>
          <p:cNvPr id="8" name="TextBox 7"/>
          <p:cNvSpPr txBox="1"/>
          <p:nvPr/>
        </p:nvSpPr>
        <p:spPr>
          <a:xfrm>
            <a:off x="1973343" y="3110684"/>
            <a:ext cx="233813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solidFill>
                  <a:schemeClr val="bg2">
                    <a:lumMod val="10000"/>
                  </a:schemeClr>
                </a:solidFill>
              </a:rPr>
              <a:t>Automobile Cites</a:t>
            </a:r>
            <a:endParaRPr lang="en-US" sz="2800" dirty="0">
              <a:solidFill>
                <a:schemeClr val="bg2">
                  <a:lumMod val="10000"/>
                </a:schemeClr>
              </a:solidFill>
            </a:endParaRPr>
          </a:p>
        </p:txBody>
      </p:sp>
      <p:sp>
        <p:nvSpPr>
          <p:cNvPr id="10" name="TextBox 9"/>
          <p:cNvSpPr txBox="1"/>
          <p:nvPr/>
        </p:nvSpPr>
        <p:spPr>
          <a:xfrm>
            <a:off x="1989385" y="1628572"/>
            <a:ext cx="23622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solidFill>
                  <a:schemeClr val="bg2">
                    <a:lumMod val="10000"/>
                  </a:schemeClr>
                </a:solidFill>
              </a:rPr>
              <a:t>Walking Cities</a:t>
            </a:r>
            <a:endParaRPr lang="en-US" sz="2800" dirty="0">
              <a:solidFill>
                <a:schemeClr val="bg2">
                  <a:lumMod val="10000"/>
                </a:schemeClr>
              </a:solidFill>
            </a:endParaRPr>
          </a:p>
        </p:txBody>
      </p:sp>
      <p:pic>
        <p:nvPicPr>
          <p:cNvPr id="12" name="Picture 6" descr="http://etc-mysitemyway.s3.amazonaws.com/icons/legacy-previews/icons/yellow-road-sign-icons-transport-travel/041705-yellow-road-sign-icon-transport-travel-transportation-bus3-sc44.png"/>
          <p:cNvPicPr>
            <a:picLocks noChangeAspect="1" noChangeArrowheads="1"/>
          </p:cNvPicPr>
          <p:nvPr/>
        </p:nvPicPr>
        <p:blipFill>
          <a:blip r:embed="rId5" cstate="print"/>
          <a:srcRect/>
          <a:stretch>
            <a:fillRect/>
          </a:stretch>
        </p:blipFill>
        <p:spPr bwMode="auto">
          <a:xfrm>
            <a:off x="196348" y="4428650"/>
            <a:ext cx="1793037" cy="1744577"/>
          </a:xfrm>
          <a:prstGeom prst="rect">
            <a:avLst/>
          </a:prstGeom>
          <a:noFill/>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89385" y="5132263"/>
            <a:ext cx="23622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solidFill>
                  <a:schemeClr val="bg2">
                    <a:lumMod val="10000"/>
                  </a:schemeClr>
                </a:solidFill>
              </a:rPr>
              <a:t>Transit Cities</a:t>
            </a:r>
          </a:p>
        </p:txBody>
      </p:sp>
      <p:sp>
        <p:nvSpPr>
          <p:cNvPr id="15" name="Title 14"/>
          <p:cNvSpPr>
            <a:spLocks noGrp="1"/>
          </p:cNvSpPr>
          <p:nvPr>
            <p:ph type="title"/>
          </p:nvPr>
        </p:nvSpPr>
        <p:spPr/>
        <p:txBody>
          <a:bodyPr/>
          <a:lstStyle/>
          <a:p>
            <a:r>
              <a:rPr lang="en-US" smtClean="0"/>
              <a:t>Different Types of Cities</a:t>
            </a:r>
            <a:endParaRPr lang="en-US" dirty="0"/>
          </a:p>
        </p:txBody>
      </p:sp>
      <p:sp>
        <p:nvSpPr>
          <p:cNvPr id="16" name="TextBox 15"/>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18</a:t>
            </a:r>
            <a:endParaRPr lang="en-US" dirty="0"/>
          </a:p>
        </p:txBody>
      </p:sp>
    </p:spTree>
    <p:extLst>
      <p:ext uri="{BB962C8B-B14F-4D97-AF65-F5344CB8AC3E}">
        <p14:creationId xmlns:p14="http://schemas.microsoft.com/office/powerpoint/2010/main" val="1707876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fhwa.dot.gov/planning/census_issues/ctpp/status_report/sr010327.gif"/>
          <p:cNvPicPr>
            <a:picLocks noChangeAspect="1" noChangeArrowheads="1"/>
          </p:cNvPicPr>
          <p:nvPr/>
        </p:nvPicPr>
        <p:blipFill>
          <a:blip r:embed="rId2" cstate="print"/>
          <a:srcRect/>
          <a:stretch>
            <a:fillRect/>
          </a:stretch>
        </p:blipFill>
        <p:spPr bwMode="auto">
          <a:xfrm>
            <a:off x="457200" y="2286000"/>
            <a:ext cx="7772400" cy="4042543"/>
          </a:xfrm>
          <a:prstGeom prst="rect">
            <a:avLst/>
          </a:prstGeom>
          <a:noFill/>
        </p:spPr>
      </p:pic>
      <p:sp>
        <p:nvSpPr>
          <p:cNvPr id="4" name="Title 3"/>
          <p:cNvSpPr>
            <a:spLocks noGrp="1"/>
          </p:cNvSpPr>
          <p:nvPr>
            <p:ph type="title"/>
          </p:nvPr>
        </p:nvSpPr>
        <p:spPr>
          <a:xfrm>
            <a:off x="457200" y="228600"/>
            <a:ext cx="8229600" cy="990600"/>
          </a:xfrm>
        </p:spPr>
        <p:txBody>
          <a:bodyPr/>
          <a:lstStyle/>
          <a:p>
            <a:r>
              <a:rPr lang="en-US" dirty="0" smtClean="0"/>
              <a:t>Travel Time Budget</a:t>
            </a:r>
            <a:endParaRPr lang="en-US" dirty="0"/>
          </a:p>
        </p:txBody>
      </p:sp>
      <p:sp>
        <p:nvSpPr>
          <p:cNvPr id="3" name="Content Placeholder 2"/>
          <p:cNvSpPr>
            <a:spLocks noGrp="1"/>
          </p:cNvSpPr>
          <p:nvPr>
            <p:ph sz="quarter" idx="1"/>
          </p:nvPr>
        </p:nvSpPr>
        <p:spPr>
          <a:xfrm>
            <a:off x="0" y="1295400"/>
            <a:ext cx="9067800" cy="1371600"/>
          </a:xfrm>
          <a:solidFill>
            <a:schemeClr val="bg1"/>
          </a:solidFill>
        </p:spPr>
        <p:txBody>
          <a:bodyPr>
            <a:normAutofit fontScale="25000" lnSpcReduction="20000"/>
          </a:bodyPr>
          <a:lstStyle/>
          <a:p>
            <a:r>
              <a:rPr lang="en-US" sz="9600" dirty="0" smtClean="0"/>
              <a:t>People in cities on average are willing to travel around </a:t>
            </a:r>
            <a:r>
              <a:rPr lang="en-US" sz="9600" b="1" dirty="0" smtClean="0">
                <a:solidFill>
                  <a:srgbClr val="FF0000"/>
                </a:solidFill>
              </a:rPr>
              <a:t>30mins </a:t>
            </a:r>
            <a:r>
              <a:rPr lang="en-US" sz="9600" dirty="0" smtClean="0"/>
              <a:t>to work and half an hour home again. </a:t>
            </a:r>
          </a:p>
          <a:p>
            <a:r>
              <a:rPr lang="en-US" sz="9600" dirty="0" smtClean="0"/>
              <a:t>In some cities undergoing rapid change, people will adapt by moving their housing or job,  or finding better transportation options.</a:t>
            </a:r>
          </a:p>
          <a:p>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5932323"/>
            <a:ext cx="5029200" cy="246221"/>
          </a:xfrm>
          <a:prstGeom prst="rect">
            <a:avLst/>
          </a:prstGeom>
          <a:noFill/>
        </p:spPr>
        <p:txBody>
          <a:bodyPr wrap="square" rtlCol="0">
            <a:spAutoFit/>
          </a:bodyPr>
          <a:lstStyle/>
          <a:p>
            <a:r>
              <a:rPr lang="en-US" sz="1000" dirty="0" smtClean="0"/>
              <a:t>Source:  US department of Transportation - Federal Highway Administration</a:t>
            </a:r>
            <a:endParaRPr lang="en-US" sz="1000" dirty="0"/>
          </a:p>
        </p:txBody>
      </p:sp>
      <p:sp>
        <p:nvSpPr>
          <p:cNvPr id="8" name="TextBox 7"/>
          <p:cNvSpPr txBox="1"/>
          <p:nvPr/>
        </p:nvSpPr>
        <p:spPr>
          <a:xfrm>
            <a:off x="3962400" y="2819400"/>
            <a:ext cx="3886200" cy="369332"/>
          </a:xfrm>
          <a:prstGeom prst="rect">
            <a:avLst/>
          </a:prstGeom>
          <a:solidFill>
            <a:schemeClr val="bg2">
              <a:lumMod val="90000"/>
              <a:alpha val="48000"/>
            </a:schemeClr>
          </a:solidFill>
        </p:spPr>
        <p:txBody>
          <a:bodyPr wrap="square" rtlCol="0">
            <a:spAutoFit/>
          </a:bodyPr>
          <a:lstStyle/>
          <a:p>
            <a:r>
              <a:rPr lang="en-US" dirty="0" smtClean="0">
                <a:latin typeface="Arial" pitchFamily="34" charset="0"/>
                <a:cs typeface="Arial" pitchFamily="34" charset="0"/>
              </a:rPr>
              <a:t>Travel time to work in United States</a:t>
            </a:r>
            <a:endParaRPr lang="en-US" dirty="0">
              <a:latin typeface="Arial" pitchFamily="34" charset="0"/>
              <a:cs typeface="Arial" pitchFamily="34" charset="0"/>
            </a:endParaRPr>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19</a:t>
            </a:r>
            <a:endParaRPr lang="en-US" dirty="0"/>
          </a:p>
        </p:txBody>
      </p:sp>
    </p:spTree>
    <p:extLst>
      <p:ext uri="{BB962C8B-B14F-4D97-AF65-F5344CB8AC3E}">
        <p14:creationId xmlns:p14="http://schemas.microsoft.com/office/powerpoint/2010/main" val="4059467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atic01.nyt.com/images/2014/07/16/us/politics/17CLIMATE/17CLIMATE-master675.jpg"/>
          <p:cNvPicPr>
            <a:picLocks noChangeAspect="1" noChangeArrowheads="1"/>
          </p:cNvPicPr>
          <p:nvPr/>
        </p:nvPicPr>
        <p:blipFill>
          <a:blip r:embed="rId2" cstate="print">
            <a:lum/>
          </a:blip>
          <a:srcRect/>
          <a:stretch>
            <a:fillRect/>
          </a:stretch>
        </p:blipFill>
        <p:spPr bwMode="auto">
          <a:xfrm>
            <a:off x="4800600" y="2438400"/>
            <a:ext cx="4343400" cy="3810000"/>
          </a:xfrm>
          <a:prstGeom prst="rect">
            <a:avLst/>
          </a:prstGeom>
          <a:noFill/>
        </p:spPr>
      </p:pic>
      <p:sp>
        <p:nvSpPr>
          <p:cNvPr id="2" name="Title 1"/>
          <p:cNvSpPr>
            <a:spLocks noGrp="1"/>
          </p:cNvSpPr>
          <p:nvPr>
            <p:ph type="title"/>
          </p:nvPr>
        </p:nvSpPr>
        <p:spPr/>
        <p:txBody>
          <a:bodyPr/>
          <a:lstStyle/>
          <a:p>
            <a:r>
              <a:rPr lang="en-US" dirty="0" smtClean="0"/>
              <a:t>White House Climate Change Initiatives</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txBox="1">
            <a:spLocks noGrp="1"/>
          </p:cNvSpPr>
          <p:nvPr>
            <p:ph sz="quarter" idx="1"/>
          </p:nvPr>
        </p:nvSpPr>
        <p:spPr>
          <a:xfrm>
            <a:off x="0" y="1066800"/>
            <a:ext cx="5257800" cy="2811026"/>
          </a:xfrm>
          <a:prstGeom prst="rect">
            <a:avLst/>
          </a:prstGeom>
          <a:noFill/>
        </p:spPr>
        <p:txBody>
          <a:bodyPr wrap="square" rtlCol="0">
            <a:spAutoFit/>
          </a:bodyPr>
          <a:lstStyle/>
          <a:p>
            <a:pPr lvl="1">
              <a:buFont typeface="Wingdings" pitchFamily="2" charset="2"/>
              <a:buChar char="§"/>
            </a:pPr>
            <a:r>
              <a:rPr lang="en-US" sz="2800" dirty="0" smtClean="0"/>
              <a:t>Goals </a:t>
            </a:r>
          </a:p>
          <a:p>
            <a:pPr lvl="2">
              <a:buFont typeface="Wingdings" pitchFamily="2" charset="2"/>
              <a:buChar char="§"/>
            </a:pPr>
            <a:r>
              <a:rPr lang="en-US" sz="2200" dirty="0" smtClean="0"/>
              <a:t>Guarding the electricity supply</a:t>
            </a:r>
          </a:p>
          <a:p>
            <a:pPr lvl="2">
              <a:buFont typeface="Wingdings" pitchFamily="2" charset="2"/>
              <a:buChar char="§"/>
            </a:pPr>
            <a:r>
              <a:rPr lang="en-US" sz="2200" dirty="0" smtClean="0"/>
              <a:t>Improving local planning for flooding</a:t>
            </a:r>
          </a:p>
          <a:p>
            <a:pPr lvl="2">
              <a:buFont typeface="Wingdings" pitchFamily="2" charset="2"/>
              <a:buChar char="§"/>
            </a:pPr>
            <a:r>
              <a:rPr lang="en-US" sz="2200" dirty="0" smtClean="0"/>
              <a:t>Coastal erosion and storm surges</a:t>
            </a:r>
          </a:p>
          <a:p>
            <a:pPr lvl="2">
              <a:buFont typeface="Wingdings" pitchFamily="2" charset="2"/>
              <a:buChar char="§"/>
            </a:pPr>
            <a:r>
              <a:rPr lang="en-US" sz="2200" dirty="0" smtClean="0"/>
              <a:t>Better predicting landslide risks as sea level rise and storms and droughts intensify</a:t>
            </a:r>
          </a:p>
        </p:txBody>
      </p:sp>
      <p:sp>
        <p:nvSpPr>
          <p:cNvPr id="11" name="TextBox 10"/>
          <p:cNvSpPr txBox="1"/>
          <p:nvPr/>
        </p:nvSpPr>
        <p:spPr>
          <a:xfrm>
            <a:off x="457200" y="3886200"/>
            <a:ext cx="4495800" cy="1938992"/>
          </a:xfrm>
          <a:prstGeom prst="rect">
            <a:avLst/>
          </a:prstGeom>
          <a:noFill/>
        </p:spPr>
        <p:txBody>
          <a:bodyPr wrap="square" rtlCol="0">
            <a:spAutoFit/>
          </a:bodyPr>
          <a:lstStyle/>
          <a:p>
            <a:pPr>
              <a:buFont typeface="Arial" pitchFamily="34" charset="0"/>
              <a:buChar char="•"/>
            </a:pPr>
            <a:r>
              <a:rPr lang="en-US" sz="2400" dirty="0" smtClean="0"/>
              <a:t> President Obama last month</a:t>
            </a:r>
          </a:p>
          <a:p>
            <a:pPr marL="682625" lvl="1" indent="-225425">
              <a:buFont typeface="Arial" pitchFamily="34" charset="0"/>
              <a:buChar char="•"/>
            </a:pPr>
            <a:r>
              <a:rPr lang="en-US" sz="2400" dirty="0" smtClean="0"/>
              <a:t>EPA plan – states to submit proposals to curb carbon pollution</a:t>
            </a:r>
          </a:p>
          <a:p>
            <a:pPr marL="682625" lvl="1" indent="-225425">
              <a:buFont typeface="Arial" pitchFamily="34" charset="0"/>
              <a:buChar char="•"/>
            </a:pPr>
            <a:r>
              <a:rPr lang="en-US" sz="2400" dirty="0" smtClean="0"/>
              <a:t>“War on Coal” </a:t>
            </a:r>
          </a:p>
        </p:txBody>
      </p:sp>
      <p:sp>
        <p:nvSpPr>
          <p:cNvPr id="12" name="TextBox 11"/>
          <p:cNvSpPr txBox="1"/>
          <p:nvPr/>
        </p:nvSpPr>
        <p:spPr>
          <a:xfrm>
            <a:off x="0" y="5943600"/>
            <a:ext cx="2286000" cy="276999"/>
          </a:xfrm>
          <a:prstGeom prst="rect">
            <a:avLst/>
          </a:prstGeom>
          <a:noFill/>
        </p:spPr>
        <p:txBody>
          <a:bodyPr wrap="square" rtlCol="0">
            <a:spAutoFit/>
          </a:bodyPr>
          <a:lstStyle/>
          <a:p>
            <a:r>
              <a:rPr lang="en-US" sz="1200" dirty="0" smtClean="0"/>
              <a:t>Source:  NY Times</a:t>
            </a:r>
            <a:endParaRPr lang="en-US" sz="1200" dirty="0"/>
          </a:p>
        </p:txBody>
      </p:sp>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a:t>2</a:t>
            </a:r>
          </a:p>
        </p:txBody>
      </p:sp>
    </p:spTree>
    <p:extLst>
      <p:ext uri="{BB962C8B-B14F-4D97-AF65-F5344CB8AC3E}">
        <p14:creationId xmlns:p14="http://schemas.microsoft.com/office/powerpoint/2010/main" val="3150976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vethedinky.org/images/nj--transit=circle.gif"/>
          <p:cNvPicPr>
            <a:picLocks noChangeAspect="1" noChangeArrowheads="1"/>
          </p:cNvPicPr>
          <p:nvPr/>
        </p:nvPicPr>
        <p:blipFill>
          <a:blip r:embed="rId2" cstate="print"/>
          <a:srcRect/>
          <a:stretch>
            <a:fillRect/>
          </a:stretch>
        </p:blipFill>
        <p:spPr bwMode="auto">
          <a:xfrm>
            <a:off x="0" y="1219200"/>
            <a:ext cx="6172200" cy="4970666"/>
          </a:xfrm>
          <a:prstGeom prst="rect">
            <a:avLst/>
          </a:prstGeom>
          <a:noFill/>
        </p:spPr>
      </p:pic>
      <p:sp>
        <p:nvSpPr>
          <p:cNvPr id="8" name="Title 7"/>
          <p:cNvSpPr>
            <a:spLocks noGrp="1"/>
          </p:cNvSpPr>
          <p:nvPr>
            <p:ph type="title"/>
          </p:nvPr>
        </p:nvSpPr>
        <p:spPr/>
        <p:txBody>
          <a:bodyPr>
            <a:normAutofit/>
          </a:bodyPr>
          <a:lstStyle/>
          <a:p>
            <a:r>
              <a:rPr lang="en-US" dirty="0" smtClean="0"/>
              <a:t>Transit Use and Walking Distance</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6248400" y="1219200"/>
            <a:ext cx="2819400" cy="403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24600" y="1447800"/>
            <a:ext cx="2819400" cy="3539430"/>
          </a:xfrm>
          <a:prstGeom prst="rect">
            <a:avLst/>
          </a:prstGeom>
          <a:noFill/>
        </p:spPr>
        <p:txBody>
          <a:bodyPr wrap="square" rtlCol="0">
            <a:spAutoFit/>
          </a:bodyPr>
          <a:lstStyle/>
          <a:p>
            <a:r>
              <a:rPr lang="en-US" sz="2800" dirty="0" smtClean="0"/>
              <a:t>Experts generally conclude that typical transit riders will walk up to a quarter-mile to a bus stop and a half-mile to a train station.</a:t>
            </a:r>
            <a:endParaRPr lang="en-US" sz="2800" dirty="0"/>
          </a:p>
        </p:txBody>
      </p:sp>
      <p:sp>
        <p:nvSpPr>
          <p:cNvPr id="11" name="TextBox 10"/>
          <p:cNvSpPr txBox="1"/>
          <p:nvPr/>
        </p:nvSpPr>
        <p:spPr>
          <a:xfrm>
            <a:off x="6172200" y="5609157"/>
            <a:ext cx="2971800" cy="830997"/>
          </a:xfrm>
          <a:prstGeom prst="rect">
            <a:avLst/>
          </a:prstGeom>
          <a:noFill/>
        </p:spPr>
        <p:txBody>
          <a:bodyPr wrap="square" rtlCol="0">
            <a:spAutoFit/>
          </a:bodyPr>
          <a:lstStyle/>
          <a:p>
            <a:r>
              <a:rPr lang="en-US" sz="1200" dirty="0" smtClean="0"/>
              <a:t>Source: Land Use Impacts on Transport - How Land Use Factors Affect Travel Behavior, Todd </a:t>
            </a:r>
            <a:r>
              <a:rPr lang="en-US" sz="1200" dirty="0" err="1" smtClean="0"/>
              <a:t>Litman</a:t>
            </a:r>
            <a:endParaRPr lang="en-US" sz="1200" dirty="0" smtClean="0"/>
          </a:p>
          <a:p>
            <a:endParaRPr lang="en-US" sz="1200" dirty="0"/>
          </a:p>
        </p:txBody>
      </p:sp>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20</a:t>
            </a:r>
            <a:endParaRPr lang="en-US" dirty="0"/>
          </a:p>
        </p:txBody>
      </p:sp>
    </p:spTree>
    <p:extLst>
      <p:ext uri="{BB962C8B-B14F-4D97-AF65-F5344CB8AC3E}">
        <p14:creationId xmlns:p14="http://schemas.microsoft.com/office/powerpoint/2010/main" val="3629130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371600"/>
            <a:ext cx="8763000" cy="1384995"/>
          </a:xfrm>
          <a:prstGeom prst="rect">
            <a:avLst/>
          </a:prstGeom>
          <a:solidFill>
            <a:schemeClr val="bg1">
              <a:alpha val="65000"/>
            </a:schemeClr>
          </a:solidFill>
        </p:spPr>
        <p:txBody>
          <a:bodyPr wrap="square" rtlCol="0">
            <a:spAutoFit/>
          </a:bodyPr>
          <a:lstStyle/>
          <a:p>
            <a:r>
              <a:rPr lang="en-US" sz="2800" i="1" dirty="0" smtClean="0"/>
              <a:t>An approach to development that focuses land uses around a transit station or within a transit corridor. </a:t>
            </a:r>
          </a:p>
          <a:p>
            <a:endParaRPr lang="en-US" sz="2800" dirty="0" smtClean="0"/>
          </a:p>
        </p:txBody>
      </p:sp>
      <p:sp>
        <p:nvSpPr>
          <p:cNvPr id="8" name="Title 4"/>
          <p:cNvSpPr>
            <a:spLocks noGrp="1"/>
          </p:cNvSpPr>
          <p:nvPr>
            <p:ph type="title"/>
          </p:nvPr>
        </p:nvSpPr>
        <p:spPr>
          <a:xfrm>
            <a:off x="533400" y="457200"/>
            <a:ext cx="8229600" cy="685800"/>
          </a:xfrm>
        </p:spPr>
        <p:txBody>
          <a:bodyPr>
            <a:normAutofit/>
          </a:bodyPr>
          <a:lstStyle/>
          <a:p>
            <a:r>
              <a:rPr lang="en-US" dirty="0" smtClean="0"/>
              <a:t>Transit-Oriented Development (TOD)</a:t>
            </a:r>
            <a:endParaRPr lang="en-US" dirty="0"/>
          </a:p>
        </p:txBody>
      </p:sp>
      <p:graphicFrame>
        <p:nvGraphicFramePr>
          <p:cNvPr id="7" name="Table 6"/>
          <p:cNvGraphicFramePr>
            <a:graphicFrameLocks noGrp="1"/>
          </p:cNvGraphicFramePr>
          <p:nvPr/>
        </p:nvGraphicFramePr>
        <p:xfrm>
          <a:off x="0" y="2438400"/>
          <a:ext cx="9144000" cy="3337441"/>
        </p:xfrm>
        <a:graphic>
          <a:graphicData uri="http://schemas.openxmlformats.org/drawingml/2006/table">
            <a:tbl>
              <a:tblPr firstRow="1" bandRow="1">
                <a:tableStyleId>{5C22544A-7EE6-4342-B048-85BDC9FD1C3A}</a:tableStyleId>
              </a:tblPr>
              <a:tblGrid>
                <a:gridCol w="4572000"/>
                <a:gridCol w="4572000"/>
              </a:tblGrid>
              <a:tr h="419160">
                <a:tc>
                  <a:txBody>
                    <a:bodyPr/>
                    <a:lstStyle/>
                    <a:p>
                      <a:pPr algn="ctr"/>
                      <a:r>
                        <a:rPr lang="en-US" sz="2800" dirty="0" smtClean="0"/>
                        <a:t>Characteristics</a:t>
                      </a:r>
                      <a:endParaRPr lang="en-US" sz="2800" dirty="0"/>
                    </a:p>
                  </a:txBody>
                  <a:tcPr/>
                </a:tc>
                <a:tc>
                  <a:txBody>
                    <a:bodyPr/>
                    <a:lstStyle/>
                    <a:p>
                      <a:pPr algn="ctr"/>
                      <a:r>
                        <a:rPr lang="en-US" sz="2800" dirty="0" smtClean="0"/>
                        <a:t>Rationale</a:t>
                      </a:r>
                      <a:endParaRPr lang="en-US" sz="2800" dirty="0"/>
                    </a:p>
                  </a:txBody>
                  <a:tcPr/>
                </a:tc>
              </a:tr>
              <a:tr h="419160">
                <a:tc>
                  <a:txBody>
                    <a:bodyPr/>
                    <a:lstStyle/>
                    <a:p>
                      <a:pPr algn="l"/>
                      <a:r>
                        <a:rPr lang="en-US" dirty="0" smtClean="0"/>
                        <a:t>A mix</a:t>
                      </a:r>
                      <a:r>
                        <a:rPr lang="en-US" baseline="0" dirty="0" smtClean="0"/>
                        <a:t> of uses</a:t>
                      </a:r>
                      <a:endParaRPr lang="en-US" dirty="0"/>
                    </a:p>
                  </a:txBody>
                  <a:tcPr/>
                </a:tc>
                <a:tc>
                  <a:txBody>
                    <a:bodyPr/>
                    <a:lstStyle/>
                    <a:p>
                      <a:pPr algn="l"/>
                      <a:r>
                        <a:rPr lang="en-US" dirty="0" smtClean="0"/>
                        <a:t>Rising energy prices</a:t>
                      </a:r>
                    </a:p>
                  </a:txBody>
                  <a:tcPr/>
                </a:tc>
              </a:tr>
              <a:tr h="419160">
                <a:tc>
                  <a:txBody>
                    <a:bodyPr/>
                    <a:lstStyle/>
                    <a:p>
                      <a:pPr algn="l"/>
                      <a:r>
                        <a:rPr lang="en-US" dirty="0" smtClean="0"/>
                        <a:t>Moderate to</a:t>
                      </a:r>
                      <a:r>
                        <a:rPr lang="en-US" baseline="0" dirty="0" smtClean="0"/>
                        <a:t> high density</a:t>
                      </a:r>
                      <a:endParaRPr lang="en-US" dirty="0"/>
                    </a:p>
                  </a:txBody>
                  <a:tcPr/>
                </a:tc>
                <a:tc>
                  <a:txBody>
                    <a:bodyPr/>
                    <a:lstStyle/>
                    <a:p>
                      <a:pPr algn="l"/>
                      <a:r>
                        <a:rPr lang="en-US" dirty="0" smtClean="0"/>
                        <a:t>Road congestion</a:t>
                      </a:r>
                    </a:p>
                  </a:txBody>
                  <a:tcPr/>
                </a:tc>
              </a:tr>
              <a:tr h="419160">
                <a:tc>
                  <a:txBody>
                    <a:bodyPr/>
                    <a:lstStyle/>
                    <a:p>
                      <a:pPr algn="l"/>
                      <a:r>
                        <a:rPr lang="en-US" dirty="0" smtClean="0"/>
                        <a:t>Pedestrian</a:t>
                      </a:r>
                      <a:r>
                        <a:rPr lang="en-US" baseline="0" dirty="0" smtClean="0"/>
                        <a:t> orientation/connectivity</a:t>
                      </a:r>
                      <a:endParaRPr lang="en-US" dirty="0"/>
                    </a:p>
                  </a:txBody>
                  <a:tcPr/>
                </a:tc>
                <a:tc>
                  <a:txBody>
                    <a:bodyPr/>
                    <a:lstStyle/>
                    <a:p>
                      <a:pPr algn="l"/>
                      <a:r>
                        <a:rPr lang="en-US" dirty="0" smtClean="0"/>
                        <a:t>Climate Change</a:t>
                      </a:r>
                      <a:endParaRPr lang="en-US" dirty="0"/>
                    </a:p>
                  </a:txBody>
                  <a:tcPr/>
                </a:tc>
              </a:tr>
              <a:tr h="419160">
                <a:tc>
                  <a:txBody>
                    <a:bodyPr/>
                    <a:lstStyle/>
                    <a:p>
                      <a:pPr algn="l"/>
                      <a:r>
                        <a:rPr lang="en-US" dirty="0" smtClean="0"/>
                        <a:t>Transportation</a:t>
                      </a:r>
                      <a:r>
                        <a:rPr lang="en-US" baseline="0" dirty="0" smtClean="0"/>
                        <a:t> choices</a:t>
                      </a:r>
                      <a:endParaRPr lang="en-US" dirty="0"/>
                    </a:p>
                  </a:txBody>
                  <a:tcPr/>
                </a:tc>
                <a:tc>
                  <a:txBody>
                    <a:bodyPr/>
                    <a:lstStyle/>
                    <a:p>
                      <a:pPr algn="l"/>
                      <a:r>
                        <a:rPr lang="en-US" dirty="0" smtClean="0"/>
                        <a:t>Shrinking</a:t>
                      </a:r>
                      <a:r>
                        <a:rPr lang="en-US" baseline="0" dirty="0" smtClean="0"/>
                        <a:t> household sizes</a:t>
                      </a:r>
                    </a:p>
                  </a:txBody>
                  <a:tcPr/>
                </a:tc>
              </a:tr>
              <a:tr h="419160">
                <a:tc>
                  <a:txBody>
                    <a:bodyPr/>
                    <a:lstStyle/>
                    <a:p>
                      <a:pPr algn="l"/>
                      <a:r>
                        <a:rPr lang="en-US" dirty="0" smtClean="0"/>
                        <a:t>Reduced parking</a:t>
                      </a:r>
                      <a:endParaRPr lang="en-US" dirty="0"/>
                    </a:p>
                  </a:txBody>
                  <a:tcPr/>
                </a:tc>
                <a:tc>
                  <a:txBody>
                    <a:bodyPr/>
                    <a:lstStyle/>
                    <a:p>
                      <a:pPr algn="l"/>
                      <a:r>
                        <a:rPr lang="en-US" dirty="0" smtClean="0"/>
                        <a:t>Increasing demand for urban living</a:t>
                      </a:r>
                      <a:endParaRPr lang="en-US" dirty="0"/>
                    </a:p>
                  </a:txBody>
                  <a:tcPr/>
                </a:tc>
              </a:tr>
              <a:tr h="723481">
                <a:tc>
                  <a:txBody>
                    <a:bodyPr/>
                    <a:lstStyle/>
                    <a:p>
                      <a:pPr algn="l"/>
                      <a:r>
                        <a:rPr lang="en-US" dirty="0" smtClean="0"/>
                        <a:t>High quality design</a:t>
                      </a:r>
                      <a:endParaRPr lang="en-US" dirty="0"/>
                    </a:p>
                  </a:txBody>
                  <a:tcPr/>
                </a:tc>
                <a:tc>
                  <a:txBody>
                    <a:bodyPr/>
                    <a:lstStyle/>
                    <a:p>
                      <a:pPr algn="l"/>
                      <a:r>
                        <a:rPr lang="en-US" dirty="0" smtClean="0"/>
                        <a:t>Interest in green</a:t>
                      </a:r>
                      <a:r>
                        <a:rPr lang="en-US" baseline="0" dirty="0" smtClean="0"/>
                        <a:t> building and </a:t>
                      </a:r>
                      <a:r>
                        <a:rPr lang="en-US" baseline="0" dirty="0" err="1" smtClean="0"/>
                        <a:t>walkable</a:t>
                      </a:r>
                      <a:r>
                        <a:rPr lang="en-US" baseline="0" dirty="0" smtClean="0"/>
                        <a:t> neighborhoods</a:t>
                      </a:r>
                      <a:endParaRPr lang="en-US" dirty="0"/>
                    </a:p>
                  </a:txBody>
                  <a:tcPr/>
                </a:tc>
              </a:tr>
            </a:tbl>
          </a:graphicData>
        </a:graphic>
      </p:graphicFrame>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21</a:t>
            </a:r>
            <a:endParaRPr lang="en-US" dirty="0"/>
          </a:p>
        </p:txBody>
      </p:sp>
    </p:spTree>
    <p:extLst>
      <p:ext uri="{BB962C8B-B14F-4D97-AF65-F5344CB8AC3E}">
        <p14:creationId xmlns:p14="http://schemas.microsoft.com/office/powerpoint/2010/main" val="3461285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ransit-oriented.com/wp-content/uploads/2011/08/VennDiagram6002.gif"/>
          <p:cNvPicPr>
            <a:picLocks noChangeAspect="1" noChangeArrowheads="1"/>
          </p:cNvPicPr>
          <p:nvPr/>
        </p:nvPicPr>
        <p:blipFill>
          <a:blip r:embed="rId2" cstate="print"/>
          <a:srcRect/>
          <a:stretch>
            <a:fillRect/>
          </a:stretch>
        </p:blipFill>
        <p:spPr bwMode="auto">
          <a:xfrm>
            <a:off x="302623" y="609600"/>
            <a:ext cx="8460377" cy="5486400"/>
          </a:xfrm>
          <a:prstGeom prst="rect">
            <a:avLst/>
          </a:prstGeom>
          <a:noFill/>
        </p:spPr>
      </p:pic>
      <p:sp>
        <p:nvSpPr>
          <p:cNvPr id="5" name="Title 4"/>
          <p:cNvSpPr>
            <a:spLocks noGrp="1"/>
          </p:cNvSpPr>
          <p:nvPr>
            <p:ph type="title"/>
          </p:nvPr>
        </p:nvSpPr>
        <p:spPr>
          <a:xfrm>
            <a:off x="0" y="0"/>
            <a:ext cx="9144000" cy="609600"/>
          </a:xfrm>
        </p:spPr>
        <p:txBody>
          <a:bodyPr>
            <a:normAutofit/>
          </a:bodyPr>
          <a:lstStyle/>
          <a:p>
            <a:pPr algn="ctr"/>
            <a:r>
              <a:rPr lang="en-US" dirty="0" smtClean="0"/>
              <a:t>Transit-Oriented Development (TOD)</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22</a:t>
            </a:r>
            <a:endParaRPr lang="en-US" dirty="0"/>
          </a:p>
        </p:txBody>
      </p:sp>
    </p:spTree>
    <p:extLst>
      <p:ext uri="{BB962C8B-B14F-4D97-AF65-F5344CB8AC3E}">
        <p14:creationId xmlns:p14="http://schemas.microsoft.com/office/powerpoint/2010/main" val="3197713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a:off x="0" y="0"/>
            <a:ext cx="9144000" cy="6374479"/>
          </a:xfrm>
          <a:prstGeom prst="rect">
            <a:avLst/>
          </a:prstGeom>
          <a:noFill/>
          <a:ln w="9525">
            <a:noFill/>
            <a:miter lim="800000"/>
            <a:headEnd/>
            <a:tailEnd/>
          </a:ln>
        </p:spPr>
      </p:pic>
      <p:sp>
        <p:nvSpPr>
          <p:cNvPr id="6" name="TextBox 5"/>
          <p:cNvSpPr txBox="1"/>
          <p:nvPr/>
        </p:nvSpPr>
        <p:spPr>
          <a:xfrm>
            <a:off x="0" y="5961876"/>
            <a:ext cx="1295400" cy="276999"/>
          </a:xfrm>
          <a:prstGeom prst="rect">
            <a:avLst/>
          </a:prstGeom>
          <a:noFill/>
        </p:spPr>
        <p:txBody>
          <a:bodyPr wrap="square" rtlCol="0">
            <a:spAutoFit/>
          </a:bodyPr>
          <a:lstStyle/>
          <a:p>
            <a:r>
              <a:rPr lang="en-US" sz="1200" dirty="0" smtClean="0">
                <a:solidFill>
                  <a:schemeClr val="bg2">
                    <a:lumMod val="10000"/>
                  </a:schemeClr>
                </a:solidFill>
              </a:rPr>
              <a:t>Source: EPA</a:t>
            </a:r>
            <a:endParaRPr lang="en-US" sz="1200" dirty="0">
              <a:solidFill>
                <a:schemeClr val="bg2">
                  <a:lumMod val="10000"/>
                </a:schemeClr>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23</a:t>
            </a:r>
            <a:endParaRPr lang="en-US" dirty="0"/>
          </a:p>
        </p:txBody>
      </p:sp>
    </p:spTree>
    <p:extLst>
      <p:ext uri="{BB962C8B-B14F-4D97-AF65-F5344CB8AC3E}">
        <p14:creationId xmlns:p14="http://schemas.microsoft.com/office/powerpoint/2010/main" val="1289011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4" name="Rectangle 3"/>
          <p:cNvSpPr/>
          <p:nvPr/>
        </p:nvSpPr>
        <p:spPr>
          <a:xfrm>
            <a:off x="0" y="4267200"/>
            <a:ext cx="6629400" cy="1569660"/>
          </a:xfrm>
          <a:prstGeom prst="rect">
            <a:avLst/>
          </a:prstGeom>
          <a:solidFill>
            <a:schemeClr val="bg1">
              <a:alpha val="7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sz="2400" dirty="0" smtClean="0"/>
              <a:t>“The days where we are just building sprawl forever –those days are over. Republicans, Democrats, everybody recognizes that that is not a smart way to design communities.” - </a:t>
            </a:r>
            <a:r>
              <a:rPr lang="en-US" sz="2400" i="1" dirty="0" smtClean="0"/>
              <a:t>President Obama</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86800" y="5839990"/>
            <a:ext cx="457200" cy="369332"/>
          </a:xfrm>
          <a:prstGeom prst="rect">
            <a:avLst/>
          </a:prstGeom>
          <a:solidFill>
            <a:srgbClr val="92D050"/>
          </a:solidFill>
        </p:spPr>
        <p:txBody>
          <a:bodyPr wrap="square" rtlCol="0">
            <a:spAutoFit/>
          </a:bodyPr>
          <a:lstStyle/>
          <a:p>
            <a:r>
              <a:rPr lang="en-US" dirty="0" smtClean="0"/>
              <a:t>24</a:t>
            </a:r>
            <a:endParaRPr lang="en-US" dirty="0"/>
          </a:p>
        </p:txBody>
      </p:sp>
    </p:spTree>
    <p:extLst>
      <p:ext uri="{BB962C8B-B14F-4D97-AF65-F5344CB8AC3E}">
        <p14:creationId xmlns:p14="http://schemas.microsoft.com/office/powerpoint/2010/main" val="368750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smtClean="0"/>
              <a:t>Resilient Transit and Transportation System</a:t>
            </a:r>
            <a:endParaRPr lang="en-US" sz="2800" dirty="0"/>
          </a:p>
        </p:txBody>
      </p:sp>
      <p:sp>
        <p:nvSpPr>
          <p:cNvPr id="3" name="Content Placeholder 2"/>
          <p:cNvSpPr>
            <a:spLocks noGrp="1"/>
          </p:cNvSpPr>
          <p:nvPr>
            <p:ph sz="quarter" idx="1"/>
          </p:nvPr>
        </p:nvSpPr>
        <p:spPr>
          <a:xfrm>
            <a:off x="457200" y="1219200"/>
            <a:ext cx="8229600" cy="4800600"/>
          </a:xfrm>
          <a:solidFill>
            <a:schemeClr val="bg1"/>
          </a:solidFill>
        </p:spPr>
        <p:txBody>
          <a:bodyPr>
            <a:normAutofit fontScale="92500"/>
          </a:bodyPr>
          <a:lstStyle/>
          <a:p>
            <a:pPr marL="514350" indent="-514350" fontAlgn="base">
              <a:buFont typeface="+mj-lt"/>
              <a:buAutoNum type="arabicPeriod"/>
            </a:pPr>
            <a:r>
              <a:rPr lang="en-US" dirty="0" smtClean="0"/>
              <a:t>A transit system that is </a:t>
            </a:r>
            <a:r>
              <a:rPr lang="en-US" dirty="0" smtClean="0">
                <a:solidFill>
                  <a:srgbClr val="0070C0"/>
                </a:solidFill>
              </a:rPr>
              <a:t>faster than traffic </a:t>
            </a:r>
            <a:r>
              <a:rPr lang="en-US" dirty="0" smtClean="0"/>
              <a:t>in major corridors.</a:t>
            </a:r>
          </a:p>
          <a:p>
            <a:pPr marL="514350" indent="-514350" fontAlgn="base">
              <a:buNone/>
            </a:pPr>
            <a:endParaRPr lang="en-US" dirty="0" smtClean="0"/>
          </a:p>
          <a:p>
            <a:pPr marL="514350" indent="-514350" fontAlgn="base">
              <a:buFont typeface="+mj-lt"/>
              <a:buAutoNum type="arabicPeriod" startAt="2"/>
            </a:pPr>
            <a:r>
              <a:rPr lang="en-US" dirty="0" smtClean="0">
                <a:solidFill>
                  <a:srgbClr val="0070C0"/>
                </a:solidFill>
              </a:rPr>
              <a:t>Viable centers </a:t>
            </a:r>
            <a:r>
              <a:rPr lang="en-US" dirty="0" smtClean="0"/>
              <a:t>along the corridors that are </a:t>
            </a:r>
            <a:r>
              <a:rPr lang="en-US" dirty="0" smtClean="0">
                <a:solidFill>
                  <a:srgbClr val="0070C0"/>
                </a:solidFill>
              </a:rPr>
              <a:t>dense enough</a:t>
            </a:r>
            <a:r>
              <a:rPr lang="en-US" dirty="0" smtClean="0"/>
              <a:t> to service a good transit system. </a:t>
            </a:r>
          </a:p>
          <a:p>
            <a:pPr marL="514350" indent="-514350" fontAlgn="base">
              <a:buNone/>
            </a:pPr>
            <a:endParaRPr lang="en-US" dirty="0" smtClean="0"/>
          </a:p>
          <a:p>
            <a:pPr marL="514350" indent="-514350" fontAlgn="base">
              <a:buFont typeface="+mj-lt"/>
              <a:buAutoNum type="arabicPeriod" startAt="3"/>
            </a:pPr>
            <a:r>
              <a:rPr lang="en-US" dirty="0" smtClean="0">
                <a:solidFill>
                  <a:srgbClr val="0070C0"/>
                </a:solidFill>
              </a:rPr>
              <a:t>Walk-able areas </a:t>
            </a:r>
            <a:r>
              <a:rPr lang="en-US" dirty="0" smtClean="0"/>
              <a:t>and </a:t>
            </a:r>
            <a:r>
              <a:rPr lang="en-US" dirty="0" smtClean="0">
                <a:solidFill>
                  <a:srgbClr val="0070C0"/>
                </a:solidFill>
              </a:rPr>
              <a:t>cycling facilities </a:t>
            </a:r>
            <a:r>
              <a:rPr lang="en-US" dirty="0" smtClean="0"/>
              <a:t>that can mean easy access by non-motorized means, especially in these centers. </a:t>
            </a:r>
          </a:p>
          <a:p>
            <a:pPr marL="514350" indent="-514350" fontAlgn="base">
              <a:buNone/>
            </a:pPr>
            <a:endParaRPr lang="en-US" dirty="0" smtClean="0"/>
          </a:p>
          <a:p>
            <a:pPr marL="514350" indent="-514350" fontAlgn="base">
              <a:buFont typeface="+mj-lt"/>
              <a:buAutoNum type="arabicPeriod" startAt="4"/>
            </a:pPr>
            <a:r>
              <a:rPr lang="en-US" dirty="0" smtClean="0"/>
              <a:t>Services and connectivity that can </a:t>
            </a:r>
            <a:r>
              <a:rPr lang="en-US" dirty="0" smtClean="0">
                <a:solidFill>
                  <a:srgbClr val="0070C0"/>
                </a:solidFill>
              </a:rPr>
              <a:t>guarantee access</a:t>
            </a:r>
            <a:r>
              <a:rPr lang="en-US" dirty="0" smtClean="0"/>
              <a:t> at most times of the day or night </a:t>
            </a:r>
            <a:r>
              <a:rPr lang="en-US" dirty="0" smtClean="0">
                <a:solidFill>
                  <a:srgbClr val="0070C0"/>
                </a:solidFill>
              </a:rPr>
              <a:t>without time wasted</a:t>
            </a:r>
            <a:r>
              <a:rPr lang="en-US" dirty="0" smtClean="0"/>
              <a:t>. </a:t>
            </a:r>
          </a:p>
          <a:p>
            <a:pPr marL="514350" indent="-514350">
              <a:buFont typeface="+mj-lt"/>
              <a:buAutoNum type="arabicPeriod" startAt="4"/>
            </a:pPr>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932323"/>
            <a:ext cx="5181600" cy="276999"/>
          </a:xfrm>
          <a:prstGeom prst="rect">
            <a:avLst/>
          </a:prstGeom>
          <a:noFill/>
        </p:spPr>
        <p:txBody>
          <a:bodyPr wrap="square" rtlCol="0">
            <a:spAutoFit/>
          </a:bodyPr>
          <a:lstStyle/>
          <a:p>
            <a:r>
              <a:rPr lang="en-US" sz="1200" dirty="0" smtClean="0"/>
              <a:t>Source:  </a:t>
            </a:r>
            <a:r>
              <a:rPr lang="en-US" sz="1200" i="1" dirty="0" smtClean="0"/>
              <a:t>Resilient Cities: Responding to Peak oil and Climate Change, Peter Newman</a:t>
            </a:r>
            <a:endParaRPr lang="en-US" sz="1200"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25</a:t>
            </a:r>
            <a:endParaRPr lang="en-US" dirty="0"/>
          </a:p>
        </p:txBody>
      </p:sp>
    </p:spTree>
    <p:extLst>
      <p:ext uri="{BB962C8B-B14F-4D97-AF65-F5344CB8AC3E}">
        <p14:creationId xmlns:p14="http://schemas.microsoft.com/office/powerpoint/2010/main" val="2288630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Resilient Transit and Transportation System</a:t>
            </a:r>
            <a:endParaRPr lang="en-US" sz="2800" dirty="0"/>
          </a:p>
        </p:txBody>
      </p:sp>
      <p:sp>
        <p:nvSpPr>
          <p:cNvPr id="3" name="Content Placeholder 2"/>
          <p:cNvSpPr>
            <a:spLocks noGrp="1"/>
          </p:cNvSpPr>
          <p:nvPr>
            <p:ph sz="quarter" idx="1"/>
          </p:nvPr>
        </p:nvSpPr>
        <p:spPr>
          <a:solidFill>
            <a:schemeClr val="bg1"/>
          </a:solidFill>
        </p:spPr>
        <p:txBody>
          <a:bodyPr>
            <a:normAutofit/>
          </a:bodyPr>
          <a:lstStyle/>
          <a:p>
            <a:pPr marL="514350" indent="-514350" fontAlgn="base">
              <a:buFont typeface="+mj-lt"/>
              <a:buAutoNum type="arabicPeriod" startAt="5"/>
            </a:pPr>
            <a:r>
              <a:rPr lang="en-US" dirty="0" smtClean="0">
                <a:solidFill>
                  <a:srgbClr val="0070C0"/>
                </a:solidFill>
              </a:rPr>
              <a:t>Phasing out freeways </a:t>
            </a:r>
            <a:r>
              <a:rPr lang="en-US" dirty="0" smtClean="0"/>
              <a:t>and </a:t>
            </a:r>
            <a:r>
              <a:rPr lang="en-US" dirty="0" smtClean="0">
                <a:solidFill>
                  <a:srgbClr val="0070C0"/>
                </a:solidFill>
              </a:rPr>
              <a:t>phasing in congestion taxes </a:t>
            </a:r>
            <a:r>
              <a:rPr lang="en-US" dirty="0" smtClean="0"/>
              <a:t>that are directed back into the funding of transit and walk/cycle facilities as well as traffic-calming measures. </a:t>
            </a:r>
          </a:p>
          <a:p>
            <a:pPr marL="514350" indent="-514350" fontAlgn="base">
              <a:buFont typeface="+mj-lt"/>
              <a:buAutoNum type="arabicPeriod" startAt="5"/>
            </a:pPr>
            <a:endParaRPr lang="en-US" dirty="0" smtClean="0"/>
          </a:p>
          <a:p>
            <a:pPr marL="514350" indent="-514350" fontAlgn="base">
              <a:buFont typeface="+mj-lt"/>
              <a:buAutoNum type="arabicPeriod" startAt="5"/>
            </a:pPr>
            <a:r>
              <a:rPr lang="en-US" dirty="0" smtClean="0"/>
              <a:t>Continual improvement of vehicle engines to ensure emissions, noise, and fuel consumption are reduced, especially a move to </a:t>
            </a:r>
            <a:r>
              <a:rPr lang="en-US" dirty="0" smtClean="0">
                <a:solidFill>
                  <a:srgbClr val="0070C0"/>
                </a:solidFill>
              </a:rPr>
              <a:t>electric vehicles</a:t>
            </a:r>
            <a:r>
              <a:rPr lang="en-US" dirty="0" smtClean="0"/>
              <a:t>. </a:t>
            </a:r>
          </a:p>
          <a:p>
            <a:pPr marL="514350" indent="-514350" fontAlgn="base">
              <a:buNone/>
            </a:pPr>
            <a:endParaRPr lang="en-US" dirty="0" smtClean="0"/>
          </a:p>
          <a:p>
            <a:pPr marL="514350" indent="-514350" fontAlgn="base">
              <a:buFont typeface="+mj-lt"/>
              <a:buAutoNum type="arabicPeriod" startAt="7"/>
            </a:pPr>
            <a:r>
              <a:rPr lang="en-US" dirty="0" smtClean="0"/>
              <a:t>Regional and local governance that can enable visionary </a:t>
            </a:r>
            <a:r>
              <a:rPr lang="en-US" dirty="0" smtClean="0">
                <a:solidFill>
                  <a:srgbClr val="0070C0"/>
                </a:solidFill>
              </a:rPr>
              <a:t>green transport plans and funding schemes </a:t>
            </a:r>
            <a:r>
              <a:rPr lang="en-US" dirty="0" smtClean="0"/>
              <a:t>to be introduced. </a:t>
            </a:r>
          </a:p>
          <a:p>
            <a:pPr marL="514350" indent="-514350">
              <a:buFont typeface="+mj-lt"/>
              <a:buAutoNum type="arabicPeriod" startAt="7"/>
            </a:pP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5961876"/>
            <a:ext cx="3733800" cy="276999"/>
          </a:xfrm>
          <a:prstGeom prst="rect">
            <a:avLst/>
          </a:prstGeom>
          <a:noFill/>
        </p:spPr>
        <p:txBody>
          <a:bodyPr wrap="square" rtlCol="0">
            <a:spAutoFit/>
          </a:bodyPr>
          <a:lstStyle/>
          <a:p>
            <a:r>
              <a:rPr lang="en-US" sz="1200" dirty="0" smtClean="0"/>
              <a:t>Source:  </a:t>
            </a:r>
            <a:r>
              <a:rPr lang="en-US" sz="1200" i="1" dirty="0" smtClean="0"/>
              <a:t>Resilient Cities, Peter Newman</a:t>
            </a:r>
            <a:endParaRPr lang="en-US" sz="1200"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26</a:t>
            </a:r>
            <a:endParaRPr lang="en-US" dirty="0"/>
          </a:p>
        </p:txBody>
      </p:sp>
    </p:spTree>
    <p:extLst>
      <p:ext uri="{BB962C8B-B14F-4D97-AF65-F5344CB8AC3E}">
        <p14:creationId xmlns:p14="http://schemas.microsoft.com/office/powerpoint/2010/main" val="1349223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5/5e/Curitiba_04_2006_04_RIT.jpg"/>
          <p:cNvPicPr>
            <a:picLocks noChangeAspect="1" noChangeArrowheads="1"/>
          </p:cNvPicPr>
          <p:nvPr/>
        </p:nvPicPr>
        <p:blipFill>
          <a:blip r:embed="rId2" cstate="print">
            <a:lum/>
          </a:blip>
          <a:srcRect/>
          <a:stretch>
            <a:fillRect/>
          </a:stretch>
        </p:blipFill>
        <p:spPr bwMode="auto">
          <a:xfrm>
            <a:off x="4419600" y="2925360"/>
            <a:ext cx="4416425" cy="3431398"/>
          </a:xfrm>
          <a:prstGeom prst="rect">
            <a:avLst/>
          </a:prstGeom>
          <a:blipFill dpi="0" rotWithShape="1">
            <a:blip r:embed="rId3" cstate="print">
              <a:lum/>
            </a:blip>
            <a:srcRect/>
            <a:stretch>
              <a:fillRect/>
            </a:stretch>
          </a:blipFill>
        </p:spPr>
      </p:pic>
      <p:sp>
        <p:nvSpPr>
          <p:cNvPr id="2" name="Title 1"/>
          <p:cNvSpPr>
            <a:spLocks noGrp="1"/>
          </p:cNvSpPr>
          <p:nvPr>
            <p:ph type="title"/>
          </p:nvPr>
        </p:nvSpPr>
        <p:spPr/>
        <p:txBody>
          <a:bodyPr>
            <a:normAutofit fontScale="90000"/>
          </a:bodyPr>
          <a:lstStyle/>
          <a:p>
            <a:r>
              <a:rPr lang="en-US" dirty="0" smtClean="0"/>
              <a:t>Resilient Transit and Transportation System</a:t>
            </a:r>
            <a:endParaRPr lang="en-US" dirty="0"/>
          </a:p>
        </p:txBody>
      </p:sp>
      <p:sp>
        <p:nvSpPr>
          <p:cNvPr id="3" name="Content Placeholder 2"/>
          <p:cNvSpPr>
            <a:spLocks noGrp="1"/>
          </p:cNvSpPr>
          <p:nvPr>
            <p:ph sz="quarter" idx="1"/>
          </p:nvPr>
        </p:nvSpPr>
        <p:spPr>
          <a:xfrm>
            <a:off x="457200" y="1219200"/>
            <a:ext cx="8382000" cy="4937760"/>
          </a:xfrm>
          <a:noFill/>
        </p:spPr>
        <p:txBody>
          <a:bodyPr/>
          <a:lstStyle/>
          <a:p>
            <a:pPr>
              <a:buNone/>
            </a:pPr>
            <a:r>
              <a:rPr lang="en-US" sz="2800" i="1" dirty="0" smtClean="0"/>
              <a:t>A transit system that is </a:t>
            </a:r>
            <a:r>
              <a:rPr lang="en-US" sz="2800" i="1" dirty="0" smtClean="0">
                <a:solidFill>
                  <a:srgbClr val="0070C0"/>
                </a:solidFill>
              </a:rPr>
              <a:t>faster than traffic </a:t>
            </a:r>
            <a:r>
              <a:rPr lang="en-US" sz="2800" i="1" dirty="0" smtClean="0"/>
              <a:t>in major corridors.</a:t>
            </a:r>
            <a:endParaRPr lang="en-US" dirty="0" smtClean="0"/>
          </a:p>
          <a:p>
            <a:r>
              <a:rPr lang="en-US" dirty="0" smtClean="0"/>
              <a:t>Combination of transportation and land-use options that are favorable for green modes and offer a time savings when compared to car travel</a:t>
            </a:r>
          </a:p>
          <a:p>
            <a:pPr>
              <a:buNone/>
            </a:pPr>
            <a:endParaRPr lang="en-US" dirty="0" smtClean="0"/>
          </a:p>
          <a:p>
            <a:pPr lvl="1"/>
            <a:r>
              <a:rPr lang="en-US" dirty="0" smtClean="0"/>
              <a:t> Light-rail Transit (LRT)</a:t>
            </a:r>
          </a:p>
          <a:p>
            <a:pPr lvl="1"/>
            <a:r>
              <a:rPr lang="en-US" dirty="0" smtClean="0"/>
              <a:t> Bus Rapid Transit (BRT)</a:t>
            </a:r>
          </a:p>
          <a:p>
            <a:pPr lvl="1"/>
            <a:r>
              <a:rPr lang="en-US" dirty="0" smtClean="0"/>
              <a:t> Transit-Oriented </a:t>
            </a:r>
          </a:p>
          <a:p>
            <a:pPr marL="509588" lvl="1" indent="-273050">
              <a:buNone/>
            </a:pPr>
            <a:r>
              <a:rPr lang="en-US" dirty="0" smtClean="0"/>
              <a:t>     Development (TOD)</a:t>
            </a:r>
          </a:p>
          <a:p>
            <a:pPr lvl="1">
              <a:buNone/>
            </a:pPr>
            <a:endParaRPr lang="en-US" dirty="0" smtClean="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27</a:t>
            </a:r>
            <a:endParaRPr lang="en-US" dirty="0"/>
          </a:p>
        </p:txBody>
      </p:sp>
    </p:spTree>
    <p:extLst>
      <p:ext uri="{BB962C8B-B14F-4D97-AF65-F5344CB8AC3E}">
        <p14:creationId xmlns:p14="http://schemas.microsoft.com/office/powerpoint/2010/main" val="306974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Resilient Transit and Transportation System</a:t>
            </a:r>
            <a:endParaRPr lang="en-US" dirty="0"/>
          </a:p>
        </p:txBody>
      </p:sp>
      <p:sp>
        <p:nvSpPr>
          <p:cNvPr id="7" name="Content Placeholder 6"/>
          <p:cNvSpPr>
            <a:spLocks noGrp="1"/>
          </p:cNvSpPr>
          <p:nvPr>
            <p:ph sz="quarter" idx="1"/>
          </p:nvPr>
        </p:nvSpPr>
        <p:spPr>
          <a:xfrm>
            <a:off x="457200" y="1143000"/>
            <a:ext cx="8534400" cy="4937760"/>
          </a:xfrm>
        </p:spPr>
        <p:txBody>
          <a:bodyPr>
            <a:normAutofit fontScale="92500" lnSpcReduction="10000"/>
          </a:bodyPr>
          <a:lstStyle/>
          <a:p>
            <a:pPr>
              <a:buNone/>
            </a:pPr>
            <a:r>
              <a:rPr lang="en-US" sz="2800" i="1" dirty="0" smtClean="0"/>
              <a:t>Continual improvement of vehicle engines, especially a move to </a:t>
            </a:r>
            <a:r>
              <a:rPr lang="en-US" sz="2800" i="1" dirty="0" smtClean="0">
                <a:solidFill>
                  <a:srgbClr val="0070C0"/>
                </a:solidFill>
              </a:rPr>
              <a:t>electric vehicles</a:t>
            </a:r>
            <a:r>
              <a:rPr lang="en-US" sz="2800" i="1" dirty="0" smtClean="0"/>
              <a:t>. </a:t>
            </a:r>
          </a:p>
          <a:p>
            <a:r>
              <a:rPr lang="en-US" sz="2200" dirty="0" smtClean="0"/>
              <a:t>Hybrid Electric Vehicles</a:t>
            </a:r>
          </a:p>
          <a:p>
            <a:r>
              <a:rPr lang="en-US" sz="2200" dirty="0" smtClean="0"/>
              <a:t>Plug-in Hybrid </a:t>
            </a:r>
          </a:p>
          <a:p>
            <a:pPr>
              <a:buNone/>
            </a:pPr>
            <a:r>
              <a:rPr lang="en-US" sz="2200" dirty="0" smtClean="0"/>
              <a:t>	Electric Vehicles (PHEV)</a:t>
            </a:r>
          </a:p>
          <a:p>
            <a:pPr lvl="1"/>
            <a:r>
              <a:rPr lang="en-US" sz="1900" dirty="0" smtClean="0"/>
              <a:t>Lithium ion batteries</a:t>
            </a:r>
          </a:p>
          <a:p>
            <a:pPr lvl="1"/>
            <a:r>
              <a:rPr lang="en-US" sz="1900" dirty="0" smtClean="0"/>
              <a:t>Hybrid Engines</a:t>
            </a:r>
          </a:p>
          <a:p>
            <a:r>
              <a:rPr lang="en-US" sz="2200" dirty="0" smtClean="0"/>
              <a:t>Extended-Range </a:t>
            </a:r>
          </a:p>
          <a:p>
            <a:pPr>
              <a:buNone/>
            </a:pPr>
            <a:r>
              <a:rPr lang="en-US" sz="2200" dirty="0" smtClean="0"/>
              <a:t>	Electric Vehicles</a:t>
            </a:r>
          </a:p>
          <a:p>
            <a:r>
              <a:rPr lang="en-US" sz="2200" dirty="0" smtClean="0"/>
              <a:t>Battery Electric Vehicle</a:t>
            </a:r>
          </a:p>
          <a:p>
            <a:pPr lvl="1"/>
            <a:r>
              <a:rPr lang="en-US" sz="1900" dirty="0" smtClean="0"/>
              <a:t>Nissan Leaf (2014)</a:t>
            </a:r>
          </a:p>
          <a:p>
            <a:pPr lvl="2"/>
            <a:r>
              <a:rPr lang="en-US" sz="1600" dirty="0" smtClean="0"/>
              <a:t>84 miles per charge</a:t>
            </a:r>
          </a:p>
          <a:p>
            <a:pPr lvl="2"/>
            <a:r>
              <a:rPr lang="en-US" sz="1600" dirty="0" smtClean="0"/>
              <a:t>126/101 </a:t>
            </a:r>
            <a:r>
              <a:rPr lang="en-US" sz="1600" dirty="0" err="1" smtClean="0"/>
              <a:t>MPGe</a:t>
            </a:r>
            <a:endParaRPr lang="en-US" sz="1600" dirty="0" smtClean="0"/>
          </a:p>
          <a:p>
            <a:pPr lvl="2">
              <a:buNone/>
            </a:pPr>
            <a:r>
              <a:rPr lang="en-US" sz="1600" dirty="0" smtClean="0"/>
              <a:t>	 city/highway</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srcRect/>
          <a:stretch>
            <a:fillRect/>
          </a:stretch>
        </p:blipFill>
        <p:spPr bwMode="auto">
          <a:xfrm>
            <a:off x="3414849" y="1600200"/>
            <a:ext cx="5729151" cy="4648200"/>
          </a:xfrm>
          <a:prstGeom prst="rect">
            <a:avLst/>
          </a:prstGeom>
          <a:noFill/>
          <a:ln w="9525">
            <a:noFill/>
            <a:miter lim="800000"/>
            <a:headEnd/>
            <a:tailEnd/>
          </a:ln>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28</a:t>
            </a:r>
            <a:endParaRPr lang="en-US" dirty="0"/>
          </a:p>
        </p:txBody>
      </p:sp>
    </p:spTree>
    <p:extLst>
      <p:ext uri="{BB962C8B-B14F-4D97-AF65-F5344CB8AC3E}">
        <p14:creationId xmlns:p14="http://schemas.microsoft.com/office/powerpoint/2010/main" val="1320161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048000" y="2286000"/>
            <a:ext cx="2852737" cy="3513319"/>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Resilient Transit and Transportation System</a:t>
            </a:r>
            <a:endParaRPr lang="en-US" dirty="0"/>
          </a:p>
        </p:txBody>
      </p:sp>
      <p:sp>
        <p:nvSpPr>
          <p:cNvPr id="3" name="Content Placeholder 2"/>
          <p:cNvSpPr>
            <a:spLocks noGrp="1"/>
          </p:cNvSpPr>
          <p:nvPr>
            <p:ph sz="quarter" idx="1"/>
          </p:nvPr>
        </p:nvSpPr>
        <p:spPr>
          <a:xfrm>
            <a:off x="457200" y="1219200"/>
            <a:ext cx="8382000" cy="4937760"/>
          </a:xfrm>
          <a:noFill/>
        </p:spPr>
        <p:txBody>
          <a:bodyPr/>
          <a:lstStyle/>
          <a:p>
            <a:pPr>
              <a:buNone/>
            </a:pPr>
            <a:r>
              <a:rPr lang="en-US" sz="2800" i="1" dirty="0" smtClean="0">
                <a:solidFill>
                  <a:srgbClr val="0070C0"/>
                </a:solidFill>
              </a:rPr>
              <a:t>Strong Regional and Local Governance</a:t>
            </a:r>
            <a:r>
              <a:rPr lang="en-US" sz="2800" i="1" dirty="0" smtClean="0"/>
              <a:t> and </a:t>
            </a:r>
            <a:r>
              <a:rPr lang="en-US" sz="2800" i="1" dirty="0" smtClean="0">
                <a:solidFill>
                  <a:srgbClr val="0070C0"/>
                </a:solidFill>
              </a:rPr>
              <a:t>Strong Citizen Support</a:t>
            </a:r>
            <a:r>
              <a:rPr lang="en-US" sz="2800" i="1" dirty="0" smtClean="0"/>
              <a:t> to Enable Visionary Green Transport</a:t>
            </a:r>
            <a:endParaRPr lang="en-US" dirty="0" smtClean="0"/>
          </a:p>
          <a:p>
            <a:pPr lvl="1">
              <a:buNone/>
            </a:pPr>
            <a:endParaRPr lang="en-US" dirty="0" smtClean="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 y="2286000"/>
            <a:ext cx="3124200" cy="3416320"/>
          </a:xfrm>
          <a:prstGeom prst="rect">
            <a:avLst/>
          </a:prstGeom>
          <a:noFill/>
        </p:spPr>
        <p:txBody>
          <a:bodyPr wrap="square" rtlCol="0">
            <a:spAutoFit/>
          </a:bodyPr>
          <a:lstStyle/>
          <a:p>
            <a:pPr>
              <a:buFont typeface="Wingdings" pitchFamily="2" charset="2"/>
              <a:buChar char="Ø"/>
            </a:pPr>
            <a:r>
              <a:rPr lang="en-US" sz="2400" dirty="0" smtClean="0"/>
              <a:t>Cities are organisms that work as a whole regional system and as a series of local parts.</a:t>
            </a:r>
          </a:p>
          <a:p>
            <a:endParaRPr lang="en-US" sz="2400" dirty="0" smtClean="0"/>
          </a:p>
          <a:p>
            <a:pPr>
              <a:buFont typeface="Wingdings" pitchFamily="2" charset="2"/>
              <a:buChar char="Ø"/>
            </a:pPr>
            <a:r>
              <a:rPr lang="en-US" sz="2400" dirty="0" smtClean="0"/>
              <a:t>Regional transit systems cannot work unless local systems feed into them.</a:t>
            </a:r>
            <a:endParaRPr lang="en-US" sz="2400" dirty="0"/>
          </a:p>
        </p:txBody>
      </p:sp>
      <p:sp>
        <p:nvSpPr>
          <p:cNvPr id="9" name="TextBox 8"/>
          <p:cNvSpPr txBox="1"/>
          <p:nvPr/>
        </p:nvSpPr>
        <p:spPr>
          <a:xfrm>
            <a:off x="5791201" y="2100163"/>
            <a:ext cx="3276600" cy="4770537"/>
          </a:xfrm>
          <a:prstGeom prst="rect">
            <a:avLst/>
          </a:prstGeom>
          <a:noFill/>
        </p:spPr>
        <p:txBody>
          <a:bodyPr wrap="square" rtlCol="0">
            <a:spAutoFit/>
          </a:bodyPr>
          <a:lstStyle/>
          <a:p>
            <a:pPr algn="ctr"/>
            <a:r>
              <a:rPr lang="en-US" sz="2400" i="1" dirty="0" smtClean="0"/>
              <a:t>SANDAG</a:t>
            </a:r>
          </a:p>
          <a:p>
            <a:pPr>
              <a:buFont typeface="Wingdings" pitchFamily="2" charset="2"/>
              <a:buChar char="q"/>
            </a:pPr>
            <a:r>
              <a:rPr lang="en-US" sz="2400" i="1" dirty="0" smtClean="0"/>
              <a:t>Regional Bicycle Plan</a:t>
            </a:r>
          </a:p>
          <a:p>
            <a:pPr marL="231775" indent="-231775">
              <a:buFont typeface="Wingdings" pitchFamily="2" charset="2"/>
              <a:buChar char="q"/>
            </a:pPr>
            <a:r>
              <a:rPr lang="en-US" sz="2400" i="1" dirty="0" smtClean="0"/>
              <a:t>Regional Transit Oriented Development</a:t>
            </a:r>
          </a:p>
          <a:p>
            <a:pPr marL="231775" indent="-231775">
              <a:buFont typeface="Wingdings" pitchFamily="2" charset="2"/>
              <a:buChar char="q"/>
            </a:pPr>
            <a:r>
              <a:rPr lang="en-US" sz="2400" i="1" dirty="0" smtClean="0"/>
              <a:t>Alternative Land Use/ Transportation</a:t>
            </a:r>
          </a:p>
          <a:p>
            <a:pPr marL="231775" indent="-231775">
              <a:buFont typeface="Wingdings" pitchFamily="2" charset="2"/>
              <a:buChar char="q"/>
            </a:pPr>
            <a:r>
              <a:rPr lang="en-US" sz="2400" i="1" dirty="0" smtClean="0"/>
              <a:t>Active Transportation Implementation Strategy</a:t>
            </a:r>
          </a:p>
          <a:p>
            <a:pPr marL="231775" indent="-231775">
              <a:buFont typeface="Wingdings" pitchFamily="2" charset="2"/>
              <a:buChar char="q"/>
            </a:pPr>
            <a:r>
              <a:rPr lang="en-US" sz="2400" i="1" dirty="0" smtClean="0"/>
              <a:t>Travel Demand Models</a:t>
            </a:r>
          </a:p>
          <a:p>
            <a:pPr marL="231775" indent="-231775">
              <a:buFont typeface="Wingdings" pitchFamily="2" charset="2"/>
              <a:buChar char="q"/>
            </a:pPr>
            <a:r>
              <a:rPr lang="en-US" sz="2400" i="1" dirty="0" smtClean="0"/>
              <a:t>Regional Complete Streets Policy</a:t>
            </a:r>
          </a:p>
          <a:p>
            <a:endParaRPr lang="en-US" sz="2000" i="1" dirty="0" smtClean="0"/>
          </a:p>
          <a:p>
            <a:r>
              <a:rPr lang="en-US" sz="2000" i="1" dirty="0" smtClean="0"/>
              <a:t> </a:t>
            </a:r>
          </a:p>
        </p:txBody>
      </p:sp>
      <p:sp>
        <p:nvSpPr>
          <p:cNvPr id="10" name="TextBox 9"/>
          <p:cNvSpPr txBox="1"/>
          <p:nvPr/>
        </p:nvSpPr>
        <p:spPr>
          <a:xfrm>
            <a:off x="0" y="5961876"/>
            <a:ext cx="3733800" cy="276999"/>
          </a:xfrm>
          <a:prstGeom prst="rect">
            <a:avLst/>
          </a:prstGeom>
          <a:noFill/>
        </p:spPr>
        <p:txBody>
          <a:bodyPr wrap="square" rtlCol="0">
            <a:spAutoFit/>
          </a:bodyPr>
          <a:lstStyle/>
          <a:p>
            <a:r>
              <a:rPr lang="en-US" sz="1200" dirty="0" smtClean="0"/>
              <a:t>Source:  </a:t>
            </a:r>
            <a:r>
              <a:rPr lang="en-US" sz="1200" i="1" dirty="0" smtClean="0"/>
              <a:t>Resilient Cities, Peter Newman</a:t>
            </a:r>
            <a:endParaRPr lang="en-US" sz="1200" dirty="0"/>
          </a:p>
        </p:txBody>
      </p:sp>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29</a:t>
            </a:r>
            <a:endParaRPr lang="en-US" dirty="0"/>
          </a:p>
        </p:txBody>
      </p:sp>
    </p:spTree>
    <p:extLst>
      <p:ext uri="{BB962C8B-B14F-4D97-AF65-F5344CB8AC3E}">
        <p14:creationId xmlns:p14="http://schemas.microsoft.com/office/powerpoint/2010/main" val="2357825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000" b="1" dirty="0" smtClean="0">
                <a:solidFill>
                  <a:schemeClr val="bg2">
                    <a:lumMod val="50000"/>
                  </a:schemeClr>
                </a:solidFill>
              </a:rPr>
              <a:t>Outline</a:t>
            </a:r>
            <a:endParaRPr lang="en-US" sz="5000" b="1" dirty="0"/>
          </a:p>
        </p:txBody>
      </p:sp>
      <p:sp>
        <p:nvSpPr>
          <p:cNvPr id="3" name="Content Placeholder 2"/>
          <p:cNvSpPr>
            <a:spLocks noGrp="1"/>
          </p:cNvSpPr>
          <p:nvPr>
            <p:ph sz="quarter" idx="1"/>
          </p:nvPr>
        </p:nvSpPr>
        <p:spPr>
          <a:xfrm>
            <a:off x="228600" y="1066800"/>
            <a:ext cx="8610600" cy="3505200"/>
          </a:xfrm>
        </p:spPr>
        <p:txBody>
          <a:bodyPr>
            <a:normAutofit/>
          </a:bodyPr>
          <a:lstStyle/>
          <a:p>
            <a:pPr marL="457200" lvl="0" indent="-457200" defTabSz="543305">
              <a:spcBef>
                <a:spcPts val="0"/>
              </a:spcBef>
              <a:buFont typeface="+mj-lt"/>
              <a:buAutoNum type="arabicPeriod"/>
              <a:defRPr sz="1800">
                <a:solidFill>
                  <a:srgbClr val="000000"/>
                </a:solidFill>
              </a:defRPr>
            </a:pPr>
            <a:r>
              <a:rPr lang="en-US" sz="2400" b="1" dirty="0"/>
              <a:t>General Aspects About Transit and Transportation: </a:t>
            </a:r>
            <a:r>
              <a:rPr lang="en-US" sz="2400" dirty="0"/>
              <a:t/>
            </a:r>
            <a:br>
              <a:rPr lang="en-US" sz="2400" dirty="0"/>
            </a:br>
            <a:r>
              <a:rPr lang="en-US" sz="1800" dirty="0"/>
              <a:t>Where are our problems?</a:t>
            </a:r>
          </a:p>
          <a:p>
            <a:pPr marL="457200" lvl="0" indent="-457200" defTabSz="543305">
              <a:spcBef>
                <a:spcPts val="0"/>
              </a:spcBef>
              <a:buFont typeface="+mj-lt"/>
              <a:buAutoNum type="arabicPeriod"/>
              <a:defRPr sz="1800">
                <a:solidFill>
                  <a:srgbClr val="000000"/>
                </a:solidFill>
              </a:defRPr>
            </a:pPr>
            <a:r>
              <a:rPr lang="en-US" sz="2400" b="1" dirty="0"/>
              <a:t>Transportation and Land Use:</a:t>
            </a:r>
            <a:r>
              <a:rPr lang="en-US" sz="2400" dirty="0"/>
              <a:t> </a:t>
            </a:r>
            <a:br>
              <a:rPr lang="en-US" sz="2400" dirty="0"/>
            </a:br>
            <a:r>
              <a:rPr lang="en-US" sz="1800" dirty="0"/>
              <a:t>How to build a sustainable and resilient transportation system?</a:t>
            </a:r>
          </a:p>
          <a:p>
            <a:pPr marL="457200" lvl="0" indent="-457200" defTabSz="543305">
              <a:spcBef>
                <a:spcPts val="0"/>
              </a:spcBef>
              <a:buFont typeface="+mj-lt"/>
              <a:buAutoNum type="arabicPeriod"/>
              <a:defRPr sz="1800">
                <a:solidFill>
                  <a:srgbClr val="000000"/>
                </a:solidFill>
              </a:defRPr>
            </a:pPr>
            <a:r>
              <a:rPr lang="en-US" sz="2400" b="1" dirty="0"/>
              <a:t>Case </a:t>
            </a:r>
            <a:r>
              <a:rPr lang="en-US" sz="2400" b="1" dirty="0" smtClean="0"/>
              <a:t>Studies</a:t>
            </a:r>
            <a:r>
              <a:rPr lang="en-US" sz="2400" b="1" dirty="0"/>
              <a:t>:</a:t>
            </a:r>
            <a:r>
              <a:rPr lang="en-US" sz="2400" dirty="0"/>
              <a:t> </a:t>
            </a:r>
            <a:r>
              <a:rPr lang="en-US" sz="2400" dirty="0" smtClean="0"/>
              <a:t/>
            </a:r>
            <a:br>
              <a:rPr lang="en-US" sz="2400" dirty="0" smtClean="0"/>
            </a:br>
            <a:r>
              <a:rPr lang="en-US" sz="1800" dirty="0" smtClean="0"/>
              <a:t>Learning </a:t>
            </a:r>
            <a:r>
              <a:rPr lang="en-US" sz="1800" dirty="0"/>
              <a:t>from global practices</a:t>
            </a:r>
          </a:p>
          <a:p>
            <a:pPr marL="457200" lvl="0" indent="-457200" defTabSz="543305">
              <a:spcBef>
                <a:spcPts val="0"/>
              </a:spcBef>
              <a:buFont typeface="+mj-lt"/>
              <a:buAutoNum type="arabicPeriod"/>
              <a:defRPr sz="1800">
                <a:solidFill>
                  <a:srgbClr val="000000"/>
                </a:solidFill>
              </a:defRPr>
            </a:pPr>
            <a:r>
              <a:rPr lang="en-US" sz="2400" b="1" dirty="0" smtClean="0"/>
              <a:t>Looking </a:t>
            </a:r>
            <a:r>
              <a:rPr lang="en-US" sz="2400" b="1" dirty="0"/>
              <a:t>F</a:t>
            </a:r>
            <a:r>
              <a:rPr lang="en-US" sz="2400" b="1" dirty="0" smtClean="0"/>
              <a:t>orward </a:t>
            </a:r>
            <a:r>
              <a:rPr lang="en-US" sz="2400" b="1" dirty="0"/>
              <a:t>in </a:t>
            </a:r>
            <a:r>
              <a:rPr lang="en-US" sz="2400" b="1" dirty="0" smtClean="0"/>
              <a:t>San </a:t>
            </a:r>
            <a:r>
              <a:rPr lang="en-US" sz="2400" b="1" dirty="0"/>
              <a:t>Diego:</a:t>
            </a:r>
            <a:r>
              <a:rPr lang="en-US" sz="2400" dirty="0"/>
              <a:t> </a:t>
            </a:r>
            <a:br>
              <a:rPr lang="en-US" sz="2400" dirty="0"/>
            </a:br>
            <a:r>
              <a:rPr lang="en-US" sz="1800" dirty="0"/>
              <a:t>Applying different techniques to maximize the resiliency of our transportation system</a:t>
            </a:r>
          </a:p>
          <a:p>
            <a:endParaRPr lang="en-US" dirty="0"/>
          </a:p>
        </p:txBody>
      </p:sp>
      <p:pic>
        <p:nvPicPr>
          <p:cNvPr id="5" name="Picture 4" descr="slid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0"/>
            <a:ext cx="9144000" cy="2474976"/>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839200" y="5852823"/>
            <a:ext cx="304800" cy="369332"/>
          </a:xfrm>
          <a:prstGeom prst="rect">
            <a:avLst/>
          </a:prstGeom>
          <a:solidFill>
            <a:srgbClr val="92D050"/>
          </a:solidFill>
        </p:spPr>
        <p:txBody>
          <a:bodyPr wrap="square" rtlCol="0">
            <a:spAutoFit/>
          </a:bodyPr>
          <a:lstStyle/>
          <a:p>
            <a:r>
              <a:rPr lang="en-US" dirty="0"/>
              <a:t>3</a:t>
            </a:r>
          </a:p>
        </p:txBody>
      </p:sp>
    </p:spTree>
    <p:extLst>
      <p:ext uri="{BB962C8B-B14F-4D97-AF65-F5344CB8AC3E}">
        <p14:creationId xmlns:p14="http://schemas.microsoft.com/office/powerpoint/2010/main" val="723766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810000"/>
            <a:ext cx="9220200" cy="990600"/>
          </a:xfrm>
        </p:spPr>
        <p:txBody>
          <a:bodyPr>
            <a:normAutofit/>
          </a:bodyPr>
          <a:lstStyle/>
          <a:p>
            <a:r>
              <a:rPr lang="en-US" sz="2400" b="1" dirty="0" smtClean="0"/>
              <a:t>Case Studies</a:t>
            </a:r>
            <a:r>
              <a:rPr lang="en-US" sz="2400" dirty="0" smtClean="0"/>
              <a:t>: </a:t>
            </a:r>
            <a:r>
              <a:rPr lang="en-US" sz="2000" dirty="0" smtClean="0"/>
              <a:t>Global Transportation Best Practices</a:t>
            </a:r>
            <a:endParaRPr lang="en-US" sz="2000" dirty="0"/>
          </a:p>
        </p:txBody>
      </p:sp>
      <p:sp>
        <p:nvSpPr>
          <p:cNvPr id="3" name="Subtitle 2"/>
          <p:cNvSpPr>
            <a:spLocks noGrp="1"/>
          </p:cNvSpPr>
          <p:nvPr>
            <p:ph type="subTitle" idx="1"/>
          </p:nvPr>
        </p:nvSpPr>
        <p:spPr/>
        <p:txBody>
          <a:bodyPr/>
          <a:lstStyle/>
          <a:p>
            <a:r>
              <a:rPr lang="en-US" dirty="0" smtClean="0"/>
              <a:t>Vincent Tong</a:t>
            </a:r>
            <a:endParaRPr lang="en-US" dirty="0"/>
          </a:p>
        </p:txBody>
      </p:sp>
      <p:pic>
        <p:nvPicPr>
          <p:cNvPr id="2050" name="Picture 2" descr="https://c2.staticflickr.com/8/7144/6814044927_5380d40644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7738"/>
            <a:ext cx="80010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30</a:t>
            </a:r>
            <a:endParaRPr lang="en-US" dirty="0"/>
          </a:p>
        </p:txBody>
      </p:sp>
    </p:spTree>
    <p:extLst>
      <p:ext uri="{BB962C8B-B14F-4D97-AF65-F5344CB8AC3E}">
        <p14:creationId xmlns:p14="http://schemas.microsoft.com/office/powerpoint/2010/main" val="1021660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Others</a:t>
            </a:r>
            <a:endParaRPr lang="en-US" dirty="0"/>
          </a:p>
        </p:txBody>
      </p:sp>
      <p:pic>
        <p:nvPicPr>
          <p:cNvPr id="1026" name="Picture 2" descr="http://www.dsj.org/wp-content/uploads/2013/10/Bart-I-will-adopt-best-pra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3124200" cy="3315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SZmeihUBx766S425GjHLEqbd8ITkli8rZlr8jT6Dx7KyaVzNmK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374" y="1143000"/>
            <a:ext cx="2209800" cy="2923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ms-dam.com/kaartpublictranspo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549" y="3581400"/>
            <a:ext cx="3730625" cy="3015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31</a:t>
            </a:r>
            <a:endParaRPr lang="en-US" dirty="0"/>
          </a:p>
        </p:txBody>
      </p:sp>
    </p:spTree>
    <p:extLst>
      <p:ext uri="{BB962C8B-B14F-4D97-AF65-F5344CB8AC3E}">
        <p14:creationId xmlns:p14="http://schemas.microsoft.com/office/powerpoint/2010/main" val="741936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Vienna: Smart City Initiatives</a:t>
            </a:r>
            <a:endParaRPr lang="en-US" dirty="0"/>
          </a:p>
        </p:txBody>
      </p:sp>
      <p:pic>
        <p:nvPicPr>
          <p:cNvPr id="2050" name="Picture 2" descr="http://www.sustainablecities.eu/fileadmin/content/local-stories-vienna-electric-bus-tall1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456" y="2330767"/>
            <a:ext cx="3174359" cy="36976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02566" y="2110740"/>
            <a:ext cx="5410200" cy="41376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2400" dirty="0" smtClean="0"/>
              <a:t>96% of Residents have excellent access to public transportation</a:t>
            </a:r>
          </a:p>
          <a:p>
            <a:r>
              <a:rPr lang="en-US" sz="2400" dirty="0" smtClean="0"/>
              <a:t>Integrated with Modern Technology</a:t>
            </a:r>
          </a:p>
          <a:p>
            <a:r>
              <a:rPr lang="en-US" sz="2400" dirty="0" smtClean="0"/>
              <a:t>Efforts to connect outlying districts to city center.</a:t>
            </a:r>
          </a:p>
          <a:p>
            <a:r>
              <a:rPr lang="en-US" sz="2400" dirty="0" smtClean="0"/>
              <a:t>Bus recharging integrated with existing 230 km tram system.  </a:t>
            </a:r>
          </a:p>
          <a:p>
            <a:pPr lvl="1"/>
            <a:r>
              <a:rPr lang="en-US" sz="2100" dirty="0" smtClean="0"/>
              <a:t>15 </a:t>
            </a:r>
            <a:r>
              <a:rPr lang="en-US" sz="2100" dirty="0"/>
              <a:t>minutes enough to charge buses for 150 km of travel</a:t>
            </a:r>
          </a:p>
          <a:p>
            <a:endParaRPr lang="en-US" sz="2300" dirty="0"/>
          </a:p>
        </p:txBody>
      </p:sp>
      <p:sp>
        <p:nvSpPr>
          <p:cNvPr id="6" name="Content Placeholder 2"/>
          <p:cNvSpPr txBox="1">
            <a:spLocks/>
          </p:cNvSpPr>
          <p:nvPr/>
        </p:nvSpPr>
        <p:spPr>
          <a:xfrm>
            <a:off x="392502" y="1184120"/>
            <a:ext cx="8458200" cy="190881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sz="2400" b="1" dirty="0" smtClean="0"/>
              <a:t>Leading Smart &amp; Sustainable European City.  Top Quality of Life in world. </a:t>
            </a:r>
            <a:r>
              <a:rPr lang="en-US" sz="1200" dirty="0" smtClean="0"/>
              <a:t>Mercer Study</a:t>
            </a:r>
            <a:endParaRPr lang="en-US" sz="12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32</a:t>
            </a:r>
            <a:endParaRPr lang="en-US" dirty="0"/>
          </a:p>
        </p:txBody>
      </p:sp>
    </p:spTree>
    <p:extLst>
      <p:ext uri="{BB962C8B-B14F-4D97-AF65-F5344CB8AC3E}">
        <p14:creationId xmlns:p14="http://schemas.microsoft.com/office/powerpoint/2010/main" val="4015491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545257165"/>
              </p:ext>
            </p:extLst>
          </p:nvPr>
        </p:nvGraphicFramePr>
        <p:xfrm>
          <a:off x="609600" y="762000"/>
          <a:ext cx="83820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Vienna: Transportation Breakdown</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33</a:t>
            </a:r>
            <a:endParaRPr lang="en-US" dirty="0"/>
          </a:p>
        </p:txBody>
      </p:sp>
      <p:sp>
        <p:nvSpPr>
          <p:cNvPr id="7" name="TextBox 6"/>
          <p:cNvSpPr txBox="1"/>
          <p:nvPr/>
        </p:nvSpPr>
        <p:spPr>
          <a:xfrm>
            <a:off x="0" y="6032563"/>
            <a:ext cx="3276600" cy="276999"/>
          </a:xfrm>
          <a:prstGeom prst="rect">
            <a:avLst/>
          </a:prstGeom>
          <a:noFill/>
        </p:spPr>
        <p:txBody>
          <a:bodyPr wrap="square" rtlCol="0">
            <a:spAutoFit/>
          </a:bodyPr>
          <a:lstStyle/>
          <a:p>
            <a:r>
              <a:rPr lang="en-US" sz="1200" dirty="0" smtClean="0"/>
              <a:t>Source: </a:t>
            </a:r>
            <a:r>
              <a:rPr lang="en-US" sz="1200" dirty="0"/>
              <a:t> </a:t>
            </a:r>
            <a:r>
              <a:rPr lang="en-US" sz="1200" dirty="0" smtClean="0"/>
              <a:t>Mobil in </a:t>
            </a:r>
            <a:r>
              <a:rPr lang="en-US" sz="1200" dirty="0" err="1" smtClean="0"/>
              <a:t>Wein</a:t>
            </a:r>
            <a:r>
              <a:rPr lang="en-US" sz="1200" dirty="0" smtClean="0"/>
              <a:t> (Modified)</a:t>
            </a:r>
            <a:endParaRPr lang="en-US" sz="1200" dirty="0"/>
          </a:p>
        </p:txBody>
      </p:sp>
    </p:spTree>
    <p:extLst>
      <p:ext uri="{BB962C8B-B14F-4D97-AF65-F5344CB8AC3E}">
        <p14:creationId xmlns:p14="http://schemas.microsoft.com/office/powerpoint/2010/main" val="844673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Curitiba: Bus Rapid Transport (BRT)</a:t>
            </a:r>
            <a:endParaRPr lang="en-US" dirty="0"/>
          </a:p>
        </p:txBody>
      </p:sp>
      <p:sp>
        <p:nvSpPr>
          <p:cNvPr id="3" name="Content Placeholder 2"/>
          <p:cNvSpPr>
            <a:spLocks noGrp="1"/>
          </p:cNvSpPr>
          <p:nvPr>
            <p:ph sz="quarter" idx="1"/>
          </p:nvPr>
        </p:nvSpPr>
        <p:spPr/>
        <p:txBody>
          <a:bodyPr/>
          <a:lstStyle/>
          <a:p>
            <a:r>
              <a:rPr lang="en-US" dirty="0"/>
              <a:t>Dedicated Bus </a:t>
            </a:r>
            <a:r>
              <a:rPr lang="en-US" dirty="0" smtClean="0"/>
              <a:t>Lanes</a:t>
            </a:r>
          </a:p>
          <a:p>
            <a:r>
              <a:rPr lang="en-US" dirty="0" smtClean="0"/>
              <a:t>High Capacity Buses</a:t>
            </a:r>
          </a:p>
          <a:p>
            <a:r>
              <a:rPr lang="en-US" dirty="0" smtClean="0"/>
              <a:t>Elevated Platforms</a:t>
            </a:r>
          </a:p>
          <a:p>
            <a:r>
              <a:rPr lang="en-US" dirty="0" smtClean="0"/>
              <a:t>Enclosed Stations</a:t>
            </a:r>
          </a:p>
          <a:p>
            <a:r>
              <a:rPr lang="en-US" dirty="0" smtClean="0"/>
              <a:t>Off Bus fare Collection</a:t>
            </a:r>
          </a:p>
          <a:p>
            <a:r>
              <a:rPr lang="en-US" dirty="0" smtClean="0"/>
              <a:t>Limited Stops</a:t>
            </a:r>
          </a:p>
          <a:p>
            <a:pPr marL="0" indent="0">
              <a:buNone/>
            </a:pPr>
            <a:endParaRPr lang="en-US" dirty="0"/>
          </a:p>
          <a:p>
            <a:r>
              <a:rPr lang="en-US" dirty="0" smtClean="0"/>
              <a:t>Other Examples: Chicago, Cleveland</a:t>
            </a:r>
          </a:p>
          <a:p>
            <a:pPr lvl="1"/>
            <a:r>
              <a:rPr lang="en-US" dirty="0"/>
              <a:t>BRT Chicago—Ashland Avenue Bus </a:t>
            </a:r>
            <a:r>
              <a:rPr lang="en-US" dirty="0" smtClean="0"/>
              <a:t>Rapid (Video)</a:t>
            </a:r>
            <a:endParaRPr lang="en-US" dirty="0"/>
          </a:p>
        </p:txBody>
      </p:sp>
      <p:pic>
        <p:nvPicPr>
          <p:cNvPr id="3074" name="Picture 2" descr="http://81.47.175.201/livingrail/images/stories/brtcuritib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192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315075"/>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032563"/>
            <a:ext cx="3276600" cy="276999"/>
          </a:xfrm>
          <a:prstGeom prst="rect">
            <a:avLst/>
          </a:prstGeom>
          <a:noFill/>
        </p:spPr>
        <p:txBody>
          <a:bodyPr wrap="square" rtlCol="0">
            <a:spAutoFit/>
          </a:bodyPr>
          <a:lstStyle/>
          <a:p>
            <a:r>
              <a:rPr lang="en-US" sz="1200" dirty="0" smtClean="0"/>
              <a:t>Source: </a:t>
            </a:r>
            <a:r>
              <a:rPr lang="en-US" sz="1200" dirty="0"/>
              <a:t> </a:t>
            </a:r>
            <a:r>
              <a:rPr lang="en-US" sz="1200" dirty="0" smtClean="0"/>
              <a:t>RP&amp;E</a:t>
            </a:r>
            <a:endParaRPr lang="en-US" sz="1200" dirty="0"/>
          </a:p>
        </p:txBody>
      </p:sp>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34</a:t>
            </a:r>
            <a:endParaRPr lang="en-US" dirty="0"/>
          </a:p>
        </p:txBody>
      </p:sp>
    </p:spTree>
    <p:extLst>
      <p:ext uri="{BB962C8B-B14F-4D97-AF65-F5344CB8AC3E}">
        <p14:creationId xmlns:p14="http://schemas.microsoft.com/office/powerpoint/2010/main" val="3432412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53000" y="838200"/>
            <a:ext cx="3886200" cy="2971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3" cstate="print"/>
          <a:srcRect/>
          <a:stretch>
            <a:fillRect/>
          </a:stretch>
        </p:blipFill>
        <p:spPr bwMode="auto">
          <a:xfrm>
            <a:off x="797327" y="1600200"/>
            <a:ext cx="3241273" cy="3276600"/>
          </a:xfrm>
          <a:prstGeom prst="rect">
            <a:avLst/>
          </a:prstGeom>
          <a:noFill/>
          <a:ln w="9525">
            <a:noFill/>
            <a:miter lim="800000"/>
            <a:headEnd/>
            <a:tailEnd/>
          </a:ln>
        </p:spPr>
      </p:pic>
      <p:sp>
        <p:nvSpPr>
          <p:cNvPr id="10" name="TextBox 9"/>
          <p:cNvSpPr txBox="1"/>
          <p:nvPr/>
        </p:nvSpPr>
        <p:spPr>
          <a:xfrm>
            <a:off x="304800" y="1219200"/>
            <a:ext cx="4114800" cy="338554"/>
          </a:xfrm>
          <a:prstGeom prst="rect">
            <a:avLst/>
          </a:prstGeom>
          <a:solidFill>
            <a:schemeClr val="bg1"/>
          </a:solidFill>
        </p:spPr>
        <p:txBody>
          <a:bodyPr wrap="square" rtlCol="0">
            <a:spAutoFit/>
          </a:bodyPr>
          <a:lstStyle/>
          <a:p>
            <a:pPr algn="ctr"/>
            <a:r>
              <a:rPr lang="en-US" sz="1600" dirty="0" smtClean="0"/>
              <a:t>Transportation Breakdown</a:t>
            </a:r>
            <a:endParaRPr lang="en-US" sz="1600" dirty="0"/>
          </a:p>
        </p:txBody>
      </p:sp>
      <p:pic>
        <p:nvPicPr>
          <p:cNvPr id="13314" name="Picture 2" descr="http://www.americanmanufacturing.org/2014poll/img/4of5_FavorSpending.jpg"/>
          <p:cNvPicPr>
            <a:picLocks noChangeAspect="1" noChangeArrowheads="1"/>
          </p:cNvPicPr>
          <p:nvPr/>
        </p:nvPicPr>
        <p:blipFill>
          <a:blip r:embed="rId4" cstate="print"/>
          <a:srcRect/>
          <a:stretch>
            <a:fillRect/>
          </a:stretch>
        </p:blipFill>
        <p:spPr bwMode="auto">
          <a:xfrm>
            <a:off x="5105400" y="4038600"/>
            <a:ext cx="3505200" cy="1450429"/>
          </a:xfrm>
          <a:prstGeom prst="rect">
            <a:avLst/>
          </a:prstGeom>
          <a:noFill/>
        </p:spPr>
      </p:pic>
      <p:sp>
        <p:nvSpPr>
          <p:cNvPr id="12" name="TextBox 11"/>
          <p:cNvSpPr txBox="1"/>
          <p:nvPr/>
        </p:nvSpPr>
        <p:spPr>
          <a:xfrm>
            <a:off x="5029200" y="5662207"/>
            <a:ext cx="3962400" cy="646331"/>
          </a:xfrm>
          <a:prstGeom prst="rect">
            <a:avLst/>
          </a:prstGeom>
          <a:noFill/>
        </p:spPr>
        <p:txBody>
          <a:bodyPr wrap="square" rtlCol="0">
            <a:spAutoFit/>
          </a:bodyPr>
          <a:lstStyle/>
          <a:p>
            <a:r>
              <a:rPr lang="en-US" dirty="0" smtClean="0"/>
              <a:t>4 out of 5 off all Copenhageners have access to a bike.</a:t>
            </a:r>
            <a:endParaRPr lang="en-US" dirty="0"/>
          </a:p>
        </p:txBody>
      </p:sp>
      <p:sp>
        <p:nvSpPr>
          <p:cNvPr id="22" name="TextBox 21"/>
          <p:cNvSpPr txBox="1"/>
          <p:nvPr/>
        </p:nvSpPr>
        <p:spPr>
          <a:xfrm>
            <a:off x="5105400" y="990600"/>
            <a:ext cx="3581400" cy="2554545"/>
          </a:xfrm>
          <a:prstGeom prst="rect">
            <a:avLst/>
          </a:prstGeom>
          <a:noFill/>
        </p:spPr>
        <p:txBody>
          <a:bodyPr wrap="square" rtlCol="0">
            <a:spAutoFit/>
          </a:bodyPr>
          <a:lstStyle/>
          <a:p>
            <a:pPr algn="ctr"/>
            <a:r>
              <a:rPr lang="en-US" sz="4800" b="1" dirty="0" smtClean="0"/>
              <a:t>In 2012</a:t>
            </a:r>
          </a:p>
          <a:p>
            <a:pPr>
              <a:buFont typeface="Arial" pitchFamily="34" charset="0"/>
              <a:buChar char="•"/>
            </a:pPr>
            <a:r>
              <a:rPr lang="en-US" sz="2800" dirty="0"/>
              <a:t> </a:t>
            </a:r>
            <a:r>
              <a:rPr lang="en-US" sz="2800" dirty="0" smtClean="0"/>
              <a:t>Population: 550,000</a:t>
            </a:r>
          </a:p>
          <a:p>
            <a:pPr>
              <a:buFont typeface="Arial" pitchFamily="34" charset="0"/>
              <a:buChar char="•"/>
            </a:pPr>
            <a:r>
              <a:rPr lang="en-US" sz="2800" dirty="0"/>
              <a:t> </a:t>
            </a:r>
            <a:r>
              <a:rPr lang="en-US" sz="2800" dirty="0" smtClean="0"/>
              <a:t>Bicycles: 650,000</a:t>
            </a:r>
          </a:p>
          <a:p>
            <a:pPr>
              <a:buFont typeface="Arial" pitchFamily="34" charset="0"/>
              <a:buChar char="•"/>
            </a:pPr>
            <a:r>
              <a:rPr lang="en-US" sz="2800" dirty="0"/>
              <a:t> </a:t>
            </a:r>
            <a:r>
              <a:rPr lang="en-US" sz="2800" dirty="0" smtClean="0"/>
              <a:t>Cars: 125,000</a:t>
            </a:r>
          </a:p>
          <a:p>
            <a:pPr>
              <a:buFont typeface="Arial" pitchFamily="34" charset="0"/>
              <a:buChar char="•"/>
            </a:pPr>
            <a:r>
              <a:rPr lang="en-US" sz="2800" dirty="0"/>
              <a:t> </a:t>
            </a:r>
            <a:r>
              <a:rPr lang="en-US" sz="2800" dirty="0" smtClean="0"/>
              <a:t>Ratio: 5.2 Bikes/Car</a:t>
            </a:r>
          </a:p>
        </p:txBody>
      </p:sp>
      <p:sp>
        <p:nvSpPr>
          <p:cNvPr id="11" name="TextBox 10"/>
          <p:cNvSpPr txBox="1"/>
          <p:nvPr/>
        </p:nvSpPr>
        <p:spPr>
          <a:xfrm>
            <a:off x="0" y="6031539"/>
            <a:ext cx="3276600" cy="276999"/>
          </a:xfrm>
          <a:prstGeom prst="rect">
            <a:avLst/>
          </a:prstGeom>
          <a:noFill/>
        </p:spPr>
        <p:txBody>
          <a:bodyPr wrap="square" rtlCol="0">
            <a:spAutoFit/>
          </a:bodyPr>
          <a:lstStyle/>
          <a:p>
            <a:r>
              <a:rPr lang="en-US" sz="1200" dirty="0" smtClean="0"/>
              <a:t>Source: City of Copenhagen</a:t>
            </a:r>
            <a:endParaRPr lang="en-US" sz="1200" dirty="0"/>
          </a:p>
        </p:txBody>
      </p:sp>
      <p:sp>
        <p:nvSpPr>
          <p:cNvPr id="1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Copenhagen: Cycling</a:t>
            </a:r>
            <a:endParaRPr lang="en-US" dirty="0"/>
          </a:p>
        </p:txBody>
      </p:sp>
      <p:sp>
        <p:nvSpPr>
          <p:cNvPr id="2" name="Rectangle 1"/>
          <p:cNvSpPr/>
          <p:nvPr/>
        </p:nvSpPr>
        <p:spPr>
          <a:xfrm>
            <a:off x="228600" y="4914900"/>
            <a:ext cx="4572000" cy="1169551"/>
          </a:xfrm>
          <a:prstGeom prst="rect">
            <a:avLst/>
          </a:prstGeom>
          <a:ln>
            <a:noFill/>
          </a:ln>
        </p:spPr>
        <p:txBody>
          <a:bodyPr>
            <a:spAutoFit/>
          </a:bodyPr>
          <a:lstStyle/>
          <a:p>
            <a:r>
              <a:rPr lang="en-US" sz="1750" b="1" dirty="0"/>
              <a:t>Copenhageners will take 75% of trips by bicycle, on foot or by public transport (and 50 % of trips to work or school will be by bike, up from 36% currently</a:t>
            </a:r>
            <a:r>
              <a:rPr lang="en-US" sz="1750" b="1" dirty="0" smtClean="0"/>
              <a:t>) by 2025</a:t>
            </a:r>
            <a:endParaRPr lang="en-US" sz="1750" b="1"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93" y="6308538"/>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35</a:t>
            </a:r>
            <a:endParaRPr lang="en-US" dirty="0"/>
          </a:p>
        </p:txBody>
      </p:sp>
    </p:spTree>
    <p:extLst>
      <p:ext uri="{BB962C8B-B14F-4D97-AF65-F5344CB8AC3E}">
        <p14:creationId xmlns:p14="http://schemas.microsoft.com/office/powerpoint/2010/main" val="702089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Cycling in Portland vs. Copenhagen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24090441"/>
              </p:ext>
            </p:extLst>
          </p:nvPr>
        </p:nvGraphicFramePr>
        <p:xfrm>
          <a:off x="533400" y="1397000"/>
          <a:ext cx="8077200" cy="2763520"/>
        </p:xfrm>
        <a:graphic>
          <a:graphicData uri="http://schemas.openxmlformats.org/drawingml/2006/table">
            <a:tbl>
              <a:tblPr firstRow="1" bandRow="1">
                <a:tableStyleId>{5C22544A-7EE6-4342-B048-85BDC9FD1C3A}</a:tableStyleId>
              </a:tblPr>
              <a:tblGrid>
                <a:gridCol w="1600200"/>
                <a:gridCol w="3784600"/>
                <a:gridCol w="2692400"/>
              </a:tblGrid>
              <a:tr h="370840">
                <a:tc>
                  <a:txBody>
                    <a:bodyPr/>
                    <a:lstStyle/>
                    <a:p>
                      <a:pPr algn="ctr"/>
                      <a:endParaRPr lang="en-US" dirty="0"/>
                    </a:p>
                  </a:txBody>
                  <a:tcPr/>
                </a:tc>
                <a:tc>
                  <a:txBody>
                    <a:bodyPr/>
                    <a:lstStyle/>
                    <a:p>
                      <a:pPr algn="ctr"/>
                      <a:r>
                        <a:rPr lang="en-US" dirty="0" smtClean="0"/>
                        <a:t>Copenhagen</a:t>
                      </a:r>
                      <a:endParaRPr lang="en-US" dirty="0"/>
                    </a:p>
                  </a:txBody>
                  <a:tcPr/>
                </a:tc>
                <a:tc>
                  <a:txBody>
                    <a:bodyPr/>
                    <a:lstStyle/>
                    <a:p>
                      <a:pPr algn="ctr"/>
                      <a:r>
                        <a:rPr lang="en-US" dirty="0" smtClean="0"/>
                        <a:t>Portland</a:t>
                      </a:r>
                      <a:endParaRPr lang="en-US" dirty="0"/>
                    </a:p>
                  </a:txBody>
                  <a:tcPr/>
                </a:tc>
              </a:tr>
              <a:tr h="370840">
                <a:tc>
                  <a:txBody>
                    <a:bodyPr/>
                    <a:lstStyle/>
                    <a:p>
                      <a:r>
                        <a:rPr lang="en-US" dirty="0" smtClean="0">
                          <a:solidFill>
                            <a:schemeClr val="bg1"/>
                          </a:solidFill>
                        </a:rPr>
                        <a:t>Ranking</a:t>
                      </a:r>
                      <a:endParaRPr lang="en-US" dirty="0">
                        <a:solidFill>
                          <a:schemeClr val="bg1"/>
                        </a:solidFill>
                      </a:endParaRPr>
                    </a:p>
                  </a:txBody>
                  <a:tcPr>
                    <a:solidFill>
                      <a:schemeClr val="accent1"/>
                    </a:solidFill>
                  </a:tcPr>
                </a:tc>
                <a:tc>
                  <a:txBody>
                    <a:bodyPr/>
                    <a:lstStyle/>
                    <a:p>
                      <a:r>
                        <a:rPr lang="en-US" dirty="0" smtClean="0"/>
                        <a:t>Top Biking City in the World</a:t>
                      </a:r>
                      <a:endParaRPr lang="en-US" dirty="0"/>
                    </a:p>
                  </a:txBody>
                  <a:tcPr/>
                </a:tc>
                <a:tc>
                  <a:txBody>
                    <a:bodyPr/>
                    <a:lstStyle/>
                    <a:p>
                      <a:r>
                        <a:rPr lang="en-US" dirty="0" smtClean="0"/>
                        <a:t>#1 Biking City in the America</a:t>
                      </a:r>
                      <a:endParaRPr lang="en-US" dirty="0"/>
                    </a:p>
                  </a:txBody>
                  <a:tcPr/>
                </a:tc>
              </a:tr>
              <a:tr h="370840">
                <a:tc>
                  <a:txBody>
                    <a:bodyPr/>
                    <a:lstStyle/>
                    <a:p>
                      <a:r>
                        <a:rPr lang="en-US" dirty="0" smtClean="0">
                          <a:solidFill>
                            <a:schemeClr val="bg1"/>
                          </a:solidFill>
                        </a:rPr>
                        <a:t>Modal Share</a:t>
                      </a:r>
                      <a:endParaRPr lang="en-US" dirty="0">
                        <a:solidFill>
                          <a:schemeClr val="bg1"/>
                        </a:solidFill>
                      </a:endParaRPr>
                    </a:p>
                  </a:txBody>
                  <a:tcPr>
                    <a:solidFill>
                      <a:schemeClr val="accent1"/>
                    </a:solidFill>
                  </a:tcPr>
                </a:tc>
                <a:tc>
                  <a:txBody>
                    <a:bodyPr/>
                    <a:lstStyle/>
                    <a:p>
                      <a:r>
                        <a:rPr lang="en-US" dirty="0" smtClean="0"/>
                        <a:t>36% of</a:t>
                      </a:r>
                      <a:r>
                        <a:rPr lang="en-US" baseline="0" dirty="0" smtClean="0"/>
                        <a:t> Commuters (50% by 2015)</a:t>
                      </a:r>
                      <a:endParaRPr lang="en-US" dirty="0"/>
                    </a:p>
                  </a:txBody>
                  <a:tcPr/>
                </a:tc>
                <a:tc>
                  <a:txBody>
                    <a:bodyPr/>
                    <a:lstStyle/>
                    <a:p>
                      <a:r>
                        <a:rPr lang="en-US" dirty="0" smtClean="0"/>
                        <a:t>6% of Commuters</a:t>
                      </a:r>
                      <a:endParaRPr lang="en-US" dirty="0"/>
                    </a:p>
                  </a:txBody>
                  <a:tcPr/>
                </a:tc>
              </a:tr>
              <a:tr h="370840">
                <a:tc>
                  <a:txBody>
                    <a:bodyPr/>
                    <a:lstStyle/>
                    <a:p>
                      <a:r>
                        <a:rPr lang="en-US" dirty="0" smtClean="0">
                          <a:solidFill>
                            <a:schemeClr val="bg1"/>
                          </a:solidFill>
                        </a:rPr>
                        <a:t>City Size</a:t>
                      </a:r>
                      <a:endParaRPr lang="en-US" dirty="0">
                        <a:solidFill>
                          <a:schemeClr val="bg1"/>
                        </a:solidFill>
                      </a:endParaRPr>
                    </a:p>
                  </a:txBody>
                  <a:tcPr>
                    <a:solidFill>
                      <a:schemeClr val="accent1"/>
                    </a:solidFill>
                  </a:tcPr>
                </a:tc>
                <a:tc>
                  <a:txBody>
                    <a:bodyPr/>
                    <a:lstStyle/>
                    <a:p>
                      <a:r>
                        <a:rPr lang="en-US" dirty="0" smtClean="0"/>
                        <a:t>33.28 square miles</a:t>
                      </a:r>
                      <a:endParaRPr lang="en-US" dirty="0"/>
                    </a:p>
                  </a:txBody>
                  <a:tcPr/>
                </a:tc>
                <a:tc>
                  <a:txBody>
                    <a:bodyPr/>
                    <a:lstStyle/>
                    <a:p>
                      <a:r>
                        <a:rPr lang="en-US" dirty="0" smtClean="0"/>
                        <a:t>145.09</a:t>
                      </a:r>
                      <a:r>
                        <a:rPr lang="en-US" baseline="0" dirty="0" smtClean="0"/>
                        <a:t> square miles</a:t>
                      </a:r>
                      <a:endParaRPr lang="en-US" dirty="0"/>
                    </a:p>
                  </a:txBody>
                  <a:tcPr/>
                </a:tc>
              </a:tr>
              <a:tr h="370840">
                <a:tc>
                  <a:txBody>
                    <a:bodyPr/>
                    <a:lstStyle/>
                    <a:p>
                      <a:r>
                        <a:rPr lang="en-US" dirty="0" smtClean="0">
                          <a:solidFill>
                            <a:schemeClr val="bg1"/>
                          </a:solidFill>
                        </a:rPr>
                        <a:t>Pop Density</a:t>
                      </a:r>
                      <a:endParaRPr lang="en-US" dirty="0">
                        <a:solidFill>
                          <a:schemeClr val="bg1"/>
                        </a:solidFill>
                      </a:endParaRPr>
                    </a:p>
                  </a:txBody>
                  <a:tcPr>
                    <a:solidFill>
                      <a:schemeClr val="accent1"/>
                    </a:solidFill>
                  </a:tcPr>
                </a:tc>
                <a:tc>
                  <a:txBody>
                    <a:bodyPr/>
                    <a:lstStyle/>
                    <a:p>
                      <a:r>
                        <a:rPr lang="en-US" dirty="0" smtClean="0"/>
                        <a:t>17,000 per square mile</a:t>
                      </a:r>
                      <a:endParaRPr lang="en-US" dirty="0"/>
                    </a:p>
                  </a:txBody>
                  <a:tcPr/>
                </a:tc>
                <a:tc>
                  <a:txBody>
                    <a:bodyPr/>
                    <a:lstStyle/>
                    <a:p>
                      <a:r>
                        <a:rPr lang="en-US" dirty="0" smtClean="0"/>
                        <a:t>4,375</a:t>
                      </a:r>
                      <a:r>
                        <a:rPr lang="en-US" baseline="0" dirty="0" smtClean="0"/>
                        <a:t> per square mile</a:t>
                      </a:r>
                      <a:endParaRPr lang="en-US" dirty="0"/>
                    </a:p>
                  </a:txBody>
                  <a:tcPr/>
                </a:tc>
              </a:tr>
              <a:tr h="370840">
                <a:tc>
                  <a:txBody>
                    <a:bodyPr/>
                    <a:lstStyle/>
                    <a:p>
                      <a:r>
                        <a:rPr lang="en-US" dirty="0" smtClean="0">
                          <a:solidFill>
                            <a:schemeClr val="bg1"/>
                          </a:solidFill>
                        </a:rPr>
                        <a:t>Infrastructure</a:t>
                      </a:r>
                      <a:endParaRPr lang="en-US" dirty="0">
                        <a:solidFill>
                          <a:schemeClr val="bg1"/>
                        </a:solidFill>
                      </a:endParaRPr>
                    </a:p>
                  </a:txBody>
                  <a:tcPr>
                    <a:solidFill>
                      <a:schemeClr val="accent1"/>
                    </a:solidFill>
                  </a:tcPr>
                </a:tc>
                <a:tc>
                  <a:txBody>
                    <a:bodyPr/>
                    <a:lstStyle/>
                    <a:p>
                      <a:r>
                        <a:rPr lang="en-US" dirty="0" smtClean="0"/>
                        <a:t>220</a:t>
                      </a:r>
                      <a:r>
                        <a:rPr lang="en-US" baseline="0" dirty="0" smtClean="0"/>
                        <a:t> mi cycle track</a:t>
                      </a:r>
                      <a:endParaRPr lang="en-US" dirty="0"/>
                    </a:p>
                  </a:txBody>
                  <a:tcPr/>
                </a:tc>
                <a:tc>
                  <a:txBody>
                    <a:bodyPr/>
                    <a:lstStyle/>
                    <a:p>
                      <a:r>
                        <a:rPr lang="en-US" dirty="0" smtClean="0"/>
                        <a:t>319 mi bikeways (8 </a:t>
                      </a:r>
                      <a:r>
                        <a:rPr lang="en-US" baseline="0" dirty="0" smtClean="0"/>
                        <a:t> mi cycle track)</a:t>
                      </a:r>
                      <a:endParaRPr lang="en-US" dirty="0"/>
                    </a:p>
                  </a:txBody>
                  <a:tcPr/>
                </a:tc>
              </a:tr>
            </a:tbl>
          </a:graphicData>
        </a:graphic>
      </p:graphicFrame>
      <p:sp>
        <p:nvSpPr>
          <p:cNvPr id="6" name="TextBox 5"/>
          <p:cNvSpPr txBox="1"/>
          <p:nvPr/>
        </p:nvSpPr>
        <p:spPr>
          <a:xfrm>
            <a:off x="381000" y="4465592"/>
            <a:ext cx="5410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Copenhagen making effort to replace car space with people/cycling space</a:t>
            </a:r>
          </a:p>
          <a:p>
            <a:pPr marL="285750" indent="-285750">
              <a:buFont typeface="Arial" panose="020B0604020202020204" pitchFamily="34" charset="0"/>
              <a:buChar char="•"/>
            </a:pPr>
            <a:r>
              <a:rPr lang="en-US" dirty="0" smtClean="0"/>
              <a:t>$60 Million for Portland’s bike Infrastructure.  Equivalent to </a:t>
            </a:r>
            <a:r>
              <a:rPr lang="en-US" b="1" dirty="0" smtClean="0"/>
              <a:t>One </a:t>
            </a:r>
            <a:r>
              <a:rPr lang="en-US" dirty="0" smtClean="0"/>
              <a:t>mile of urban freeway.</a:t>
            </a:r>
            <a:endParaRPr lang="en-US" b="1" dirty="0"/>
          </a:p>
        </p:txBody>
      </p:sp>
      <p:pic>
        <p:nvPicPr>
          <p:cNvPr id="1026" name="Picture 2" descr="http://upload.wikimedia.org/wikipedia/commons/a/a2/Protected_bikelane_1st_Av_je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272090"/>
            <a:ext cx="1880854" cy="2020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3246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047601"/>
            <a:ext cx="3200400" cy="276999"/>
          </a:xfrm>
          <a:prstGeom prst="rect">
            <a:avLst/>
          </a:prstGeom>
          <a:noFill/>
        </p:spPr>
        <p:txBody>
          <a:bodyPr wrap="square" rtlCol="0">
            <a:spAutoFit/>
          </a:bodyPr>
          <a:lstStyle/>
          <a:p>
            <a:r>
              <a:rPr lang="en-US" sz="1200" dirty="0" smtClean="0"/>
              <a:t>Source: City of Portland &amp; Copenhagen</a:t>
            </a:r>
            <a:endParaRPr lang="en-US" sz="1200" dirty="0"/>
          </a:p>
        </p:txBody>
      </p:sp>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36</a:t>
            </a:r>
            <a:endParaRPr lang="en-US" dirty="0"/>
          </a:p>
        </p:txBody>
      </p:sp>
    </p:spTree>
    <p:extLst>
      <p:ext uri="{BB962C8B-B14F-4D97-AF65-F5344CB8AC3E}">
        <p14:creationId xmlns:p14="http://schemas.microsoft.com/office/powerpoint/2010/main" val="682380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Cycling in USA</a:t>
            </a:r>
            <a:endParaRPr lang="en-US" dirty="0"/>
          </a:p>
        </p:txBody>
      </p:sp>
      <p:pic>
        <p:nvPicPr>
          <p:cNvPr id="9218" name="Picture 2" descr="45-largest-US-cities-by-bicycle-sh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23686"/>
            <a:ext cx="6629400" cy="49499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5067300"/>
            <a:ext cx="152400" cy="419100"/>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67200" y="5067300"/>
            <a:ext cx="152400" cy="495300"/>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37</a:t>
            </a:r>
            <a:endParaRPr lang="en-US" dirty="0"/>
          </a:p>
        </p:txBody>
      </p:sp>
    </p:spTree>
    <p:extLst>
      <p:ext uri="{BB962C8B-B14F-4D97-AF65-F5344CB8AC3E}">
        <p14:creationId xmlns:p14="http://schemas.microsoft.com/office/powerpoint/2010/main" val="1187559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Transportation Network</a:t>
            </a:r>
            <a:endParaRPr lang="en-US" dirty="0"/>
          </a:p>
        </p:txBody>
      </p:sp>
      <p:sp>
        <p:nvSpPr>
          <p:cNvPr id="3" name="Content Placeholder 2"/>
          <p:cNvSpPr>
            <a:spLocks noGrp="1"/>
          </p:cNvSpPr>
          <p:nvPr>
            <p:ph sz="quarter" idx="1"/>
          </p:nvPr>
        </p:nvSpPr>
        <p:spPr/>
        <p:txBody>
          <a:bodyPr/>
          <a:lstStyle/>
          <a:p>
            <a:r>
              <a:rPr lang="en-US" dirty="0" smtClean="0"/>
              <a:t>Alison Taylor, </a:t>
            </a:r>
            <a:r>
              <a:rPr lang="en-US" sz="1600" i="1" dirty="0" smtClean="0"/>
              <a:t>Vice President of Sustainability, Siemens Infrastructure &amp; Cities</a:t>
            </a:r>
            <a:endParaRPr lang="en-US" sz="1600" i="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81200"/>
            <a:ext cx="5410200" cy="377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1184721165"/>
              </p:ext>
            </p:extLst>
          </p:nvPr>
        </p:nvGraphicFramePr>
        <p:xfrm>
          <a:off x="5791200" y="1981198"/>
          <a:ext cx="3352800" cy="3779100"/>
        </p:xfrm>
        <a:graphic>
          <a:graphicData uri="http://schemas.openxmlformats.org/drawingml/2006/table">
            <a:tbl>
              <a:tblPr firstRow="1" bandRow="1">
                <a:tableStyleId>{5C22544A-7EE6-4342-B048-85BDC9FD1C3A}</a:tableStyleId>
              </a:tblPr>
              <a:tblGrid>
                <a:gridCol w="3352800"/>
              </a:tblGrid>
              <a:tr h="629850">
                <a:tc>
                  <a:txBody>
                    <a:bodyPr/>
                    <a:lstStyle/>
                    <a:p>
                      <a:r>
                        <a:rPr lang="en-US" dirty="0" smtClean="0"/>
                        <a:t>Smart Systems</a:t>
                      </a:r>
                      <a:endParaRPr lang="en-US" dirty="0"/>
                    </a:p>
                  </a:txBody>
                  <a:tcPr/>
                </a:tc>
              </a:tr>
              <a:tr h="629850">
                <a:tc>
                  <a:txBody>
                    <a:bodyPr/>
                    <a:lstStyle/>
                    <a:p>
                      <a:r>
                        <a:rPr lang="en-US" dirty="0" smtClean="0"/>
                        <a:t>Multi-Modal Systems</a:t>
                      </a:r>
                      <a:endParaRPr lang="en-US" dirty="0"/>
                    </a:p>
                  </a:txBody>
                  <a:tcPr/>
                </a:tc>
              </a:tr>
              <a:tr h="629850">
                <a:tc>
                  <a:txBody>
                    <a:bodyPr/>
                    <a:lstStyle/>
                    <a:p>
                      <a:r>
                        <a:rPr lang="en-US" dirty="0" smtClean="0"/>
                        <a:t>Real-Time Data</a:t>
                      </a:r>
                      <a:endParaRPr lang="en-US" dirty="0"/>
                    </a:p>
                  </a:txBody>
                  <a:tcPr/>
                </a:tc>
              </a:tr>
              <a:tr h="629850">
                <a:tc>
                  <a:txBody>
                    <a:bodyPr/>
                    <a:lstStyle/>
                    <a:p>
                      <a:r>
                        <a:rPr lang="en-US" dirty="0" smtClean="0"/>
                        <a:t>Integrated</a:t>
                      </a:r>
                      <a:r>
                        <a:rPr lang="en-US" baseline="0" dirty="0" smtClean="0"/>
                        <a:t> Energy Systems</a:t>
                      </a:r>
                      <a:endParaRPr lang="en-US" dirty="0"/>
                    </a:p>
                  </a:txBody>
                  <a:tcPr/>
                </a:tc>
              </a:tr>
              <a:tr h="629850">
                <a:tc>
                  <a:txBody>
                    <a:bodyPr/>
                    <a:lstStyle/>
                    <a:p>
                      <a:r>
                        <a:rPr lang="en-US" dirty="0" smtClean="0"/>
                        <a:t>Modern</a:t>
                      </a:r>
                      <a:r>
                        <a:rPr lang="en-US" baseline="0" dirty="0" smtClean="0"/>
                        <a:t> Rail Controls</a:t>
                      </a:r>
                    </a:p>
                  </a:txBody>
                  <a:tcPr/>
                </a:tc>
              </a:tr>
              <a:tr h="629850">
                <a:tc>
                  <a:txBody>
                    <a:bodyPr/>
                    <a:lstStyle/>
                    <a:p>
                      <a:r>
                        <a:rPr lang="en-US" baseline="0" dirty="0" smtClean="0"/>
                        <a:t>Prioritized Signaling</a:t>
                      </a:r>
                    </a:p>
                  </a:txBody>
                  <a:tcPr/>
                </a:tc>
              </a:tr>
            </a:tbl>
          </a:graphicData>
        </a:graphic>
      </p:graphicFrame>
      <p:sp>
        <p:nvSpPr>
          <p:cNvPr id="7" name="TextBox 6"/>
          <p:cNvSpPr txBox="1"/>
          <p:nvPr/>
        </p:nvSpPr>
        <p:spPr>
          <a:xfrm>
            <a:off x="0" y="6038076"/>
            <a:ext cx="3276600" cy="276999"/>
          </a:xfrm>
          <a:prstGeom prst="rect">
            <a:avLst/>
          </a:prstGeom>
          <a:noFill/>
        </p:spPr>
        <p:txBody>
          <a:bodyPr wrap="square" rtlCol="0">
            <a:spAutoFit/>
          </a:bodyPr>
          <a:lstStyle/>
          <a:p>
            <a:r>
              <a:rPr lang="en-US" sz="1200" dirty="0" smtClean="0"/>
              <a:t>Source: </a:t>
            </a:r>
            <a:r>
              <a:rPr lang="en-US" sz="1200" dirty="0"/>
              <a:t> </a:t>
            </a:r>
            <a:r>
              <a:rPr lang="en-US" sz="1200" dirty="0" smtClean="0"/>
              <a:t>Siemens</a:t>
            </a:r>
            <a:endParaRPr lang="en-US" sz="1200"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38</a:t>
            </a:r>
            <a:endParaRPr lang="en-US" dirty="0"/>
          </a:p>
        </p:txBody>
      </p:sp>
    </p:spTree>
    <p:extLst>
      <p:ext uri="{BB962C8B-B14F-4D97-AF65-F5344CB8AC3E}">
        <p14:creationId xmlns:p14="http://schemas.microsoft.com/office/powerpoint/2010/main" val="3921008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Train Control System</a:t>
            </a:r>
            <a:endParaRPr lang="en-US" dirty="0"/>
          </a:p>
        </p:txBody>
      </p:sp>
      <p:sp>
        <p:nvSpPr>
          <p:cNvPr id="3" name="Content Placeholder 2"/>
          <p:cNvSpPr>
            <a:spLocks noGrp="1"/>
          </p:cNvSpPr>
          <p:nvPr>
            <p:ph sz="quarter" idx="1"/>
          </p:nvPr>
        </p:nvSpPr>
        <p:spPr/>
        <p:txBody>
          <a:bodyPr/>
          <a:lstStyle/>
          <a:p>
            <a:r>
              <a:rPr lang="en-US" dirty="0" smtClean="0"/>
              <a:t>Automatic train control to optimize track usage</a:t>
            </a:r>
          </a:p>
          <a:p>
            <a:r>
              <a:rPr lang="en-US" dirty="0" smtClean="0"/>
              <a:t>Shorter distances between cars for increased capacity</a:t>
            </a:r>
          </a:p>
          <a:p>
            <a:r>
              <a:rPr lang="en-US" dirty="0" smtClean="0"/>
              <a:t>Flexibility in extreme traffic situations.</a:t>
            </a:r>
          </a:p>
          <a:p>
            <a:endParaRPr lang="en-US" dirty="0"/>
          </a:p>
        </p:txBody>
      </p:sp>
      <p:pic>
        <p:nvPicPr>
          <p:cNvPr id="1026" name="Picture 2" descr="http://www.computersolutions.cn/blog/wp-content/uploads/2011/07/loadBinary.aspx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1"/>
            <a:ext cx="4292449" cy="259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data:image/jpeg;base64,/9j/4AAQSkZJRgABAQAAAQABAAD/2wCEAAkGBhQSERUUEhQVFRUUFRQUFBcWFxQcFhUUFRQXFRQXGBgYHCYfFxokGRQUHy8gIycpLCwsFR4xNTAqNSYrLCkBCQoKDgwOGg8PGiwkHxwsLCwpLCwpLCwsLCwpLCwsKSwsKSwsLCwpLCwsLCwsLCksLCwsLCwsLCwsLCksKSwpKf/AABEIALcBEwMBIgACEQEDEQH/xAAbAAABBQEBAAAAAAAAAAAAAAAEAAEDBQYCB//EAEsQAAECAwQGBgYGCQIEBwAAAAECEQADIQQFEjETQVFhcZEGIjKBobFCUmLB0fAHFHKSouEVIzNDU4KywtIW8URjg7M0VHOT0+Lj/8QAGQEAAwEBAQAAAAAAAAAAAAAAAAECAwQF/8QALREAAgIBAwMEAQMEAwAAAAAAAAECEQMSITEEQVEFEyJhMhRxsUKBofAVkcH/2gAMAwEAAhEDEQA/AMGJWynlDg7aeXOJgmHwx69HJZHhh8MdaHZTdq5fCHfbTy5/GARGqU/HaIaozrvHvHwgjDCww6CyIB8ofDHRk6xQ/Oe2FlmO8ZflABzhh8MShMPghgQ4YfDEuGFhgAiwQsMS4YWCEBFhhYYlwwsMAEWGFhibDDYIAJZM/Uc/P84ZaylaZkostFRv2gjWOMcYY4nlWYbfnHDnw18om8J3syO3StGpNtsX6sJWkrQnOzzSTRv4StT7cJ1P6Ai3y7zsgtEvCm0yRhmIdsQzwB8walB1FxrMeb2O8FSphUQFBQKZiCOqtBoUkbG90G2K2Lu60S7VZ+vIWWAOzNcmZsWNR10UNYHKgki20z5AnubzrDsojUOZ+EanpBY5U+Sm32WsqbWckZoXkVkaq0VvZWsmM6Ux0RlqRzyjRDLl7ST4eUTolgZCIVTADmPPyiRE18gfLzhiCIURjEdg5n4R1gOtR7qeUSUdD5eKHpZLCpQIIJSrVsIbzaLwSU7H4184HveRjkTE+ySOIqPKJY0ZjobNInqT60qYGduy0z+yNmnF7I5n4RhOjMzDa5OwrwHgsFH90b5OQenGCHAT5G0Z1qPcw8o5MlOx+NfOO8Y2juc+UM42E9wHmY0MzloUdj7PiPhCgsDKhMPhiTDHQRHeURYYfDEuGHwQxg+h2U8uUPlmO/V+UT4IfBBQEITD4Yk0OynzshM2Y7x8IAIdDsp5coTtnTfq56u+CAmHwQUBFhhYI70LZU3avy7ocHbTy5wwI8EPgibBCwQCIMELBE+GFggoCDDCwxNghYYBkOCHwRNghYIAK6fdZWaKCRwr3VaCJcsSQpKgVyJgCZqHrTKYk6lpNQfcSIJCY7ZxHn58Gn5R4N4T1bMXRa/VXZaNFMXisdpzUEgpKFdXSJSXqA6VJ3EVYRouk3RkWWYkoOkkTRikLJxAhnwE5EgVB1pY6jGSVJThMqb+xUXSpnMiaaYwPUNApOsbwI0vQm+CoKui3EJSSPq0w1wL7SAhWRBcFJyLkZKaOaLrcmUewAEasoSC0E3jda5E1Uqa4Wg1agIPZUls0kVHeMwYG0Y2R0J2YU1yTCYNvv8AKOgdx+eMMhUdaQbeVfKJZSEQdg7zD6EkVPID3vCfcfnjHQfYO8/ARIzzyaNDP/8ATmP91Tjyj0hcpIUpgAylNlk9PCML0rs2GeT64CuYY+IjaWReNCFOetLlK7zLS/i8EeRz4J4YpPCFg4niTDCXu8I0MxNvHNPxhokrCgAzgRD4IkCI6CI9AoiwQ+CJQiOsEMCHBD4ImwQsEMRDgh8ETYIfBAAOZPcd3zWFhIzrw+EEYIfBBQA6Q+UOURMZX++uFhI3+cAA+hbLkcvyhxvofnLbBADw5lvBQEGCFgiXQkZcj8YccjsPzWACLBDYIIwQsEMAfBD4InwQ2jhAQ4IWCJ8EW12XchdmtKiHXLEtSTsBWx5xMpKKtjSsz85FMuIgKZZhNCZJLLTWzLJbDV9Cs6kk9k6juJi3VL2wMuxpYjCGVnv/ADjg6jBo+UeDeEtWzNNc9vVe1nMqYcN4WMEMQyp8sFlJU/pPyUxyUqKPRjfvd/EajugJRmpmInyVEWqQMSVD/iJSRVxrmJS4I9JO8V1F4GVbLOLfJpiITa5ZLmXOLdf7KqOd4OtTYQkZziUqAAchBKVxBQZDwidE2mXlGzMkxEnYfnjDoB+T+UOpR3Rygn5H5xFDsz/TOzdWWvin3j3xb9G1YrLJLmiFIOWaJixs2FMQdJZWKzq9llatRY+BMRdDJoNmIJ7E5Yzai0II8UqhLaRTdxL8S+PM+6FoxsHf+ccuPkEx0Bu/CfhGhkOEp9nkmFEo4HkYUICgCI6CY6QoHIgxIEx6KafBpVEWGHCImCIYkbRzEOxEeCHwRJiG0RJLQ5YEOd498LXHyKyDBD4IsDdUynVdw4YpJbLIHeOcQTJBSooUCFJAKkkHEAWYkZgVHMQa4+Rg2CHwRIVpFCQDvIjsAHKHaEQ4IWCJ8EPghgDmU8NgPHzgnBD6OAYMK/DXDmU8TmVDaM8YAB9GRlXj8fjHSQ8EBMIyhrHzraFYEGCFggyWEtUV71c6jyPCOxLUewQfsMDyACuYidY6AhZVGoB5U5xb3QcCJ8tWH9ZKai0liCFei7/77GivUjbnvziwuO70zFrCnLSZ2FlKHWw0NDmz84zzXoZUK1FWuUgZFSu4JD7iSS3dDBINAgHiST4MPCJUyn+OrvjogMwdteQJ86ZU86Rb8ciKm1pCGdTMQpKw4wrFQUna8R3Nf/1aabShIUhXUtshhhUhRbSpTqSXy9EqbJQi1myAoMRQ74qpl0hIOCiqsTVwQQUl80kEht5jz82HR8lwbKWtU+S4vCzISQqWpKpMxOOSp3dB9E+0nI9xzdhgU+tyD+TxlrNbDIW2SScj6CtaeB2/nB6r6WSww9wc++HBxrdmE1TLzGn2j3N5tD6RPqqPEj4mKBVonH1/ukDmwiBeI9pSR9ubKHhjfwirh9kWXtttCDLUkpQMSVCqhrBGyM50VvIylzEuGUEqqCapcaiPWMd/VQr97K/l0iz+BHviuTds5Czo5a1gOkKKFJBG1jXnEPdppGkeGjX/AKd9ofcPvMdTL+YdXEpW8S0J8EqMZYWS2H92Bxw+9UcmzWxJqgkawnB5h4p6n/T/AIFpZcqvm1HKYgbsALd7B4UVX1mbrs877x/+KFGdMKYYi0PVgd4+NYIl2wjWoca/nDmwSVVwKTvSx/pLxGLsD9We2wK/+0NTRrpmixsV7YXdEuYDQhTv3Vcc4ON/pKMGhlJozmW6qa8TljvihXd05PopWNzj4iIsSk9pC0+I8PhDtMhvyjTL6RzVAAJlsCCChEpwRkaJeDE3jbV4VYZxbskFSQCQxbAkat8Y5FrSfSSTvofdBSLUoay3MeMFeCai+7NYbbbXcpSk6itaid/WXMcRQWzpTaUzFIVosYWlJIbJQBBxhe8a4FVPfPwJT8YrrVdmJRIWQ7OFPVt6X2bITsPbZoplttBqUEvrScQPEELEV8y2qCuvJQX2pwn8JS0DS7pYOmaH2DE/kYklzJ47M8HU2kHkVDygshpoll3igZomJ19Ram5EHziWXeiWpNU+xaEkc0l/CBLRbpyKrShT6yhFWG0D3wFPvxLYTKS5yKcTud2Ig8oam1w2Pc0aLxTR1yy+xRSeSwPODUqHA74x9gskxSwMRkbDXSEHYA3iY1Qu/AkKRNWtYqcZHXFKFgGyGf5xrHPL9x15CdHD6OO7LaETE9Wik0UnZ5eUS6OOmGRTVg0DmVDaPvgrRwtHF2IGSkb+/wCawjL7jBJlQ2i+T8YQyLTH0q/aqOZqO4xY3MCZwEsYSUrB61CnASe0kkZZV4jOA220iw6PIw2mXsJI5pI+eMZZEtLLg90Vc0vRgAMhTxPpHefCItHBa0VI3nzhtHGkeCHyDaOOZkgEQVooWjhvcDJXxdJLk7GoMxt4wrjuAKlAzFrUXIAStQThGTjUfjGotFkC0tyOwwHdt0mViOIqKiCzMBw+ffHLHDpnxsaykpL7K+19HJOjW0sYsCmJKiQcJY1MUfQ2zgTFuBVAIcawXo/E8o1N86VkiSjGFHrnYlJSWDkAE1z2RUKu20LolBlFwQslHVyqzl+DQsj0zWmIRVxdsvcEcmXHdhsq0S0pmLxqGamzrR9pbXExlx2JmQKZccmXBRlxyZcFgC6OFBOjhQWBjJVts5yVhgiSAS6ZoL73p3vAKrdII60tSeKXHlHCZNlVksA948jHkmqtFunGDRKTvHV/pI8om/SKxRQVwOFQ8QD4xUSrt/hz24L+MSiRaU1CwoDaB7jCK1MPnXkg0XKSobWI+Ih5FkkrDoExP2S/gkv4QAu3zUjFMTKU2rF1uLNTvaBp1oUUiaqUtKSWBY4BlXLxEPcWpd0XCrCwOGaCdSVgAnc5wxClM4B1SVAbiD5OPGKi1XjMCmlTFlO0ggK4JUTTi3AQbKtUwJSQUlRzdkCuVUM2Wt84pORNQ/Yn+uJauJLayksDxqIC+qrVlNlr3YUpL8UB4Ptd9yxKAmaRU12KCmTMlYXNUrUrE9BRhma0qJNmWYBLykvMBJA0kpSWJGZJQ5zpqUNdIHK+StF9ymlWklSgoqSxKRhZnBbtGvhFndtsTIW6RjdnUzL3tUxHdklK5kzBKUpJ6ySVn9UgGpXhIxZ5nJnY1ETXjapVnWZYQicUM5dWDFmQSGK27h7MCi+SdPZBVqvkziEoQxGstSu0sB5xdWW6LStIeaE8EknvUcL9zxjV9K54LytHK3SpSARX1iCTz1xwL3tc3OdN+8oPyhqu4/aZ6LdtwGSvSLmqUWIqKB95i1lqSrskHgQfKPJptx2heEK0hUQ6tJRIfs4SVEqpXIZx3JuJacloBGzFTvbbFrqoR+J1Q6DNOOqMXR6zo4fRx53YL2tktSUiYVD2iFpH3qgcouZXT0oWUT5YJGapZI72V8Y3jmjLg554Jw/JUavRwtHAFj6U2aYWEwJLAsume/s+MWyQCHFRtGXOL1WZaSDRwRdUvDPln/mJ827oWCIzNUidJYEpMxIUQ1K9V9z+6Jm/iyorcHtk0CYpJSqilB8JbM5GO9G28ePKDbXJaZM+2rzMRaLZBBukEluDhEIyonKO6Fh2xeomgfRwxlwSUQ2CDUFAmH890OUQQZccpSNZYbS9KZUBMGoKICiOSiCmT6w+7N/whaJPrj7sz/GJ9xBSAyiOCiHtt4yZThU0YgHwhMwnd6LczFMek2IshASPWmKb8KXPiIPcQi2wQoqf0httSBuEosOZh4XuIdFSrotP9GaFcQg+9MQTujloArLlr/lL/hxQFZb3WiamZVWGnBJzHDONXK6UJWOqKlhmkNmSVOWAYeMcacGbODMVbLGZYxTbMqWHagUyjUs+rKLO5ejK56BMSZiEqPVY5h/aVQO415QR01tlKLKgSDgPZR1NRdieA1msQXDNtS5SUibgl5MkB8KlEmrUzPWJEK42LQB2a0q+saOSnEpatGgTRLJC8TOlwEjiYHvKXaHxTkrUp2ZSg6eoF9kO3VUCzDhAKEPMSHIdRD6w6iAdZp7otrxu0SwOuo41gOaMK1oA7g/hG6E27CMY0VS7artEJFWriNc9QiyvG7pn1QTlsAooCANeIO7agwOdYlvS0oCJJCJR6q0kJBzMkJxKc1X13fbWL6/Q8iyBgHmSOqMuyKNsrDi7IyJRqjDMpVBhPAkeYjtVumAgnUMNMGRb4RcTJaErABDlQNDqerxBOCcUpCDieYgM+on2S8I1VEcm75hTpCghKgVJUQQFHIAHJ32bIhs8hLIUVB3ZQZR4am9E+Ea202UiwyphyaYlDeqgA13lc4/djNWJIOICrAnkpJfxMRbbZvOEYKKXLVskNjlhRHWNSOyNu9UWNjufGsM4FBlENomgTCCdb69dffGhuAgng3iS3kY1k9KtkYoPJNQXd0AX/O0SQAT1Q762xMDuq5jPSLwWVp9UkDfUs7xadMLcFrUQKOlKQNaUjzIS/ExSInv1kpwpMxLCpyKNZrm5744engmnJ97Pf9R6ieLJDFB0klsXqRBMiwiYC5Q4ZgsgO+x6f7wLMScKiKFi1YrhepSWKkk93ujaEdW6DqOpjjemXcurR0XZLiWoEEPgLjCddH1wPIs06UXlTSndUc2z74hsN+doDPCodUkEsHpyixlXgqalKlkqJAAch9saKU4s5VHBm2SV/SaDLL0stMukxAmDaBXmn4RdXb0vkzVJQQpCypIAIcO41/lGcSoDM69YygqxMZiDQstJB2VEarK2tznydFBbxZurbMGmmBw+IlnD1rlHDRlvpBsv69awSCEAgg0o5gW77znhCVJmYgUgsuuYfM1i45FVHE8EnujZNHJEUFn6UnEUzJRBDF0l3ByU2oODr1RYyL4lLyWAdiqecXqMnBrkLPzshiqHBhjC1hpGMLRg9rExzwFldx1GGCm4Qze/zMJyHpM3PvSWglMybNQQSACMRKdRJxAOzA7wdsRKvmza5077n/6RZXxdhV+slUmJ3UVxGuB7PZpi0hQnjeBITQ6xGSszlFLsUKJliUlWlUoKxKY4KqGaXVpAQWLbm1wLNsVlCMQmzUFiWBJG4VJz4xezLBNGlGmOaVdaQSDiTmcPZ7Ld0VE+7itSUgSF5qUZQALJZgrsGpORfKHTItWcWW5pZQkqtiUkhyCieSH1EgtyhQZ9XUPSP3FnxKC/OFBQtRnfq53vwpEiZLVGIHcD3aqwZJNOfnEgEYaTqsp7blXe1Dq48YJsc3ClFdSSzjZEd8mo+yr+2DrFKYJ9IMjLbhBPJ4bpIS5YLbrKnSIUhtRUxFSVKL8coktdlWtKcKVKZblgosQnWztBk5IcO3ZHl+cGWOwlUoKEtJImrSrEZY6gQlgMZGRfLZFS5Ix/iZe13XM0SFFCqzJoKQlbpwy5NSGoDipwMbC85JEuwhiGmSRUGhCU0i3s90FOgmIQg4VzCoBUrrJOjyY1Iwk69Y1xDf65aJMuaEhzOs6iQACU4lKqe6CDDLG6MRMMoLOJQxJLZ6wfyh5CZaViYhQcFxUEOA2X83jFNep/XL+2vzpBN0uQkb1f2fGHqNFE0t9W1SbOmTi6qchvwJxHmgQP0XuGZMMwpDtLy2lYyG+oMF3rYZc1SVYyGFey2I9pqZRLLviaVCVLnLSEDrFOFKEBqJ6o7XDZHHHqIVTPc6n0zPLJqilWyW63r/bAr8uubLmlSpagCoJBAcYgKpcUxNqix6PrKZClHMlSufVT4JB/mi0kXlOwhInqAGTJlf4d8D25XUIxYicNaZAACgAFAkCJzdTGWOonV6f6Vlw51PJVL7Mdf1SkAKNX6oJOQ2EUrFcQUhOeac32xd2pC9IFoY4XFX18Iq7VY1KKSwBAA7R1a2+co06ecY40mzk9S6fNk6qUoxbW38IPtU13YsGNK7NgjPGY7OxLDLdtcDnGinKBPGBpFzKmOlGEliWCRkN51xOGaXJfqOCeRpxXF2AXbMaej7QB76U25wbZ3EpQc0xjXqhWG6CqYkBSElJxkqLOxyqWB3Rb2i5jKE11IVVSmStLsoDVmczGk5JrY5Omwzxz+Sq0yqlWyYU0WpilRL6yHY17oOuq2TNIhwGxJrTbuplFfIn0Ha1hn1atW8RJYJxxJKtakjUTU+dI2TpNHJJtuL/b+Eb36QJzT0hiQuUBTaaV5xmruvQJkyq+hrFKcI0f0jS1HRzQ7IKZZpWvWSeBCfGPPpr6NLFQYkUo3WL8MonVujSNqD+l/wCo1Mq3jShThlSyNYDhYbP7Rg9NsQaOk5axr8oxVmUoJFTQKDnOhB90TS5itp2auMNS3ZUpNRX2bqXeiJPZNFEBjkDVquw4xYS74BzSa5EVHMRjbvsGkmJStOJC1J1sHJoHBoetGws12LQkpUlP6tIJLqZg76j6r5xWs5prcLFqByIPCHM6gP2h5H3xRW28FSyUlIDyxMDYqAnKvA8ohVeajZsbORMIqNTIbzhayaRdzrelAGdQ4ptJ2xQ33aJoGKzBOIkYgrCxDEuHIY0HGFbreoSZMxgQoEU2pNaaszyiulW3FMQCCnGoCoyCiA/j4QtQNKtwRKrfjeYlDKZRZMvLC6agOB8YLs19aM4piXUWIKgoskUDKxYk1KssXCNKbswy1F2YgJHVAJxYXNTTFGKvhISes2IOSwp2gU14KbuEVGTZjPGuxcf6rmKqnABqDpVlR3KQS7PUa4aM1p0j521hRZDTQTJkUHaqBrVEgso9rmqKxF/KagTSgpwgv9NgAOUk4QaE5s7VGYy4jvjM1ewJegbL1T5/lFnY7vWoDCrCEkOSoAUS5Af0mdgKmKe1zcdQR2QMznUkZb4PlXqhJUBUEvUHVkWbOp5wP6ElzYfKsRWsJSpTkJZyfVB1CMtaDNCUlUxRGNbDErMEPTKtIvU3sMT1AYBwlWpIG0ecUK54KUAn0iTQOyikUrXs7vGB8lY9lubm5rfoDZyoqwqXOKgNoKACBqFS7M++OOlBUJQzKDNkK7RICzpFOBsUOTb4oxeD6LqrODSUYCqlYgxfKgd+6IZl5z5iUS1B0CYiYaMXQ7DFs6x5wxMqrwLzFHaVHxEWFzlkpOLC2MvX2AMgdZ/2i6N0SJhJbCVE1MxLBy9AH3RJabhlos00onSsSQ6AlSipnGLNIBPVemyIb2NY7NNh9yXnKlzpalglCe0KnNJD5bSD3RYXvelkIWiRKSCVJIWnE2eJZrm/VTkOy+toxVou+SBil2mYs4Z0wAymDShiwlWkPWLagRXOKm1WyYggBZ7KScj2g7sRv2xxvp200nye7j9TxKSlKL+Krnx53RurDeARNQVDHLD40OoFVOqKb4adawXUzVXm5YFRKRWtEsO6MAm/pw9LkE/CD5PSKYhLKeYCApIOENtyHd3RL6fIoaVR0w9S6aWf3Jal/C28Jl2qbU1bXlA01Q38oqD0gJdkDmfhA0y+17E+Pxgjgn3RpP1Ppr2l/hl07xYXDaxKnYlthYpIOXWZiTqAb3xS2dcxQcBJqxoc2FM47VLnPknwjRY5I4snXYZprfc0d/X0maTLDkBYIIU6aBThLCoxLPckNmYDtoAmKfdlwipSia9VpFd0SWolc1ZE0AAJatH2Uyivbb3ZgusxwpRTCkWeWAQMTAhhrLu5O6g8I7l2KUGZ3cNnqqM4qlykjt2kPsSX7s/l4AmT0A9sr3BLPzMXol5Od9Rj7Q/3/o9W6fWYFMglg6SScQABoXqQCYxNhs6VBipLBa3dSaF+OsEHnG0+kO7Zk+TZdFJmTiPRQ7gYTUliwdhGZu36OrequilSy7vMmZDUGQSab4qS35MYZtKqkQT0SxgT1R1ikqBJKnQoBwKAUG/xjuVIAOTkVAw0PEvwjR2b6LZymM+1sxcCShIYs3aVuJ1a4tpf0e2VABnGbPw/x5yikAbklIAiK+x+9J9kZ66TMmrISAEhQCsKklKTRjTWAxjeIspUggnEVUUoAAEHMAOQKU74DsMiRL/8PZZb+tLQn/uGn4otkBau0US9wBUrmWA8YOeGZvfkAtnR7SqCiAGThNU1Dk9wqc3gKf0ellKk46KILS3IBAAzdh2UnMZRZW+ZJSCjSFc0jqpKSsvqJlpIAG8sN8Un+kLRaqz7QpKdUtKQwG9iw4B+MPUordk1fCIbTYbOAJaVLWpCcISmY5FSpRUQyEuS5clmygay2tCGK1yuqAw0ekOwV0Y6xIyTTfBtp6D6GUohcvCkEvgXjPLESYrrJ0OtC0iYyQFAFKVkBSQRnlmRv5RMX7j24CXx5RZT76lhKEadLEkLIkdkYFbRXrN3l4pOkNmkzUqa04nOLDoSO4FnG4O3CJbT0LtPqA8FI95gSZ0QtX8FXcUf5R00jG2V4kpFMck8UT33OwaFBB6I2v8AhL8PjCh0vIW/BTWToupmCVr10ln84s5HRdY/cL/mAT5tG1Vez0wjvJMOm2L9FKRwTHkf8pF/jFs7P0b7sykvozM/hAf9RHxg6V0TWfRA/mJ8pZi/+tzNrdyRHBtp1zR9/wBwg/XZX+ONh+mguZFWOhazkRv6p94EOjoEkZlA/wCnLHjji1S6vXVwTMPizR2LGT+7V34B/Up4X6nq5cQS/uP2cK/qAJfRSQO1NA4FAPKsTJ6P2MZrUeB+CIPRd6vUSOK/8UmJU3WvagcApXvEVq62XhBpwLyAJumxD92tX/ufER0q7bJl9WURvUedVmD1WPBVc4I4pQn+t4j+vyf/ADCl7kdb/spg9vqnzkr+wXiXETzu9JEyRZ1yly56lFS2KBLwKlqq7iSopNGUAUvwjF2ueDMxMKgAjIBk4WrU0Aj3O1CXNDCValb0majxXMTFenohLJcWZQGsTLUti+0ICvOO3HcV8nZhLfhHiE2p4l2FAOAjpdodISR2QyWzrm+2Pe5XRSSA31ayJGVJJmK71LUH4mOV9CrKe1Ll8EyZCfJL+Maa0TpZ4GlQ38o6RNSC7Hvj3JP0c2B30L8VTW5Ymg+zdD7JL7FmkDigE81Awa0Glnhdltq1MJaVkvkgEn8zFvZOidvnVTInkHIraWOaiI9ylWUJDJwpHsgCOvq3teIidf0PSeQ2T6JbasfrFyZW11FavAHzi5sX0LSh+1tExW6WgJHNWKPRmYZ/PdFZaekklBwmYCr1EOpXBkgmE5saiissP0b3fK/4fSHbNWs+AIHhF/ZbvkSm0MiVKb+GhCTzYmK39LT1/s5Ckj1pxCPwh1eAhvqs5f7SeR7MoBI+8XUe5onUyqRZ2m2SpYBWyQkMCVgZ115xHJv0H9hIWv2uslH3pjP3PFNap1lsxxLUnHtUSuZ4uqKO8PpBNRIQftLJ/pB8zFLUxOkbda7Quq5iJSdYljEr76ww+7FZNvqxS1ddWlWNaiuax3ZpSeDR5fePSadOLLmLmH1EnqjuFBHFmu+bMPWUR7KHJ7z8ItRrkhy8HqEz6TbKmjLKhkgJdR5FkjiRAZ6YfWP2kwyJf8OUlRmEe1NanBLcYyFmugIFQ25vMwQSBsjKWRcRKSfctpnSlUvq2aWiWjeMS1HaonXzO+O/9cWoJclDD/l+4ZmKNwxUogAVJ3RHZbeic4Q5I1soBIOved3ueJUFN7ic3Es7N0+ts5RKhLTKFMJlspXGrju4RYTOndp2SvuH/KKnRtHCkR1qKiqSMnJssF/SFaQaiV90/wCUdy/pEnHNEvkfjGdtUuAWi6TFqZtf9fzf4aOZhRk0zKQonSvA9cvJ6FKus65i/wCUJHmCYlVd8tIdalNtVMUB4ECOkdHX7cyevjMUkcpeAQTI6LSEl9CgnaoJUeanPjGCia2VgtljB7UlSvZGkV+HEYKTe4/dyZ6uEooHOZgi9lWRKaBgNn5ROiWBk3KHQGfTOnq7NnbfMmpHggLjtEi0qoFSE8BMWR+JPlGhA+fl47TL3/PdBQFCm5rQe1PX/ImUkeKSfGEq4B6ZnL+1MmkcgpvCNBo/l4YJ4ecFDKCTdclOUqWDtwh+bPBSTsHlFvh+WEczAPUB5DzhUBWAmExg1SEbhweA7ZapMsOuYEb1qSPOJKEEwsMUFq6b2VJaWpU5eQEtBJ5xH+mrZN/Y2XRg+lPU34RWEM0bwNa7ylSg8yYhH2lAeGcUarjtUz9vaiAc0yQEDhiNTyjqzdGpMsuJOJXrL66uPWfyhWBMrpbLVSRLmzz7CDh71qYCOTaLbMyEqzje8xfIMmC1TGFXSBtoAPIRTW/prZ5TgKMxWxFR3qNOTwK3wGyDP0CF/t5s2dtClFKPuIYQU0mzIdpclO3qpf3mMJbunk5biUBLG0VVzIYdwihtdtJ681ZJ2qJJ8Y0WN9yHNG8t/T6UmkoKmHb2U8zU8ooL56YTJoDEyUh8WFdD3sCOcZM3kpRwyklR2kHwHxgmz9H1LOKer+UfLDxi1CKIcmyM3kCWQkzCdeQfbkSr5rBNlugrrPUoD1UYeRr8YurHdQSOqAkazt4nMwYhIT2Q+8+4RnPOo7LdjjBvkEs90S0J6rpGwpDnvxEnvgpKW7NPPnCUqIzMjmblP8i9lwdzJlKkxHLmKZ8RSkVNSwEOlD1JpAt72czENpNEkZpKFOojJy/4drRcIatiXKiovO9l2lYlS3KXp7R9Y7BGkuyxaGWEhjrUcKanXmIFuO6BJS5qtWZaoGobt8WRjsjFRVIxbs4WYhWYkWYgWYoQPaaiK4msWExcArEUhDpbf4Q0cQoYj21JMdAwoUYnQSpjsGFChAdhUdBcNCiRnC7UBEMy8gA+Q+dkKFGbky0jOXr9IkiTQlSjsSk+ZilldO7TaVFNlkJfbMXlvZwPGFCh0D2CRdVunft7Vox6klP91G8YJs3QezJOJYVOVtmrJ8Aw5woUIC7stlRLDS0JQNiUgeUTPDwoAK2+b/lWcdckE9kBJJPkOZjKW/6QlmkmWE+0vrK5Cg8YaFG0IJq2Zyk06M5br0mzi82YpW4nqjgnIRX2m0Ilh1d1M4UKNOCCtVea1kJlpAegJZ/gIs7J0UJ605RfYKnnkO6HhRLAu7JdiU9VAAHnxOuDBISjOp8IeFHBnyS9zRexvCK06hlrJz5RGpcKFCikhNkSiYllyoaFFCBJ17S0sVFQY0AFOPz55H2VpoSsklOac6naRsDUHfsZQo7kklSOe7CymOSmFChgQrRA60woUAAc5MDBMKFFCG0cNChQw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RUUEhQVFRUUFRQUFBcWFxQcFhUUFRQXFRQXGBgYHCYfFxokGRQUHy8gIycpLCwsFR4xNTAqNSYrLCkBCQoKDgwOGg8PGiwkHxwsLCwpLCwpLCwsLCwpLCwsKSwsKSwsLCwpLCwsLCwsLCksLCwsLCwsLCwsLCksKSwpKf/AABEIALcBEwMBIgACEQEDEQH/xAAbAAABBQEBAAAAAAAAAAAAAAAEAAEDBQYCB//EAEsQAAECAwQGBgYGCQIEBwAAAAECEQADIQQFEjETQVFhcZEGIjKBobFCUmLB0fAHFHKSouEVIzNDU4KywtIW8URjg7M0VHOT0+Lj/8QAGQEAAwEBAQAAAAAAAAAAAAAAAAECAwQF/8QALREAAgIBAwMEAQMEAwAAAAAAAAECEQMSITEEQVEFEyJhMhRxsUKBofAVkcH/2gAMAwEAAhEDEQA/AMGJWynlDg7aeXOJgmHwx69HJZHhh8MdaHZTdq5fCHfbTy5/GARGqU/HaIaozrvHvHwgjDCww6CyIB8ofDHRk6xQ/Oe2FlmO8ZflABzhh8MShMPghgQ4YfDEuGFhgAiwQsMS4YWCEBFhhYYlwwsMAEWGFhibDDYIAJZM/Uc/P84ZaylaZkostFRv2gjWOMcYY4nlWYbfnHDnw18om8J3syO3StGpNtsX6sJWkrQnOzzSTRv4StT7cJ1P6Ai3y7zsgtEvCm0yRhmIdsQzwB8walB1FxrMeb2O8FSphUQFBQKZiCOqtBoUkbG90G2K2Lu60S7VZ+vIWWAOzNcmZsWNR10UNYHKgki20z5AnubzrDsojUOZ+EanpBY5U+Sm32WsqbWckZoXkVkaq0VvZWsmM6Ux0RlqRzyjRDLl7ST4eUTolgZCIVTADmPPyiRE18gfLzhiCIURjEdg5n4R1gOtR7qeUSUdD5eKHpZLCpQIIJSrVsIbzaLwSU7H4184HveRjkTE+ySOIqPKJY0ZjobNInqT60qYGduy0z+yNmnF7I5n4RhOjMzDa5OwrwHgsFH90b5OQenGCHAT5G0Z1qPcw8o5MlOx+NfOO8Y2juc+UM42E9wHmY0MzloUdj7PiPhCgsDKhMPhiTDHQRHeURYYfDEuGHwQxg+h2U8uUPlmO/V+UT4IfBBQEITD4Yk0OynzshM2Y7x8IAIdDsp5coTtnTfq56u+CAmHwQUBFhhYI70LZU3avy7ocHbTy5wwI8EPgibBCwQCIMELBE+GFggoCDDCwxNghYYBkOCHwRNghYIAK6fdZWaKCRwr3VaCJcsSQpKgVyJgCZqHrTKYk6lpNQfcSIJCY7ZxHn58Gn5R4N4T1bMXRa/VXZaNFMXisdpzUEgpKFdXSJSXqA6VJ3EVYRouk3RkWWYkoOkkTRikLJxAhnwE5EgVB1pY6jGSVJThMqb+xUXSpnMiaaYwPUNApOsbwI0vQm+CoKui3EJSSPq0w1wL7SAhWRBcFJyLkZKaOaLrcmUewAEasoSC0E3jda5E1Uqa4Wg1agIPZUls0kVHeMwYG0Y2R0J2YU1yTCYNvv8AKOgdx+eMMhUdaQbeVfKJZSEQdg7zD6EkVPID3vCfcfnjHQfYO8/ARIzzyaNDP/8ATmP91Tjyj0hcpIUpgAylNlk9PCML0rs2GeT64CuYY+IjaWReNCFOetLlK7zLS/i8EeRz4J4YpPCFg4niTDCXu8I0MxNvHNPxhokrCgAzgRD4IkCI6CI9AoiwQ+CJQiOsEMCHBD4ImwQsEMRDgh8ETYIfBAAOZPcd3zWFhIzrw+EEYIfBBQA6Q+UOURMZX++uFhI3+cAA+hbLkcvyhxvofnLbBADw5lvBQEGCFgiXQkZcj8YccjsPzWACLBDYIIwQsEMAfBD4InwQ2jhAQ4IWCJ8EW12XchdmtKiHXLEtSTsBWx5xMpKKtjSsz85FMuIgKZZhNCZJLLTWzLJbDV9Cs6kk9k6juJi3VL2wMuxpYjCGVnv/ADjg6jBo+UeDeEtWzNNc9vVe1nMqYcN4WMEMQyp8sFlJU/pPyUxyUqKPRjfvd/EajugJRmpmInyVEWqQMSVD/iJSRVxrmJS4I9JO8V1F4GVbLOLfJpiITa5ZLmXOLdf7KqOd4OtTYQkZziUqAAchBKVxBQZDwidE2mXlGzMkxEnYfnjDoB+T+UOpR3Rygn5H5xFDsz/TOzdWWvin3j3xb9G1YrLJLmiFIOWaJixs2FMQdJZWKzq9llatRY+BMRdDJoNmIJ7E5Yzai0II8UqhLaRTdxL8S+PM+6FoxsHf+ccuPkEx0Bu/CfhGhkOEp9nkmFEo4HkYUICgCI6CY6QoHIgxIEx6KafBpVEWGHCImCIYkbRzEOxEeCHwRJiG0RJLQ5YEOd498LXHyKyDBD4IsDdUynVdw4YpJbLIHeOcQTJBSooUCFJAKkkHEAWYkZgVHMQa4+Rg2CHwRIVpFCQDvIjsAHKHaEQ4IWCJ8EPghgDmU8NgPHzgnBD6OAYMK/DXDmU8TmVDaM8YAB9GRlXj8fjHSQ8EBMIyhrHzraFYEGCFggyWEtUV71c6jyPCOxLUewQfsMDyACuYidY6AhZVGoB5U5xb3QcCJ8tWH9ZKai0liCFei7/77GivUjbnvziwuO70zFrCnLSZ2FlKHWw0NDmz84zzXoZUK1FWuUgZFSu4JD7iSS3dDBINAgHiST4MPCJUyn+OrvjogMwdteQJ86ZU86Rb8ciKm1pCGdTMQpKw4wrFQUna8R3Nf/1aabShIUhXUtshhhUhRbSpTqSXy9EqbJQi1myAoMRQ74qpl0hIOCiqsTVwQQUl80kEht5jz82HR8lwbKWtU+S4vCzISQqWpKpMxOOSp3dB9E+0nI9xzdhgU+tyD+TxlrNbDIW2SScj6CtaeB2/nB6r6WSww9wc++HBxrdmE1TLzGn2j3N5tD6RPqqPEj4mKBVonH1/ukDmwiBeI9pSR9ubKHhjfwirh9kWXtttCDLUkpQMSVCqhrBGyM50VvIylzEuGUEqqCapcaiPWMd/VQr97K/l0iz+BHviuTds5Czo5a1gOkKKFJBG1jXnEPdppGkeGjX/AKd9ofcPvMdTL+YdXEpW8S0J8EqMZYWS2H92Bxw+9UcmzWxJqgkawnB5h4p6n/T/AIFpZcqvm1HKYgbsALd7B4UVX1mbrs877x/+KFGdMKYYi0PVgd4+NYIl2wjWoca/nDmwSVVwKTvSx/pLxGLsD9We2wK/+0NTRrpmixsV7YXdEuYDQhTv3Vcc4ON/pKMGhlJozmW6qa8TljvihXd05PopWNzj4iIsSk9pC0+I8PhDtMhvyjTL6RzVAAJlsCCChEpwRkaJeDE3jbV4VYZxbskFSQCQxbAkat8Y5FrSfSSTvofdBSLUoay3MeMFeCai+7NYbbbXcpSk6itaid/WXMcRQWzpTaUzFIVosYWlJIbJQBBxhe8a4FVPfPwJT8YrrVdmJRIWQ7OFPVt6X2bITsPbZoplttBqUEvrScQPEELEV8y2qCuvJQX2pwn8JS0DS7pYOmaH2DE/kYklzJ47M8HU2kHkVDygshpoll3igZomJ19Ram5EHziWXeiWpNU+xaEkc0l/CBLRbpyKrShT6yhFWG0D3wFPvxLYTKS5yKcTud2Ig8oam1w2Pc0aLxTR1yy+xRSeSwPODUqHA74x9gskxSwMRkbDXSEHYA3iY1Qu/AkKRNWtYqcZHXFKFgGyGf5xrHPL9x15CdHD6OO7LaETE9Wik0UnZ5eUS6OOmGRTVg0DmVDaPvgrRwtHF2IGSkb+/wCawjL7jBJlQ2i+T8YQyLTH0q/aqOZqO4xY3MCZwEsYSUrB61CnASe0kkZZV4jOA220iw6PIw2mXsJI5pI+eMZZEtLLg90Vc0vRgAMhTxPpHefCItHBa0VI3nzhtHGkeCHyDaOOZkgEQVooWjhvcDJXxdJLk7GoMxt4wrjuAKlAzFrUXIAStQThGTjUfjGotFkC0tyOwwHdt0mViOIqKiCzMBw+ffHLHDpnxsaykpL7K+19HJOjW0sYsCmJKiQcJY1MUfQ2zgTFuBVAIcawXo/E8o1N86VkiSjGFHrnYlJSWDkAE1z2RUKu20LolBlFwQslHVyqzl+DQsj0zWmIRVxdsvcEcmXHdhsq0S0pmLxqGamzrR9pbXExlx2JmQKZccmXBRlxyZcFgC6OFBOjhQWBjJVts5yVhgiSAS6ZoL73p3vAKrdII60tSeKXHlHCZNlVksA948jHkmqtFunGDRKTvHV/pI8om/SKxRQVwOFQ8QD4xUSrt/hz24L+MSiRaU1CwoDaB7jCK1MPnXkg0XKSobWI+Ih5FkkrDoExP2S/gkv4QAu3zUjFMTKU2rF1uLNTvaBp1oUUiaqUtKSWBY4BlXLxEPcWpd0XCrCwOGaCdSVgAnc5wxClM4B1SVAbiD5OPGKi1XjMCmlTFlO0ggK4JUTTi3AQbKtUwJSQUlRzdkCuVUM2Wt84pORNQ/Yn+uJauJLayksDxqIC+qrVlNlr3YUpL8UB4Ptd9yxKAmaRU12KCmTMlYXNUrUrE9BRhma0qJNmWYBLykvMBJA0kpSWJGZJQ5zpqUNdIHK+StF9ymlWklSgoqSxKRhZnBbtGvhFndtsTIW6RjdnUzL3tUxHdklK5kzBKUpJ6ySVn9UgGpXhIxZ5nJnY1ETXjapVnWZYQicUM5dWDFmQSGK27h7MCi+SdPZBVqvkziEoQxGstSu0sB5xdWW6LStIeaE8EknvUcL9zxjV9K54LytHK3SpSARX1iCTz1xwL3tc3OdN+8oPyhqu4/aZ6LdtwGSvSLmqUWIqKB95i1lqSrskHgQfKPJptx2heEK0hUQ6tJRIfs4SVEqpXIZx3JuJacloBGzFTvbbFrqoR+J1Q6DNOOqMXR6zo4fRx53YL2tktSUiYVD2iFpH3qgcouZXT0oWUT5YJGapZI72V8Y3jmjLg554Jw/JUavRwtHAFj6U2aYWEwJLAsume/s+MWyQCHFRtGXOL1WZaSDRwRdUvDPln/mJ827oWCIzNUidJYEpMxIUQ1K9V9z+6Jm/iyorcHtk0CYpJSqilB8JbM5GO9G28ePKDbXJaZM+2rzMRaLZBBukEluDhEIyonKO6Fh2xeomgfRwxlwSUQ2CDUFAmH890OUQQZccpSNZYbS9KZUBMGoKICiOSiCmT6w+7N/whaJPrj7sz/GJ9xBSAyiOCiHtt4yZThU0YgHwhMwnd6LczFMek2IshASPWmKb8KXPiIPcQi2wQoqf0httSBuEosOZh4XuIdFSrotP9GaFcQg+9MQTujloArLlr/lL/hxQFZb3WiamZVWGnBJzHDONXK6UJWOqKlhmkNmSVOWAYeMcacGbODMVbLGZYxTbMqWHagUyjUs+rKLO5ejK56BMSZiEqPVY5h/aVQO415QR01tlKLKgSDgPZR1NRdieA1msQXDNtS5SUibgl5MkB8KlEmrUzPWJEK42LQB2a0q+saOSnEpatGgTRLJC8TOlwEjiYHvKXaHxTkrUp2ZSg6eoF9kO3VUCzDhAKEPMSHIdRD6w6iAdZp7otrxu0SwOuo41gOaMK1oA7g/hG6E27CMY0VS7artEJFWriNc9QiyvG7pn1QTlsAooCANeIO7agwOdYlvS0oCJJCJR6q0kJBzMkJxKc1X13fbWL6/Q8iyBgHmSOqMuyKNsrDi7IyJRqjDMpVBhPAkeYjtVumAgnUMNMGRb4RcTJaErABDlQNDqerxBOCcUpCDieYgM+on2S8I1VEcm75hTpCghKgVJUQQFHIAHJ32bIhs8hLIUVB3ZQZR4am9E+Ea202UiwyphyaYlDeqgA13lc4/djNWJIOICrAnkpJfxMRbbZvOEYKKXLVskNjlhRHWNSOyNu9UWNjufGsM4FBlENomgTCCdb69dffGhuAgng3iS3kY1k9KtkYoPJNQXd0AX/O0SQAT1Q762xMDuq5jPSLwWVp9UkDfUs7xadMLcFrUQKOlKQNaUjzIS/ExSInv1kpwpMxLCpyKNZrm5744engmnJ97Pf9R6ieLJDFB0klsXqRBMiwiYC5Q4ZgsgO+x6f7wLMScKiKFi1YrhepSWKkk93ujaEdW6DqOpjjemXcurR0XZLiWoEEPgLjCddH1wPIs06UXlTSndUc2z74hsN+doDPCodUkEsHpyixlXgqalKlkqJAAch9saKU4s5VHBm2SV/SaDLL0stMukxAmDaBXmn4RdXb0vkzVJQQpCypIAIcO41/lGcSoDM69YygqxMZiDQstJB2VEarK2tznydFBbxZurbMGmmBw+IlnD1rlHDRlvpBsv69awSCEAgg0o5gW77znhCVJmYgUgsuuYfM1i45FVHE8EnujZNHJEUFn6UnEUzJRBDF0l3ByU2oODr1RYyL4lLyWAdiqecXqMnBrkLPzshiqHBhjC1hpGMLRg9rExzwFldx1GGCm4Qze/zMJyHpM3PvSWglMybNQQSACMRKdRJxAOzA7wdsRKvmza5077n/6RZXxdhV+slUmJ3UVxGuB7PZpi0hQnjeBITQ6xGSszlFLsUKJliUlWlUoKxKY4KqGaXVpAQWLbm1wLNsVlCMQmzUFiWBJG4VJz4xezLBNGlGmOaVdaQSDiTmcPZ7Ld0VE+7itSUgSF5qUZQALJZgrsGpORfKHTItWcWW5pZQkqtiUkhyCieSH1EgtyhQZ9XUPSP3FnxKC/OFBQtRnfq53vwpEiZLVGIHcD3aqwZJNOfnEgEYaTqsp7blXe1Dq48YJsc3ClFdSSzjZEd8mo+yr+2DrFKYJ9IMjLbhBPJ4bpIS5YLbrKnSIUhtRUxFSVKL8coktdlWtKcKVKZblgosQnWztBk5IcO3ZHl+cGWOwlUoKEtJImrSrEZY6gQlgMZGRfLZFS5Ix/iZe13XM0SFFCqzJoKQlbpwy5NSGoDipwMbC85JEuwhiGmSRUGhCU0i3s90FOgmIQg4VzCoBUrrJOjyY1Iwk69Y1xDf65aJMuaEhzOs6iQACU4lKqe6CDDLG6MRMMoLOJQxJLZ6wfyh5CZaViYhQcFxUEOA2X83jFNep/XL+2vzpBN0uQkb1f2fGHqNFE0t9W1SbOmTi6qchvwJxHmgQP0XuGZMMwpDtLy2lYyG+oMF3rYZc1SVYyGFey2I9pqZRLLviaVCVLnLSEDrFOFKEBqJ6o7XDZHHHqIVTPc6n0zPLJqilWyW63r/bAr8uubLmlSpagCoJBAcYgKpcUxNqix6PrKZClHMlSufVT4JB/mi0kXlOwhInqAGTJlf4d8D25XUIxYicNaZAACgAFAkCJzdTGWOonV6f6Vlw51PJVL7Mdf1SkAKNX6oJOQ2EUrFcQUhOeac32xd2pC9IFoY4XFX18Iq7VY1KKSwBAA7R1a2+co06ecY40mzk9S6fNk6qUoxbW38IPtU13YsGNK7NgjPGY7OxLDLdtcDnGinKBPGBpFzKmOlGEliWCRkN51xOGaXJfqOCeRpxXF2AXbMaej7QB76U25wbZ3EpQc0xjXqhWG6CqYkBSElJxkqLOxyqWB3Rb2i5jKE11IVVSmStLsoDVmczGk5JrY5Omwzxz+Sq0yqlWyYU0WpilRL6yHY17oOuq2TNIhwGxJrTbuplFfIn0Ha1hn1atW8RJYJxxJKtakjUTU+dI2TpNHJJtuL/b+Eb36QJzT0hiQuUBTaaV5xmruvQJkyq+hrFKcI0f0jS1HRzQ7IKZZpWvWSeBCfGPPpr6NLFQYkUo3WL8MonVujSNqD+l/wCo1Mq3jShThlSyNYDhYbP7Rg9NsQaOk5axr8oxVmUoJFTQKDnOhB90TS5itp2auMNS3ZUpNRX2bqXeiJPZNFEBjkDVquw4xYS74BzSa5EVHMRjbvsGkmJStOJC1J1sHJoHBoetGws12LQkpUlP6tIJLqZg76j6r5xWs5prcLFqByIPCHM6gP2h5H3xRW28FSyUlIDyxMDYqAnKvA8ohVeajZsbORMIqNTIbzhayaRdzrelAGdQ4ptJ2xQ33aJoGKzBOIkYgrCxDEuHIY0HGFbreoSZMxgQoEU2pNaaszyiulW3FMQCCnGoCoyCiA/j4QtQNKtwRKrfjeYlDKZRZMvLC6agOB8YLs19aM4piXUWIKgoskUDKxYk1KssXCNKbswy1F2YgJHVAJxYXNTTFGKvhISes2IOSwp2gU14KbuEVGTZjPGuxcf6rmKqnABqDpVlR3KQS7PUa4aM1p0j521hRZDTQTJkUHaqBrVEgso9rmqKxF/KagTSgpwgv9NgAOUk4QaE5s7VGYy4jvjM1ewJegbL1T5/lFnY7vWoDCrCEkOSoAUS5Af0mdgKmKe1zcdQR2QMznUkZb4PlXqhJUBUEvUHVkWbOp5wP6ElzYfKsRWsJSpTkJZyfVB1CMtaDNCUlUxRGNbDErMEPTKtIvU3sMT1AYBwlWpIG0ecUK54KUAn0iTQOyikUrXs7vGB8lY9lubm5rfoDZyoqwqXOKgNoKACBqFS7M++OOlBUJQzKDNkK7RICzpFOBsUOTb4oxeD6LqrODSUYCqlYgxfKgd+6IZl5z5iUS1B0CYiYaMXQ7DFs6x5wxMqrwLzFHaVHxEWFzlkpOLC2MvX2AMgdZ/2i6N0SJhJbCVE1MxLBy9AH3RJabhlos00onSsSQ6AlSipnGLNIBPVemyIb2NY7NNh9yXnKlzpalglCe0KnNJD5bSD3RYXvelkIWiRKSCVJIWnE2eJZrm/VTkOy+toxVou+SBil2mYs4Z0wAymDShiwlWkPWLagRXOKm1WyYggBZ7KScj2g7sRv2xxvp200nye7j9TxKSlKL+Krnx53RurDeARNQVDHLD40OoFVOqKb4adawXUzVXm5YFRKRWtEsO6MAm/pw9LkE/CD5PSKYhLKeYCApIOENtyHd3RL6fIoaVR0w9S6aWf3Jal/C28Jl2qbU1bXlA01Q38oqD0gJdkDmfhA0y+17E+Pxgjgn3RpP1Ppr2l/hl07xYXDaxKnYlthYpIOXWZiTqAb3xS2dcxQcBJqxoc2FM47VLnPknwjRY5I4snXYZprfc0d/X0maTLDkBYIIU6aBThLCoxLPckNmYDtoAmKfdlwipSia9VpFd0SWolc1ZE0AAJatH2Uyivbb3ZgusxwpRTCkWeWAQMTAhhrLu5O6g8I7l2KUGZ3cNnqqM4qlykjt2kPsSX7s/l4AmT0A9sr3BLPzMXol5Od9Rj7Q/3/o9W6fWYFMglg6SScQABoXqQCYxNhs6VBipLBa3dSaF+OsEHnG0+kO7Zk+TZdFJmTiPRQ7gYTUliwdhGZu36OrequilSy7vMmZDUGQSab4qS35MYZtKqkQT0SxgT1R1ikqBJKnQoBwKAUG/xjuVIAOTkVAw0PEvwjR2b6LZymM+1sxcCShIYs3aVuJ1a4tpf0e2VABnGbPw/x5yikAbklIAiK+x+9J9kZ66TMmrISAEhQCsKklKTRjTWAxjeIspUggnEVUUoAAEHMAOQKU74DsMiRL/8PZZb+tLQn/uGn4otkBau0US9wBUrmWA8YOeGZvfkAtnR7SqCiAGThNU1Dk9wqc3gKf0ellKk46KILS3IBAAzdh2UnMZRZW+ZJSCjSFc0jqpKSsvqJlpIAG8sN8Un+kLRaqz7QpKdUtKQwG9iw4B+MPUordk1fCIbTYbOAJaVLWpCcISmY5FSpRUQyEuS5clmygay2tCGK1yuqAw0ekOwV0Y6xIyTTfBtp6D6GUohcvCkEvgXjPLESYrrJ0OtC0iYyQFAFKVkBSQRnlmRv5RMX7j24CXx5RZT76lhKEadLEkLIkdkYFbRXrN3l4pOkNmkzUqa04nOLDoSO4FnG4O3CJbT0LtPqA8FI95gSZ0QtX8FXcUf5R00jG2V4kpFMck8UT33OwaFBB6I2v8AhL8PjCh0vIW/BTWToupmCVr10ln84s5HRdY/cL/mAT5tG1Vez0wjvJMOm2L9FKRwTHkf8pF/jFs7P0b7sykvozM/hAf9RHxg6V0TWfRA/mJ8pZi/+tzNrdyRHBtp1zR9/wBwg/XZX+ONh+mguZFWOhazkRv6p94EOjoEkZlA/wCnLHjji1S6vXVwTMPizR2LGT+7V34B/Up4X6nq5cQS/uP2cK/qAJfRSQO1NA4FAPKsTJ6P2MZrUeB+CIPRd6vUSOK/8UmJU3WvagcApXvEVq62XhBpwLyAJumxD92tX/ufER0q7bJl9WURvUedVmD1WPBVc4I4pQn+t4j+vyf/ADCl7kdb/spg9vqnzkr+wXiXETzu9JEyRZ1yly56lFS2KBLwKlqq7iSopNGUAUvwjF2ueDMxMKgAjIBk4WrU0Aj3O1CXNDCValb0majxXMTFenohLJcWZQGsTLUti+0ICvOO3HcV8nZhLfhHiE2p4l2FAOAjpdodISR2QyWzrm+2Pe5XRSSA31ayJGVJJmK71LUH4mOV9CrKe1Ll8EyZCfJL+Maa0TpZ4GlQ38o6RNSC7Hvj3JP0c2B30L8VTW5Ymg+zdD7JL7FmkDigE81Awa0Glnhdltq1MJaVkvkgEn8zFvZOidvnVTInkHIraWOaiI9ylWUJDJwpHsgCOvq3teIidf0PSeQ2T6JbasfrFyZW11FavAHzi5sX0LSh+1tExW6WgJHNWKPRmYZ/PdFZaekklBwmYCr1EOpXBkgmE5saiissP0b3fK/4fSHbNWs+AIHhF/ZbvkSm0MiVKb+GhCTzYmK39LT1/s5Ckj1pxCPwh1eAhvqs5f7SeR7MoBI+8XUe5onUyqRZ2m2SpYBWyQkMCVgZ115xHJv0H9hIWv2uslH3pjP3PFNap1lsxxLUnHtUSuZ4uqKO8PpBNRIQftLJ/pB8zFLUxOkbda7Quq5iJSdYljEr76ww+7FZNvqxS1ddWlWNaiuax3ZpSeDR5fePSadOLLmLmH1EnqjuFBHFmu+bMPWUR7KHJ7z8ItRrkhy8HqEz6TbKmjLKhkgJdR5FkjiRAZ6YfWP2kwyJf8OUlRmEe1NanBLcYyFmugIFQ25vMwQSBsjKWRcRKSfctpnSlUvq2aWiWjeMS1HaonXzO+O/9cWoJclDD/l+4ZmKNwxUogAVJ3RHZbeic4Q5I1soBIOved3ueJUFN7ic3Es7N0+ts5RKhLTKFMJlspXGrju4RYTOndp2SvuH/KKnRtHCkR1qKiqSMnJssF/SFaQaiV90/wCUdy/pEnHNEvkfjGdtUuAWi6TFqZtf9fzf4aOZhRk0zKQonSvA9cvJ6FKus65i/wCUJHmCYlVd8tIdalNtVMUB4ECOkdHX7cyevjMUkcpeAQTI6LSEl9CgnaoJUeanPjGCia2VgtljB7UlSvZGkV+HEYKTe4/dyZ6uEooHOZgi9lWRKaBgNn5ROiWBk3KHQGfTOnq7NnbfMmpHggLjtEi0qoFSE8BMWR+JPlGhA+fl47TL3/PdBQFCm5rQe1PX/ImUkeKSfGEq4B6ZnL+1MmkcgpvCNBo/l4YJ4ecFDKCTdclOUqWDtwh+bPBSTsHlFvh+WEczAPUB5DzhUBWAmExg1SEbhweA7ZapMsOuYEb1qSPOJKEEwsMUFq6b2VJaWpU5eQEtBJ5xH+mrZN/Y2XRg+lPU34RWEM0bwNa7ylSg8yYhH2lAeGcUarjtUz9vaiAc0yQEDhiNTyjqzdGpMsuJOJXrL66uPWfyhWBMrpbLVSRLmzz7CDh71qYCOTaLbMyEqzje8xfIMmC1TGFXSBtoAPIRTW/prZ5TgKMxWxFR3qNOTwK3wGyDP0CF/t5s2dtClFKPuIYQU0mzIdpclO3qpf3mMJbunk5biUBLG0VVzIYdwihtdtJ681ZJ2qJJ8Y0WN9yHNG8t/T6UmkoKmHb2U8zU8ooL56YTJoDEyUh8WFdD3sCOcZM3kpRwyklR2kHwHxgmz9H1LOKer+UfLDxi1CKIcmyM3kCWQkzCdeQfbkSr5rBNlugrrPUoD1UYeRr8YurHdQSOqAkazt4nMwYhIT2Q+8+4RnPOo7LdjjBvkEs90S0J6rpGwpDnvxEnvgpKW7NPPnCUqIzMjmblP8i9lwdzJlKkxHLmKZ8RSkVNSwEOlD1JpAt72czENpNEkZpKFOojJy/4drRcIatiXKiovO9l2lYlS3KXp7R9Y7BGkuyxaGWEhjrUcKanXmIFuO6BJS5qtWZaoGobt8WRjsjFRVIxbs4WYhWYkWYgWYoQPaaiK4msWExcArEUhDpbf4Q0cQoYj21JMdAwoUYnQSpjsGFChAdhUdBcNCiRnC7UBEMy8gA+Q+dkKFGbky0jOXr9IkiTQlSjsSk+ZilldO7TaVFNlkJfbMXlvZwPGFCh0D2CRdVunft7Vox6klP91G8YJs3QezJOJYVOVtmrJ8Aw5woUIC7stlRLDS0JQNiUgeUTPDwoAK2+b/lWcdckE9kBJJPkOZjKW/6QlmkmWE+0vrK5Cg8YaFG0IJq2Zyk06M5br0mzi82YpW4nqjgnIRX2m0Ilh1d1M4UKNOCCtVea1kJlpAegJZ/gIs7J0UJ605RfYKnnkO6HhRLAu7JdiU9VAAHnxOuDBISjOp8IeFHBnyS9zRexvCK06hlrJz5RGpcKFCikhNkSiYllyoaFFCBJ17S0sVFQY0AFOPz55H2VpoSsklOac6naRsDUHfsZQo7kklSOe7CymOSmFChgQrRA60woUAAc5MDBMKFFCG0cNChQw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QSERUUEhQVFRUUFRQUFBcWFxQcFhUUFRQXFRQXGBgYHCYfFxokGRQUHy8gIycpLCwsFR4xNTAqNSYrLCkBCQoKDgwOGg8PGiwkHxwsLCwpLCwpLCwsLCwpLCwsKSwsKSwsLCwpLCwsLCwsLCksLCwsLCwsLCwsLCksKSwpKf/AABEIALcBEwMBIgACEQEDEQH/xAAbAAABBQEBAAAAAAAAAAAAAAAEAAEDBQYCB//EAEsQAAECAwQGBgYGCQIEBwAAAAECEQADIQQFEjETQVFhcZEGIjKBobFCUmLB0fAHFHKSouEVIzNDU4KywtIW8URjg7M0VHOT0+Lj/8QAGQEAAwEBAQAAAAAAAAAAAAAAAAECAwQF/8QALREAAgIBAwMEAQMEAwAAAAAAAAECEQMSITEEQVEFEyJhMhRxsUKBofAVkcH/2gAMAwEAAhEDEQA/AMGJWynlDg7aeXOJgmHwx69HJZHhh8MdaHZTdq5fCHfbTy5/GARGqU/HaIaozrvHvHwgjDCww6CyIB8ofDHRk6xQ/Oe2FlmO8ZflABzhh8MShMPghgQ4YfDEuGFhgAiwQsMS4YWCEBFhhYYlwwsMAEWGFhibDDYIAJZM/Uc/P84ZaylaZkostFRv2gjWOMcYY4nlWYbfnHDnw18om8J3syO3StGpNtsX6sJWkrQnOzzSTRv4StT7cJ1P6Ai3y7zsgtEvCm0yRhmIdsQzwB8walB1FxrMeb2O8FSphUQFBQKZiCOqtBoUkbG90G2K2Lu60S7VZ+vIWWAOzNcmZsWNR10UNYHKgki20z5AnubzrDsojUOZ+EanpBY5U+Sm32WsqbWckZoXkVkaq0VvZWsmM6Ux0RlqRzyjRDLl7ST4eUTolgZCIVTADmPPyiRE18gfLzhiCIURjEdg5n4R1gOtR7qeUSUdD5eKHpZLCpQIIJSrVsIbzaLwSU7H4184HveRjkTE+ySOIqPKJY0ZjobNInqT60qYGduy0z+yNmnF7I5n4RhOjMzDa5OwrwHgsFH90b5OQenGCHAT5G0Z1qPcw8o5MlOx+NfOO8Y2juc+UM42E9wHmY0MzloUdj7PiPhCgsDKhMPhiTDHQRHeURYYfDEuGHwQxg+h2U8uUPlmO/V+UT4IfBBQEITD4Yk0OynzshM2Y7x8IAIdDsp5coTtnTfq56u+CAmHwQUBFhhYI70LZU3avy7ocHbTy5wwI8EPgibBCwQCIMELBE+GFggoCDDCwxNghYYBkOCHwRNghYIAK6fdZWaKCRwr3VaCJcsSQpKgVyJgCZqHrTKYk6lpNQfcSIJCY7ZxHn58Gn5R4N4T1bMXRa/VXZaNFMXisdpzUEgpKFdXSJSXqA6VJ3EVYRouk3RkWWYkoOkkTRikLJxAhnwE5EgVB1pY6jGSVJThMqb+xUXSpnMiaaYwPUNApOsbwI0vQm+CoKui3EJSSPq0w1wL7SAhWRBcFJyLkZKaOaLrcmUewAEasoSC0E3jda5E1Uqa4Wg1agIPZUls0kVHeMwYG0Y2R0J2YU1yTCYNvv8AKOgdx+eMMhUdaQbeVfKJZSEQdg7zD6EkVPID3vCfcfnjHQfYO8/ARIzzyaNDP/8ATmP91Tjyj0hcpIUpgAylNlk9PCML0rs2GeT64CuYY+IjaWReNCFOetLlK7zLS/i8EeRz4J4YpPCFg4niTDCXu8I0MxNvHNPxhokrCgAzgRD4IkCI6CI9AoiwQ+CJQiOsEMCHBD4ImwQsEMRDgh8ETYIfBAAOZPcd3zWFhIzrw+EEYIfBBQA6Q+UOURMZX++uFhI3+cAA+hbLkcvyhxvofnLbBADw5lvBQEGCFgiXQkZcj8YccjsPzWACLBDYIIwQsEMAfBD4InwQ2jhAQ4IWCJ8EW12XchdmtKiHXLEtSTsBWx5xMpKKtjSsz85FMuIgKZZhNCZJLLTWzLJbDV9Cs6kk9k6juJi3VL2wMuxpYjCGVnv/ADjg6jBo+UeDeEtWzNNc9vVe1nMqYcN4WMEMQyp8sFlJU/pPyUxyUqKPRjfvd/EajugJRmpmInyVEWqQMSVD/iJSRVxrmJS4I9JO8V1F4GVbLOLfJpiITa5ZLmXOLdf7KqOd4OtTYQkZziUqAAchBKVxBQZDwidE2mXlGzMkxEnYfnjDoB+T+UOpR3Rygn5H5xFDsz/TOzdWWvin3j3xb9G1YrLJLmiFIOWaJixs2FMQdJZWKzq9llatRY+BMRdDJoNmIJ7E5Yzai0II8UqhLaRTdxL8S+PM+6FoxsHf+ccuPkEx0Bu/CfhGhkOEp9nkmFEo4HkYUICgCI6CY6QoHIgxIEx6KafBpVEWGHCImCIYkbRzEOxEeCHwRJiG0RJLQ5YEOd498LXHyKyDBD4IsDdUynVdw4YpJbLIHeOcQTJBSooUCFJAKkkHEAWYkZgVHMQa4+Rg2CHwRIVpFCQDvIjsAHKHaEQ4IWCJ8EPghgDmU8NgPHzgnBD6OAYMK/DXDmU8TmVDaM8YAB9GRlXj8fjHSQ8EBMIyhrHzraFYEGCFggyWEtUV71c6jyPCOxLUewQfsMDyACuYidY6AhZVGoB5U5xb3QcCJ8tWH9ZKai0liCFei7/77GivUjbnvziwuO70zFrCnLSZ2FlKHWw0NDmz84zzXoZUK1FWuUgZFSu4JD7iSS3dDBINAgHiST4MPCJUyn+OrvjogMwdteQJ86ZU86Rb8ciKm1pCGdTMQpKw4wrFQUna8R3Nf/1aabShIUhXUtshhhUhRbSpTqSXy9EqbJQi1myAoMRQ74qpl0hIOCiqsTVwQQUl80kEht5jz82HR8lwbKWtU+S4vCzISQqWpKpMxOOSp3dB9E+0nI9xzdhgU+tyD+TxlrNbDIW2SScj6CtaeB2/nB6r6WSww9wc++HBxrdmE1TLzGn2j3N5tD6RPqqPEj4mKBVonH1/ukDmwiBeI9pSR9ubKHhjfwirh9kWXtttCDLUkpQMSVCqhrBGyM50VvIylzEuGUEqqCapcaiPWMd/VQr97K/l0iz+BHviuTds5Czo5a1gOkKKFJBG1jXnEPdppGkeGjX/AKd9ofcPvMdTL+YdXEpW8S0J8EqMZYWS2H92Bxw+9UcmzWxJqgkawnB5h4p6n/T/AIFpZcqvm1HKYgbsALd7B4UVX1mbrs877x/+KFGdMKYYi0PVgd4+NYIl2wjWoca/nDmwSVVwKTvSx/pLxGLsD9We2wK/+0NTRrpmixsV7YXdEuYDQhTv3Vcc4ON/pKMGhlJozmW6qa8TljvihXd05PopWNzj4iIsSk9pC0+I8PhDtMhvyjTL6RzVAAJlsCCChEpwRkaJeDE3jbV4VYZxbskFSQCQxbAkat8Y5FrSfSSTvofdBSLUoay3MeMFeCai+7NYbbbXcpSk6itaid/WXMcRQWzpTaUzFIVosYWlJIbJQBBxhe8a4FVPfPwJT8YrrVdmJRIWQ7OFPVt6X2bITsPbZoplttBqUEvrScQPEELEV8y2qCuvJQX2pwn8JS0DS7pYOmaH2DE/kYklzJ47M8HU2kHkVDygshpoll3igZomJ19Ram5EHziWXeiWpNU+xaEkc0l/CBLRbpyKrShT6yhFWG0D3wFPvxLYTKS5yKcTud2Ig8oam1w2Pc0aLxTR1yy+xRSeSwPODUqHA74x9gskxSwMRkbDXSEHYA3iY1Qu/AkKRNWtYqcZHXFKFgGyGf5xrHPL9x15CdHD6OO7LaETE9Wik0UnZ5eUS6OOmGRTVg0DmVDaPvgrRwtHF2IGSkb+/wCawjL7jBJlQ2i+T8YQyLTH0q/aqOZqO4xY3MCZwEsYSUrB61CnASe0kkZZV4jOA220iw6PIw2mXsJI5pI+eMZZEtLLg90Vc0vRgAMhTxPpHefCItHBa0VI3nzhtHGkeCHyDaOOZkgEQVooWjhvcDJXxdJLk7GoMxt4wrjuAKlAzFrUXIAStQThGTjUfjGotFkC0tyOwwHdt0mViOIqKiCzMBw+ffHLHDpnxsaykpL7K+19HJOjW0sYsCmJKiQcJY1MUfQ2zgTFuBVAIcawXo/E8o1N86VkiSjGFHrnYlJSWDkAE1z2RUKu20LolBlFwQslHVyqzl+DQsj0zWmIRVxdsvcEcmXHdhsq0S0pmLxqGamzrR9pbXExlx2JmQKZccmXBRlxyZcFgC6OFBOjhQWBjJVts5yVhgiSAS6ZoL73p3vAKrdII60tSeKXHlHCZNlVksA948jHkmqtFunGDRKTvHV/pI8om/SKxRQVwOFQ8QD4xUSrt/hz24L+MSiRaU1CwoDaB7jCK1MPnXkg0XKSobWI+Ih5FkkrDoExP2S/gkv4QAu3zUjFMTKU2rF1uLNTvaBp1oUUiaqUtKSWBY4BlXLxEPcWpd0XCrCwOGaCdSVgAnc5wxClM4B1SVAbiD5OPGKi1XjMCmlTFlO0ggK4JUTTi3AQbKtUwJSQUlRzdkCuVUM2Wt84pORNQ/Yn+uJauJLayksDxqIC+qrVlNlr3YUpL8UB4Ptd9yxKAmaRU12KCmTMlYXNUrUrE9BRhma0qJNmWYBLykvMBJA0kpSWJGZJQ5zpqUNdIHK+StF9ymlWklSgoqSxKRhZnBbtGvhFndtsTIW6RjdnUzL3tUxHdklK5kzBKUpJ6ySVn9UgGpXhIxZ5nJnY1ETXjapVnWZYQicUM5dWDFmQSGK27h7MCi+SdPZBVqvkziEoQxGstSu0sB5xdWW6LStIeaE8EknvUcL9zxjV9K54LytHK3SpSARX1iCTz1xwL3tc3OdN+8oPyhqu4/aZ6LdtwGSvSLmqUWIqKB95i1lqSrskHgQfKPJptx2heEK0hUQ6tJRIfs4SVEqpXIZx3JuJacloBGzFTvbbFrqoR+J1Q6DNOOqMXR6zo4fRx53YL2tktSUiYVD2iFpH3qgcouZXT0oWUT5YJGapZI72V8Y3jmjLg554Jw/JUavRwtHAFj6U2aYWEwJLAsume/s+MWyQCHFRtGXOL1WZaSDRwRdUvDPln/mJ827oWCIzNUidJYEpMxIUQ1K9V9z+6Jm/iyorcHtk0CYpJSqilB8JbM5GO9G28ePKDbXJaZM+2rzMRaLZBBukEluDhEIyonKO6Fh2xeomgfRwxlwSUQ2CDUFAmH890OUQQZccpSNZYbS9KZUBMGoKICiOSiCmT6w+7N/whaJPrj7sz/GJ9xBSAyiOCiHtt4yZThU0YgHwhMwnd6LczFMek2IshASPWmKb8KXPiIPcQi2wQoqf0httSBuEosOZh4XuIdFSrotP9GaFcQg+9MQTujloArLlr/lL/hxQFZb3WiamZVWGnBJzHDONXK6UJWOqKlhmkNmSVOWAYeMcacGbODMVbLGZYxTbMqWHagUyjUs+rKLO5ejK56BMSZiEqPVY5h/aVQO415QR01tlKLKgSDgPZR1NRdieA1msQXDNtS5SUibgl5MkB8KlEmrUzPWJEK42LQB2a0q+saOSnEpatGgTRLJC8TOlwEjiYHvKXaHxTkrUp2ZSg6eoF9kO3VUCzDhAKEPMSHIdRD6w6iAdZp7otrxu0SwOuo41gOaMK1oA7g/hG6E27CMY0VS7artEJFWriNc9QiyvG7pn1QTlsAooCANeIO7agwOdYlvS0oCJJCJR6q0kJBzMkJxKc1X13fbWL6/Q8iyBgHmSOqMuyKNsrDi7IyJRqjDMpVBhPAkeYjtVumAgnUMNMGRb4RcTJaErABDlQNDqerxBOCcUpCDieYgM+on2S8I1VEcm75hTpCghKgVJUQQFHIAHJ32bIhs8hLIUVB3ZQZR4am9E+Ea202UiwyphyaYlDeqgA13lc4/djNWJIOICrAnkpJfxMRbbZvOEYKKXLVskNjlhRHWNSOyNu9UWNjufGsM4FBlENomgTCCdb69dffGhuAgng3iS3kY1k9KtkYoPJNQXd0AX/O0SQAT1Q762xMDuq5jPSLwWVp9UkDfUs7xadMLcFrUQKOlKQNaUjzIS/ExSInv1kpwpMxLCpyKNZrm5744engmnJ97Pf9R6ieLJDFB0klsXqRBMiwiYC5Q4ZgsgO+x6f7wLMScKiKFi1YrhepSWKkk93ujaEdW6DqOpjjemXcurR0XZLiWoEEPgLjCddH1wPIs06UXlTSndUc2z74hsN+doDPCodUkEsHpyixlXgqalKlkqJAAch9saKU4s5VHBm2SV/SaDLL0stMukxAmDaBXmn4RdXb0vkzVJQQpCypIAIcO41/lGcSoDM69YygqxMZiDQstJB2VEarK2tznydFBbxZurbMGmmBw+IlnD1rlHDRlvpBsv69awSCEAgg0o5gW77znhCVJmYgUgsuuYfM1i45FVHE8EnujZNHJEUFn6UnEUzJRBDF0l3ByU2oODr1RYyL4lLyWAdiqecXqMnBrkLPzshiqHBhjC1hpGMLRg9rExzwFldx1GGCm4Qze/zMJyHpM3PvSWglMybNQQSACMRKdRJxAOzA7wdsRKvmza5077n/6RZXxdhV+slUmJ3UVxGuB7PZpi0hQnjeBITQ6xGSszlFLsUKJliUlWlUoKxKY4KqGaXVpAQWLbm1wLNsVlCMQmzUFiWBJG4VJz4xezLBNGlGmOaVdaQSDiTmcPZ7Ld0VE+7itSUgSF5qUZQALJZgrsGpORfKHTItWcWW5pZQkqtiUkhyCieSH1EgtyhQZ9XUPSP3FnxKC/OFBQtRnfq53vwpEiZLVGIHcD3aqwZJNOfnEgEYaTqsp7blXe1Dq48YJsc3ClFdSSzjZEd8mo+yr+2DrFKYJ9IMjLbhBPJ4bpIS5YLbrKnSIUhtRUxFSVKL8coktdlWtKcKVKZblgosQnWztBk5IcO3ZHl+cGWOwlUoKEtJImrSrEZY6gQlgMZGRfLZFS5Ix/iZe13XM0SFFCqzJoKQlbpwy5NSGoDipwMbC85JEuwhiGmSRUGhCU0i3s90FOgmIQg4VzCoBUrrJOjyY1Iwk69Y1xDf65aJMuaEhzOs6iQACU4lKqe6CDDLG6MRMMoLOJQxJLZ6wfyh5CZaViYhQcFxUEOA2X83jFNep/XL+2vzpBN0uQkb1f2fGHqNFE0t9W1SbOmTi6qchvwJxHmgQP0XuGZMMwpDtLy2lYyG+oMF3rYZc1SVYyGFey2I9pqZRLLviaVCVLnLSEDrFOFKEBqJ6o7XDZHHHqIVTPc6n0zPLJqilWyW63r/bAr8uubLmlSpagCoJBAcYgKpcUxNqix6PrKZClHMlSufVT4JB/mi0kXlOwhInqAGTJlf4d8D25XUIxYicNaZAACgAFAkCJzdTGWOonV6f6Vlw51PJVL7Mdf1SkAKNX6oJOQ2EUrFcQUhOeac32xd2pC9IFoY4XFX18Iq7VY1KKSwBAA7R1a2+co06ecY40mzk9S6fNk6qUoxbW38IPtU13YsGNK7NgjPGY7OxLDLdtcDnGinKBPGBpFzKmOlGEliWCRkN51xOGaXJfqOCeRpxXF2AXbMaej7QB76U25wbZ3EpQc0xjXqhWG6CqYkBSElJxkqLOxyqWB3Rb2i5jKE11IVVSmStLsoDVmczGk5JrY5Omwzxz+Sq0yqlWyYU0WpilRL6yHY17oOuq2TNIhwGxJrTbuplFfIn0Ha1hn1atW8RJYJxxJKtakjUTU+dI2TpNHJJtuL/b+Eb36QJzT0hiQuUBTaaV5xmruvQJkyq+hrFKcI0f0jS1HRzQ7IKZZpWvWSeBCfGPPpr6NLFQYkUo3WL8MonVujSNqD+l/wCo1Mq3jShThlSyNYDhYbP7Rg9NsQaOk5axr8oxVmUoJFTQKDnOhB90TS5itp2auMNS3ZUpNRX2bqXeiJPZNFEBjkDVquw4xYS74BzSa5EVHMRjbvsGkmJStOJC1J1sHJoHBoetGws12LQkpUlP6tIJLqZg76j6r5xWs5prcLFqByIPCHM6gP2h5H3xRW28FSyUlIDyxMDYqAnKvA8ohVeajZsbORMIqNTIbzhayaRdzrelAGdQ4ptJ2xQ33aJoGKzBOIkYgrCxDEuHIY0HGFbreoSZMxgQoEU2pNaaszyiulW3FMQCCnGoCoyCiA/j4QtQNKtwRKrfjeYlDKZRZMvLC6agOB8YLs19aM4piXUWIKgoskUDKxYk1KssXCNKbswy1F2YgJHVAJxYXNTTFGKvhISes2IOSwp2gU14KbuEVGTZjPGuxcf6rmKqnABqDpVlR3KQS7PUa4aM1p0j521hRZDTQTJkUHaqBrVEgso9rmqKxF/KagTSgpwgv9NgAOUk4QaE5s7VGYy4jvjM1ewJegbL1T5/lFnY7vWoDCrCEkOSoAUS5Af0mdgKmKe1zcdQR2QMznUkZb4PlXqhJUBUEvUHVkWbOp5wP6ElzYfKsRWsJSpTkJZyfVB1CMtaDNCUlUxRGNbDErMEPTKtIvU3sMT1AYBwlWpIG0ecUK54KUAn0iTQOyikUrXs7vGB8lY9lubm5rfoDZyoqwqXOKgNoKACBqFS7M++OOlBUJQzKDNkK7RICzpFOBsUOTb4oxeD6LqrODSUYCqlYgxfKgd+6IZl5z5iUS1B0CYiYaMXQ7DFs6x5wxMqrwLzFHaVHxEWFzlkpOLC2MvX2AMgdZ/2i6N0SJhJbCVE1MxLBy9AH3RJabhlos00onSsSQ6AlSipnGLNIBPVemyIb2NY7NNh9yXnKlzpalglCe0KnNJD5bSD3RYXvelkIWiRKSCVJIWnE2eJZrm/VTkOy+toxVou+SBil2mYs4Z0wAymDShiwlWkPWLagRXOKm1WyYggBZ7KScj2g7sRv2xxvp200nye7j9TxKSlKL+Krnx53RurDeARNQVDHLD40OoFVOqKb4adawXUzVXm5YFRKRWtEsO6MAm/pw9LkE/CD5PSKYhLKeYCApIOENtyHd3RL6fIoaVR0w9S6aWf3Jal/C28Jl2qbU1bXlA01Q38oqD0gJdkDmfhA0y+17E+Pxgjgn3RpP1Ppr2l/hl07xYXDaxKnYlthYpIOXWZiTqAb3xS2dcxQcBJqxoc2FM47VLnPknwjRY5I4snXYZprfc0d/X0maTLDkBYIIU6aBThLCoxLPckNmYDtoAmKfdlwipSia9VpFd0SWolc1ZE0AAJatH2Uyivbb3ZgusxwpRTCkWeWAQMTAhhrLu5O6g8I7l2KUGZ3cNnqqM4qlykjt2kPsSX7s/l4AmT0A9sr3BLPzMXol5Od9Rj7Q/3/o9W6fWYFMglg6SScQABoXqQCYxNhs6VBipLBa3dSaF+OsEHnG0+kO7Zk+TZdFJmTiPRQ7gYTUliwdhGZu36OrequilSy7vMmZDUGQSab4qS35MYZtKqkQT0SxgT1R1ikqBJKnQoBwKAUG/xjuVIAOTkVAw0PEvwjR2b6LZymM+1sxcCShIYs3aVuJ1a4tpf0e2VABnGbPw/x5yikAbklIAiK+x+9J9kZ66TMmrISAEhQCsKklKTRjTWAxjeIspUggnEVUUoAAEHMAOQKU74DsMiRL/8PZZb+tLQn/uGn4otkBau0US9wBUrmWA8YOeGZvfkAtnR7SqCiAGThNU1Dk9wqc3gKf0ellKk46KILS3IBAAzdh2UnMZRZW+ZJSCjSFc0jqpKSsvqJlpIAG8sN8Un+kLRaqz7QpKdUtKQwG9iw4B+MPUordk1fCIbTYbOAJaVLWpCcISmY5FSpRUQyEuS5clmygay2tCGK1yuqAw0ekOwV0Y6xIyTTfBtp6D6GUohcvCkEvgXjPLESYrrJ0OtC0iYyQFAFKVkBSQRnlmRv5RMX7j24CXx5RZT76lhKEadLEkLIkdkYFbRXrN3l4pOkNmkzUqa04nOLDoSO4FnG4O3CJbT0LtPqA8FI95gSZ0QtX8FXcUf5R00jG2V4kpFMck8UT33OwaFBB6I2v8AhL8PjCh0vIW/BTWToupmCVr10ln84s5HRdY/cL/mAT5tG1Vez0wjvJMOm2L9FKRwTHkf8pF/jFs7P0b7sykvozM/hAf9RHxg6V0TWfRA/mJ8pZi/+tzNrdyRHBtp1zR9/wBwg/XZX+ONh+mguZFWOhazkRv6p94EOjoEkZlA/wCnLHjji1S6vXVwTMPizR2LGT+7V34B/Up4X6nq5cQS/uP2cK/qAJfRSQO1NA4FAPKsTJ6P2MZrUeB+CIPRd6vUSOK/8UmJU3WvagcApXvEVq62XhBpwLyAJumxD92tX/ufER0q7bJl9WURvUedVmD1WPBVc4I4pQn+t4j+vyf/ADCl7kdb/spg9vqnzkr+wXiXETzu9JEyRZ1yly56lFS2KBLwKlqq7iSopNGUAUvwjF2ueDMxMKgAjIBk4WrU0Aj3O1CXNDCValb0majxXMTFenohLJcWZQGsTLUti+0ICvOO3HcV8nZhLfhHiE2p4l2FAOAjpdodISR2QyWzrm+2Pe5XRSSA31ayJGVJJmK71LUH4mOV9CrKe1Ll8EyZCfJL+Maa0TpZ4GlQ38o6RNSC7Hvj3JP0c2B30L8VTW5Ymg+zdD7JL7FmkDigE81Awa0Glnhdltq1MJaVkvkgEn8zFvZOidvnVTInkHIraWOaiI9ylWUJDJwpHsgCOvq3teIidf0PSeQ2T6JbasfrFyZW11FavAHzi5sX0LSh+1tExW6WgJHNWKPRmYZ/PdFZaekklBwmYCr1EOpXBkgmE5saiissP0b3fK/4fSHbNWs+AIHhF/ZbvkSm0MiVKb+GhCTzYmK39LT1/s5Ckj1pxCPwh1eAhvqs5f7SeR7MoBI+8XUe5onUyqRZ2m2SpYBWyQkMCVgZ115xHJv0H9hIWv2uslH3pjP3PFNap1lsxxLUnHtUSuZ4uqKO8PpBNRIQftLJ/pB8zFLUxOkbda7Quq5iJSdYljEr76ww+7FZNvqxS1ddWlWNaiuax3ZpSeDR5fePSadOLLmLmH1EnqjuFBHFmu+bMPWUR7KHJ7z8ItRrkhy8HqEz6TbKmjLKhkgJdR5FkjiRAZ6YfWP2kwyJf8OUlRmEe1NanBLcYyFmugIFQ25vMwQSBsjKWRcRKSfctpnSlUvq2aWiWjeMS1HaonXzO+O/9cWoJclDD/l+4ZmKNwxUogAVJ3RHZbeic4Q5I1soBIOved3ueJUFN7ic3Es7N0+ts5RKhLTKFMJlspXGrju4RYTOndp2SvuH/KKnRtHCkR1qKiqSMnJssF/SFaQaiV90/wCUdy/pEnHNEvkfjGdtUuAWi6TFqZtf9fzf4aOZhRk0zKQonSvA9cvJ6FKus65i/wCUJHmCYlVd8tIdalNtVMUB4ECOkdHX7cyevjMUkcpeAQTI6LSEl9CgnaoJUeanPjGCia2VgtljB7UlSvZGkV+HEYKTe4/dyZ6uEooHOZgi9lWRKaBgNn5ROiWBk3KHQGfTOnq7NnbfMmpHggLjtEi0qoFSE8BMWR+JPlGhA+fl47TL3/PdBQFCm5rQe1PX/ImUkeKSfGEq4B6ZnL+1MmkcgpvCNBo/l4YJ4ecFDKCTdclOUqWDtwh+bPBSTsHlFvh+WEczAPUB5DzhUBWAmExg1SEbhweA7ZapMsOuYEb1qSPOJKEEwsMUFq6b2VJaWpU5eQEtBJ5xH+mrZN/Y2XRg+lPU34RWEM0bwNa7ylSg8yYhH2lAeGcUarjtUz9vaiAc0yQEDhiNTyjqzdGpMsuJOJXrL66uPWfyhWBMrpbLVSRLmzz7CDh71qYCOTaLbMyEqzje8xfIMmC1TGFXSBtoAPIRTW/prZ5TgKMxWxFR3qNOTwK3wGyDP0CF/t5s2dtClFKPuIYQU0mzIdpclO3qpf3mMJbunk5biUBLG0VVzIYdwihtdtJ681ZJ2qJJ8Y0WN9yHNG8t/T6UmkoKmHb2U8zU8ooL56YTJoDEyUh8WFdD3sCOcZM3kpRwyklR2kHwHxgmz9H1LOKer+UfLDxi1CKIcmyM3kCWQkzCdeQfbkSr5rBNlugrrPUoD1UYeRr8YurHdQSOqAkazt4nMwYhIT2Q+8+4RnPOo7LdjjBvkEs90S0J6rpGwpDnvxEnvgpKW7NPPnCUqIzMjmblP8i9lwdzJlKkxHLmKZ8RSkVNSwEOlD1JpAt72czENpNEkZpKFOojJy/4drRcIatiXKiovO9l2lYlS3KXp7R9Y7BGkuyxaGWEhjrUcKanXmIFuO6BJS5qtWZaoGobt8WRjsjFRVIxbs4WYhWYkWYgWYoQPaaiK4msWExcArEUhDpbf4Q0cQoYj21JMdAwoUYnQSpjsGFChAdhUdBcNCiRnC7UBEMy8gA+Q+dkKFGbky0jOXr9IkiTQlSjsSk+ZilldO7TaVFNlkJfbMXlvZwPGFCh0D2CRdVunft7Vox6klP91G8YJs3QezJOJYVOVtmrJ8Aw5woUIC7stlRLDS0JQNiUgeUTPDwoAK2+b/lWcdckE9kBJJPkOZjKW/6QlmkmWE+0vrK5Cg8YaFG0IJq2Zyk06M5br0mzi82YpW4nqjgnIRX2m0Ilh1d1M4UKNOCCtVea1kJlpAegJZ/gIs7J0UJ605RfYKnnkO6HhRLAu7JdiU9VAAHnxOuDBISjOp8IeFHBnyS9zRexvCK06hlrJz5RGpcKFCikhNkSiYllyoaFFCBJ17S0sVFQY0AFOPz55H2VpoSsklOac6naRsDUHfsZQo7kklSOe7CymOSmFChgQrRA60woUAAc5MDBMKFFCG0cNChQw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www.sdmts.com/mts/images/S70Trolley_Grantvil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392" y="3048001"/>
            <a:ext cx="3885408" cy="25825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100" y="6047601"/>
            <a:ext cx="3276600" cy="276999"/>
          </a:xfrm>
          <a:prstGeom prst="rect">
            <a:avLst/>
          </a:prstGeom>
          <a:noFill/>
        </p:spPr>
        <p:txBody>
          <a:bodyPr wrap="square" rtlCol="0">
            <a:spAutoFit/>
          </a:bodyPr>
          <a:lstStyle/>
          <a:p>
            <a:r>
              <a:rPr lang="en-US" sz="1200" dirty="0" smtClean="0"/>
              <a:t>Source: </a:t>
            </a:r>
            <a:r>
              <a:rPr lang="en-US" sz="1200" dirty="0"/>
              <a:t> </a:t>
            </a:r>
            <a:r>
              <a:rPr lang="en-US" sz="1200" dirty="0" smtClean="0"/>
              <a:t>Siemens</a:t>
            </a:r>
            <a:endParaRPr lang="en-US" sz="1200" dirty="0"/>
          </a:p>
        </p:txBody>
      </p:sp>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39</a:t>
            </a:r>
            <a:endParaRPr lang="en-US" dirty="0"/>
          </a:p>
        </p:txBody>
      </p:sp>
    </p:spTree>
    <p:extLst>
      <p:ext uri="{BB962C8B-B14F-4D97-AF65-F5344CB8AC3E}">
        <p14:creationId xmlns:p14="http://schemas.microsoft.com/office/powerpoint/2010/main" val="464442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eeVector-People-Holding-Hands.png"/>
          <p:cNvPicPr/>
          <p:nvPr/>
        </p:nvPicPr>
        <p:blipFill>
          <a:blip r:embed="rId2">
            <a:extLst/>
          </a:blip>
          <a:stretch>
            <a:fillRect/>
          </a:stretch>
        </p:blipFill>
        <p:spPr>
          <a:xfrm>
            <a:off x="8467" y="1066800"/>
            <a:ext cx="3158710" cy="2217560"/>
          </a:xfrm>
          <a:prstGeom prst="rect">
            <a:avLst/>
          </a:prstGeom>
          <a:ln w="12700">
            <a:miter lim="400000"/>
          </a:ln>
        </p:spPr>
      </p:pic>
      <p:sp>
        <p:nvSpPr>
          <p:cNvPr id="3" name="Shape 87"/>
          <p:cNvSpPr/>
          <p:nvPr/>
        </p:nvSpPr>
        <p:spPr>
          <a:xfrm>
            <a:off x="685800" y="2667000"/>
            <a:ext cx="3459481" cy="147320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000" b="1" dirty="0">
                <a:solidFill>
                  <a:srgbClr val="1497FC"/>
                </a:solidFill>
              </a:rPr>
              <a:t>3,149,069</a:t>
            </a:r>
            <a:r>
              <a:rPr sz="3000" dirty="0">
                <a:solidFill>
                  <a:srgbClr val="FFFFFF"/>
                </a:solidFill>
              </a:rPr>
              <a:t/>
            </a:r>
            <a:br>
              <a:rPr sz="3000" dirty="0">
                <a:solidFill>
                  <a:srgbClr val="FFFFFF"/>
                </a:solidFill>
              </a:rPr>
            </a:br>
            <a:r>
              <a:rPr sz="3000" dirty="0">
                <a:solidFill>
                  <a:srgbClr val="FFFFFF"/>
                </a:solidFill>
              </a:rPr>
              <a:t>People </a:t>
            </a:r>
            <a:br>
              <a:rPr sz="3000" dirty="0">
                <a:solidFill>
                  <a:srgbClr val="FFFFFF"/>
                </a:solidFill>
              </a:rPr>
            </a:br>
            <a:r>
              <a:rPr sz="3000" dirty="0">
                <a:solidFill>
                  <a:srgbClr val="FFFFFF"/>
                </a:solidFill>
              </a:rPr>
              <a:t>(San Diego County)</a:t>
            </a:r>
          </a:p>
        </p:txBody>
      </p:sp>
      <p:pic>
        <p:nvPicPr>
          <p:cNvPr id="4" name="295px-San_Diego_Metropolitan_Transit_System_(logo).svg.png"/>
          <p:cNvPicPr/>
          <p:nvPr/>
        </p:nvPicPr>
        <p:blipFill>
          <a:blip r:embed="rId3">
            <a:extLst/>
          </a:blip>
          <a:stretch>
            <a:fillRect/>
          </a:stretch>
        </p:blipFill>
        <p:spPr>
          <a:xfrm>
            <a:off x="6056785" y="1358890"/>
            <a:ext cx="2914058" cy="2078898"/>
          </a:xfrm>
          <a:prstGeom prst="rect">
            <a:avLst/>
          </a:prstGeom>
          <a:ln w="12700">
            <a:miter lim="400000"/>
          </a:ln>
        </p:spPr>
      </p:pic>
      <p:sp>
        <p:nvSpPr>
          <p:cNvPr id="5" name="Shape 89"/>
          <p:cNvSpPr/>
          <p:nvPr/>
        </p:nvSpPr>
        <p:spPr>
          <a:xfrm>
            <a:off x="6781800" y="4001183"/>
            <a:ext cx="2138406"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500" dirty="0"/>
              <a:t>Passengers </a:t>
            </a:r>
            <a:br>
              <a:rPr sz="2500" dirty="0"/>
            </a:br>
            <a:r>
              <a:rPr sz="2500" dirty="0"/>
              <a:t>82,105,000</a:t>
            </a:r>
          </a:p>
          <a:p>
            <a:pPr lvl="0">
              <a:defRPr sz="1800">
                <a:solidFill>
                  <a:srgbClr val="000000"/>
                </a:solidFill>
              </a:defRPr>
            </a:pPr>
            <a:r>
              <a:rPr sz="2500" dirty="0"/>
              <a:t>Passenger Miles</a:t>
            </a:r>
          </a:p>
          <a:p>
            <a:pPr lvl="0">
              <a:defRPr sz="1800">
                <a:solidFill>
                  <a:srgbClr val="000000"/>
                </a:solidFill>
              </a:defRPr>
            </a:pPr>
            <a:r>
              <a:rPr sz="2500" dirty="0"/>
              <a:t>361,807,000</a:t>
            </a:r>
          </a:p>
        </p:txBody>
      </p:sp>
      <p:sp>
        <p:nvSpPr>
          <p:cNvPr id="6" name="Shape 90"/>
          <p:cNvSpPr/>
          <p:nvPr/>
        </p:nvSpPr>
        <p:spPr>
          <a:xfrm>
            <a:off x="7010400" y="3473989"/>
            <a:ext cx="1187897" cy="685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vl1pPr>
          </a:lstStyle>
          <a:p>
            <a:pPr lvl="0">
              <a:defRPr sz="1800" b="0">
                <a:solidFill>
                  <a:srgbClr val="000000"/>
                </a:solidFill>
              </a:defRPr>
            </a:pPr>
            <a:r>
              <a:rPr sz="3800" b="1" dirty="0"/>
              <a:t>2013</a:t>
            </a:r>
          </a:p>
        </p:txBody>
      </p:sp>
      <p:pic>
        <p:nvPicPr>
          <p:cNvPr id="7" name="1660-compassExpiration-511cableWebAds.png"/>
          <p:cNvPicPr/>
          <p:nvPr/>
        </p:nvPicPr>
        <p:blipFill>
          <a:blip r:embed="rId4">
            <a:extLst/>
          </a:blip>
          <a:stretch>
            <a:fillRect/>
          </a:stretch>
        </p:blipFill>
        <p:spPr>
          <a:xfrm>
            <a:off x="0" y="3124200"/>
            <a:ext cx="2667232" cy="3099282"/>
          </a:xfrm>
          <a:prstGeom prst="rect">
            <a:avLst/>
          </a:prstGeom>
          <a:ln w="12700">
            <a:miter lim="400000"/>
          </a:ln>
        </p:spPr>
      </p:pic>
      <p:sp>
        <p:nvSpPr>
          <p:cNvPr id="8" name="Shape 92"/>
          <p:cNvSpPr/>
          <p:nvPr/>
        </p:nvSpPr>
        <p:spPr>
          <a:xfrm>
            <a:off x="2763333" y="4797159"/>
            <a:ext cx="1971630"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500" dirty="0"/>
              <a:t>Total Farebox </a:t>
            </a:r>
            <a:r>
              <a:rPr lang="en-US" sz="2500" dirty="0" smtClean="0"/>
              <a:t/>
            </a:r>
            <a:br>
              <a:rPr lang="en-US" sz="2500" dirty="0" smtClean="0"/>
            </a:br>
            <a:r>
              <a:rPr sz="2500" dirty="0" smtClean="0"/>
              <a:t>Revenue:</a:t>
            </a:r>
            <a:r>
              <a:rPr lang="en-US" sz="2500" dirty="0" smtClean="0"/>
              <a:t/>
            </a:r>
            <a:br>
              <a:rPr lang="en-US" sz="2500" dirty="0" smtClean="0"/>
            </a:br>
            <a:r>
              <a:rPr sz="2500" dirty="0"/>
              <a:t/>
            </a:r>
            <a:br>
              <a:rPr sz="2500" dirty="0"/>
            </a:br>
            <a:endParaRPr sz="2500" dirty="0"/>
          </a:p>
        </p:txBody>
      </p:sp>
      <p:sp>
        <p:nvSpPr>
          <p:cNvPr id="9" name="Shape 93"/>
          <p:cNvSpPr/>
          <p:nvPr/>
        </p:nvSpPr>
        <p:spPr>
          <a:xfrm>
            <a:off x="2747712" y="4034832"/>
            <a:ext cx="1187898" cy="685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vl1pPr>
          </a:lstStyle>
          <a:p>
            <a:pPr lvl="0">
              <a:defRPr sz="1800" b="0">
                <a:solidFill>
                  <a:srgbClr val="000000"/>
                </a:solidFill>
              </a:defRPr>
            </a:pPr>
            <a:r>
              <a:rPr sz="3800" b="1" dirty="0"/>
              <a:t>2013</a:t>
            </a:r>
          </a:p>
        </p:txBody>
      </p:sp>
      <p:sp>
        <p:nvSpPr>
          <p:cNvPr id="10" name="Shape 94"/>
          <p:cNvSpPr/>
          <p:nvPr/>
        </p:nvSpPr>
        <p:spPr>
          <a:xfrm>
            <a:off x="2607211" y="5586095"/>
            <a:ext cx="2338910"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a:solidFill>
                  <a:srgbClr val="75DB3C"/>
                </a:solidFill>
              </a:defRPr>
            </a:lvl1pPr>
          </a:lstStyle>
          <a:p>
            <a:pPr lvl="0">
              <a:defRPr sz="1800" b="0">
                <a:solidFill>
                  <a:srgbClr val="000000"/>
                </a:solidFill>
              </a:defRPr>
            </a:pPr>
            <a:r>
              <a:rPr sz="3000" b="1" dirty="0">
                <a:solidFill>
                  <a:srgbClr val="75DB3C"/>
                </a:solidFill>
              </a:rPr>
              <a:t>$ 90,651,000</a:t>
            </a:r>
          </a:p>
        </p:txBody>
      </p:sp>
      <p:sp>
        <p:nvSpPr>
          <p:cNvPr id="11" name="Shape 95"/>
          <p:cNvSpPr/>
          <p:nvPr/>
        </p:nvSpPr>
        <p:spPr>
          <a:xfrm rot="16186666">
            <a:off x="3126550" y="2244081"/>
            <a:ext cx="1125366" cy="1125709"/>
          </a:xfrm>
          <a:prstGeom prst="rightArrow">
            <a:avLst>
              <a:gd name="adj1" fmla="val 32000"/>
              <a:gd name="adj2" fmla="val 64000"/>
            </a:avLst>
          </a:prstGeom>
          <a:solidFill>
            <a:srgbClr val="1497FC"/>
          </a:solidFill>
          <a:ln w="25400">
            <a:solidFill>
              <a:schemeClr val="tx1"/>
            </a:solidFill>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sp>
        <p:nvSpPr>
          <p:cNvPr id="12" name="Shape 96"/>
          <p:cNvSpPr/>
          <p:nvPr/>
        </p:nvSpPr>
        <p:spPr>
          <a:xfrm rot="16186666">
            <a:off x="4942055" y="4880880"/>
            <a:ext cx="1086368" cy="1074031"/>
          </a:xfrm>
          <a:prstGeom prst="rightArrow">
            <a:avLst>
              <a:gd name="adj1" fmla="val 32000"/>
              <a:gd name="adj2" fmla="val 64000"/>
            </a:avLst>
          </a:prstGeom>
          <a:solidFill>
            <a:srgbClr val="1497FC"/>
          </a:solidFill>
          <a:ln w="25400">
            <a:solidFill>
              <a:schemeClr val="tx1"/>
            </a:solidFill>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sp>
        <p:nvSpPr>
          <p:cNvPr id="13" name="Shape 97"/>
          <p:cNvSpPr/>
          <p:nvPr/>
        </p:nvSpPr>
        <p:spPr>
          <a:xfrm rot="5403929">
            <a:off x="4916392" y="2935521"/>
            <a:ext cx="1137694" cy="1076936"/>
          </a:xfrm>
          <a:prstGeom prst="rightArrow">
            <a:avLst>
              <a:gd name="adj1" fmla="val 32000"/>
              <a:gd name="adj2" fmla="val 64000"/>
            </a:avLst>
          </a:prstGeom>
          <a:solidFill>
            <a:srgbClr val="971817"/>
          </a:solidFill>
          <a:ln w="25400">
            <a:solidFill>
              <a:schemeClr val="tx1"/>
            </a:solidFill>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sp>
        <p:nvSpPr>
          <p:cNvPr id="15" name="Title 1"/>
          <p:cNvSpPr txBox="1">
            <a:spLocks/>
          </p:cNvSpPr>
          <p:nvPr/>
        </p:nvSpPr>
        <p:spPr>
          <a:xfrm>
            <a:off x="228600" y="228600"/>
            <a:ext cx="8229600" cy="914400"/>
          </a:xfrm>
          <a:prstGeom prst="rect">
            <a:avLst/>
          </a:prstGeom>
        </p:spPr>
        <p:txBody>
          <a:bodyPr>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5000" b="1" dirty="0" smtClean="0">
                <a:solidFill>
                  <a:schemeClr val="bg2">
                    <a:lumMod val="50000"/>
                  </a:schemeClr>
                </a:solidFill>
              </a:rPr>
              <a:t>General Facts</a:t>
            </a:r>
            <a:endParaRPr lang="en-US" sz="5000" b="1" dirty="0"/>
          </a:p>
        </p:txBody>
      </p:sp>
      <p:sp>
        <p:nvSpPr>
          <p:cNvPr id="14" name="TextBox 13"/>
          <p:cNvSpPr txBox="1"/>
          <p:nvPr/>
        </p:nvSpPr>
        <p:spPr>
          <a:xfrm>
            <a:off x="1143000" y="3124200"/>
            <a:ext cx="2514600" cy="477054"/>
          </a:xfrm>
          <a:prstGeom prst="rect">
            <a:avLst/>
          </a:prstGeom>
          <a:noFill/>
        </p:spPr>
        <p:txBody>
          <a:bodyPr wrap="square" rtlCol="0">
            <a:spAutoFit/>
          </a:bodyPr>
          <a:lstStyle/>
          <a:p>
            <a:r>
              <a:rPr lang="en-US" sz="2500" dirty="0" smtClean="0"/>
              <a:t>People</a:t>
            </a:r>
            <a:endParaRPr lang="en-US" sz="2500" dirty="0"/>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839200" y="5839990"/>
            <a:ext cx="304800" cy="369332"/>
          </a:xfrm>
          <a:prstGeom prst="rect">
            <a:avLst/>
          </a:prstGeom>
          <a:solidFill>
            <a:srgbClr val="92D050"/>
          </a:solidFill>
        </p:spPr>
        <p:txBody>
          <a:bodyPr wrap="square" rtlCol="0">
            <a:spAutoFit/>
          </a:bodyPr>
          <a:lstStyle/>
          <a:p>
            <a:r>
              <a:rPr lang="en-US" dirty="0"/>
              <a:t>4</a:t>
            </a:r>
          </a:p>
        </p:txBody>
      </p:sp>
    </p:spTree>
    <p:extLst>
      <p:ext uri="{BB962C8B-B14F-4D97-AF65-F5344CB8AC3E}">
        <p14:creationId xmlns:p14="http://schemas.microsoft.com/office/powerpoint/2010/main" val="3240415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Houston: </a:t>
            </a:r>
            <a:r>
              <a:rPr lang="en-US" sz="2200" dirty="0" smtClean="0"/>
              <a:t>Vehicle-to-Infrastructure communication</a:t>
            </a:r>
            <a:endParaRPr lang="en-US" sz="2200" dirty="0"/>
          </a:p>
        </p:txBody>
      </p:sp>
      <p:sp>
        <p:nvSpPr>
          <p:cNvPr id="3" name="Content Placeholder 2"/>
          <p:cNvSpPr>
            <a:spLocks noGrp="1"/>
          </p:cNvSpPr>
          <p:nvPr>
            <p:ph sz="quarter" idx="1"/>
          </p:nvPr>
        </p:nvSpPr>
        <p:spPr>
          <a:xfrm>
            <a:off x="152400" y="1219200"/>
            <a:ext cx="8763000" cy="4937760"/>
          </a:xfrm>
        </p:spPr>
        <p:txBody>
          <a:bodyPr/>
          <a:lstStyle/>
          <a:p>
            <a:r>
              <a:rPr lang="en-US" dirty="0" smtClean="0"/>
              <a:t>Traffic Lights &amp; Vehicle communication</a:t>
            </a:r>
          </a:p>
          <a:p>
            <a:r>
              <a:rPr lang="en-US" dirty="0" smtClean="0"/>
              <a:t>400 intersections around county that measures traffic density</a:t>
            </a:r>
          </a:p>
          <a:p>
            <a:r>
              <a:rPr lang="en-US" dirty="0" smtClean="0"/>
              <a:t>Less time at stops = fuel consumption</a:t>
            </a:r>
          </a:p>
          <a:p>
            <a:r>
              <a:rPr lang="en-US" dirty="0" smtClean="0"/>
              <a:t>Critical for efficiency of evacuation purposes</a:t>
            </a:r>
          </a:p>
          <a:p>
            <a:endParaRPr lang="en-US" dirty="0"/>
          </a:p>
        </p:txBody>
      </p:sp>
      <p:sp>
        <p:nvSpPr>
          <p:cNvPr id="4" name="TextBox 3"/>
          <p:cNvSpPr txBox="1"/>
          <p:nvPr/>
        </p:nvSpPr>
        <p:spPr>
          <a:xfrm>
            <a:off x="0" y="6029388"/>
            <a:ext cx="3276600" cy="276999"/>
          </a:xfrm>
          <a:prstGeom prst="rect">
            <a:avLst/>
          </a:prstGeom>
          <a:noFill/>
        </p:spPr>
        <p:txBody>
          <a:bodyPr wrap="square" rtlCol="0">
            <a:spAutoFit/>
          </a:bodyPr>
          <a:lstStyle/>
          <a:p>
            <a:r>
              <a:rPr lang="en-US" sz="1200" dirty="0" smtClean="0"/>
              <a:t>Source: </a:t>
            </a:r>
            <a:r>
              <a:rPr lang="en-US" sz="1200" dirty="0"/>
              <a:t> </a:t>
            </a:r>
            <a:r>
              <a:rPr lang="en-US" sz="1200" dirty="0" smtClean="0"/>
              <a:t>Siemens</a:t>
            </a:r>
            <a:endParaRPr lang="en-US" sz="1200" dirty="0"/>
          </a:p>
        </p:txBody>
      </p:sp>
      <p:pic>
        <p:nvPicPr>
          <p:cNvPr id="2050" name="Picture 2" descr="http://www.siemens.com/innovation/pool/de/2011/jpg/in201109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93750"/>
            <a:ext cx="5181600" cy="3122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0</a:t>
            </a:r>
          </a:p>
        </p:txBody>
      </p:sp>
    </p:spTree>
    <p:extLst>
      <p:ext uri="{BB962C8B-B14F-4D97-AF65-F5344CB8AC3E}">
        <p14:creationId xmlns:p14="http://schemas.microsoft.com/office/powerpoint/2010/main" val="1069692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NYC Resiliency Action Plan</a:t>
            </a:r>
            <a:endParaRPr lang="en-US" dirty="0"/>
          </a:p>
        </p:txBody>
      </p:sp>
      <p:sp>
        <p:nvSpPr>
          <p:cNvPr id="3" name="Content Placeholder 2"/>
          <p:cNvSpPr>
            <a:spLocks noGrp="1"/>
          </p:cNvSpPr>
          <p:nvPr>
            <p:ph sz="quarter" idx="1"/>
          </p:nvPr>
        </p:nvSpPr>
        <p:spPr>
          <a:xfrm>
            <a:off x="457200" y="1219200"/>
            <a:ext cx="8229600" cy="2362200"/>
          </a:xfrm>
        </p:spPr>
        <p:txBody>
          <a:bodyPr/>
          <a:lstStyle/>
          <a:p>
            <a:r>
              <a:rPr lang="en-US" dirty="0" smtClean="0"/>
              <a:t>Overview</a:t>
            </a:r>
          </a:p>
          <a:p>
            <a:pPr lvl="1"/>
            <a:r>
              <a:rPr lang="en-US" dirty="0" smtClean="0"/>
              <a:t>8.3 Million People</a:t>
            </a:r>
          </a:p>
          <a:p>
            <a:pPr lvl="1"/>
            <a:r>
              <a:rPr lang="en-US" dirty="0" smtClean="0"/>
              <a:t>6,000 Miles of Streets</a:t>
            </a:r>
          </a:p>
          <a:p>
            <a:pPr lvl="1"/>
            <a:r>
              <a:rPr lang="en-US" dirty="0" smtClean="0"/>
              <a:t>12,000 Traffic Signals</a:t>
            </a:r>
          </a:p>
          <a:p>
            <a:pPr lvl="1"/>
            <a:r>
              <a:rPr lang="en-US" dirty="0" smtClean="0"/>
              <a:t>8,000 Bridges</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077" y="1332781"/>
            <a:ext cx="5133606" cy="49156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Content Placeholder 2"/>
          <p:cNvSpPr txBox="1">
            <a:spLocks/>
          </p:cNvSpPr>
          <p:nvPr/>
        </p:nvSpPr>
        <p:spPr>
          <a:xfrm>
            <a:off x="457200" y="3505200"/>
            <a:ext cx="3962400" cy="23622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dirty="0" smtClean="0"/>
              <a:t>Largest Transportation System in America</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400" y="6038076"/>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1</a:t>
            </a:r>
          </a:p>
        </p:txBody>
      </p:sp>
    </p:spTree>
    <p:extLst>
      <p:ext uri="{BB962C8B-B14F-4D97-AF65-F5344CB8AC3E}">
        <p14:creationId xmlns:p14="http://schemas.microsoft.com/office/powerpoint/2010/main" val="2104513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SuperStorm</a:t>
            </a:r>
            <a:r>
              <a:rPr lang="en-US" dirty="0" smtClean="0"/>
              <a:t> Sandy</a:t>
            </a:r>
            <a:endParaRPr lang="en-US" dirty="0"/>
          </a:p>
        </p:txBody>
      </p:sp>
      <p:sp>
        <p:nvSpPr>
          <p:cNvPr id="3" name="Content Placeholder 2"/>
          <p:cNvSpPr>
            <a:spLocks noGrp="1"/>
          </p:cNvSpPr>
          <p:nvPr>
            <p:ph sz="quarter" idx="1"/>
          </p:nvPr>
        </p:nvSpPr>
        <p:spPr>
          <a:xfrm>
            <a:off x="457200" y="1219200"/>
            <a:ext cx="8382000" cy="1905000"/>
          </a:xfrm>
        </p:spPr>
        <p:txBody>
          <a:bodyPr>
            <a:normAutofit fontScale="92500"/>
          </a:bodyPr>
          <a:lstStyle/>
          <a:p>
            <a:r>
              <a:rPr lang="en-US" dirty="0" smtClean="0"/>
              <a:t>Storm surges hit NYC on October 29.</a:t>
            </a:r>
          </a:p>
          <a:p>
            <a:r>
              <a:rPr lang="en-US" dirty="0" smtClean="0"/>
              <a:t>Flooded vehicular tunnels, subway systems, roads, and airports.</a:t>
            </a:r>
          </a:p>
          <a:p>
            <a:r>
              <a:rPr lang="en-US" dirty="0" smtClean="0"/>
              <a:t>Transportation outages, impairing mobility in and out of the city</a:t>
            </a:r>
          </a:p>
        </p:txBody>
      </p:sp>
      <p:pic>
        <p:nvPicPr>
          <p:cNvPr id="3074" name="Picture 2" descr="Hurricane Sandy, Subway Flooding, Manhattan, 86th Street, subway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89531"/>
            <a:ext cx="5257800" cy="3652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700" y="6033700"/>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2</a:t>
            </a:r>
          </a:p>
        </p:txBody>
      </p:sp>
    </p:spTree>
    <p:extLst>
      <p:ext uri="{BB962C8B-B14F-4D97-AF65-F5344CB8AC3E}">
        <p14:creationId xmlns:p14="http://schemas.microsoft.com/office/powerpoint/2010/main" val="3108416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Sandy Related Closures</a:t>
            </a:r>
            <a:endParaRPr lang="en-US" dirty="0"/>
          </a:p>
        </p:txBody>
      </p:sp>
      <p:sp>
        <p:nvSpPr>
          <p:cNvPr id="3" name="Content Placeholder 2"/>
          <p:cNvSpPr>
            <a:spLocks noGrp="1"/>
          </p:cNvSpPr>
          <p:nvPr>
            <p:ph sz="quarter" idx="1"/>
          </p:nvPr>
        </p:nvSpPr>
        <p:spPr>
          <a:xfrm>
            <a:off x="314865" y="5029200"/>
            <a:ext cx="8229600" cy="1143000"/>
          </a:xfrm>
        </p:spPr>
        <p:txBody>
          <a:bodyPr>
            <a:normAutofit lnSpcReduction="10000"/>
          </a:bodyPr>
          <a:lstStyle/>
          <a:p>
            <a:r>
              <a:rPr lang="en-US" sz="1600" dirty="0" smtClean="0"/>
              <a:t>Shutdown of portions of Harbor,  Inundated rail yards </a:t>
            </a:r>
          </a:p>
          <a:p>
            <a:r>
              <a:rPr lang="en-US" sz="1600" dirty="0" smtClean="0"/>
              <a:t>Damaged Landing docks for maritime </a:t>
            </a:r>
            <a:r>
              <a:rPr lang="en-US" sz="1600" dirty="0" err="1" smtClean="0"/>
              <a:t>transporation</a:t>
            </a:r>
            <a:endParaRPr lang="en-US" sz="1600" dirty="0" smtClean="0"/>
          </a:p>
          <a:p>
            <a:r>
              <a:rPr lang="en-US" sz="1600" dirty="0" smtClean="0"/>
              <a:t>Flooding damaged traffic signal control boxes + underground conduits &amp; cables exposed to salt water</a:t>
            </a:r>
            <a:endParaRPr lang="en-US"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0"/>
            <a:ext cx="3886200" cy="343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2755"/>
            <a:ext cx="465152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1447800"/>
            <a:ext cx="3886200" cy="338554"/>
          </a:xfrm>
          <a:prstGeom prst="rect">
            <a:avLst/>
          </a:prstGeom>
          <a:solidFill>
            <a:srgbClr val="0070C0"/>
          </a:solidFill>
        </p:spPr>
        <p:txBody>
          <a:bodyPr wrap="square" rtlCol="0">
            <a:spAutoFit/>
          </a:bodyPr>
          <a:lstStyle/>
          <a:p>
            <a:r>
              <a:rPr lang="en-US" sz="1600" dirty="0" smtClean="0">
                <a:solidFill>
                  <a:schemeClr val="bg1"/>
                </a:solidFill>
              </a:rPr>
              <a:t>Subway Tunnel Closures After Sandy</a:t>
            </a:r>
            <a:endParaRPr lang="en-US" sz="1600" dirty="0">
              <a:solidFill>
                <a:schemeClr val="bg1"/>
              </a:solidFill>
            </a:endParaRPr>
          </a:p>
        </p:txBody>
      </p:sp>
      <p:sp>
        <p:nvSpPr>
          <p:cNvPr id="10" name="TextBox 9"/>
          <p:cNvSpPr txBox="1"/>
          <p:nvPr/>
        </p:nvSpPr>
        <p:spPr>
          <a:xfrm>
            <a:off x="4343400" y="1447800"/>
            <a:ext cx="4651520" cy="338554"/>
          </a:xfrm>
          <a:prstGeom prst="rect">
            <a:avLst/>
          </a:prstGeom>
          <a:solidFill>
            <a:srgbClr val="0070C0"/>
          </a:solidFill>
        </p:spPr>
        <p:txBody>
          <a:bodyPr wrap="square" rtlCol="0">
            <a:spAutoFit/>
          </a:bodyPr>
          <a:lstStyle/>
          <a:p>
            <a:r>
              <a:rPr lang="en-US" sz="1600" dirty="0" smtClean="0">
                <a:solidFill>
                  <a:schemeClr val="bg1"/>
                </a:solidFill>
              </a:rPr>
              <a:t>Major Vehicular Bridge &amp; Tunnel Closures After Sandy</a:t>
            </a:r>
            <a:endParaRPr lang="en-US" sz="1600" dirty="0">
              <a:solidFill>
                <a:schemeClr val="bg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543800" y="5962609"/>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3</a:t>
            </a:r>
          </a:p>
        </p:txBody>
      </p:sp>
    </p:spTree>
    <p:extLst>
      <p:ext uri="{BB962C8B-B14F-4D97-AF65-F5344CB8AC3E}">
        <p14:creationId xmlns:p14="http://schemas.microsoft.com/office/powerpoint/2010/main" val="1202815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Resiliency First Response</a:t>
            </a:r>
            <a:endParaRPr lang="en-US" dirty="0"/>
          </a:p>
        </p:txBody>
      </p:sp>
      <p:sp>
        <p:nvSpPr>
          <p:cNvPr id="3" name="Content Placeholder 2"/>
          <p:cNvSpPr>
            <a:spLocks noGrp="1"/>
          </p:cNvSpPr>
          <p:nvPr>
            <p:ph sz="quarter" idx="1"/>
          </p:nvPr>
        </p:nvSpPr>
        <p:spPr/>
        <p:txBody>
          <a:bodyPr/>
          <a:lstStyle/>
          <a:p>
            <a:r>
              <a:rPr lang="en-US" dirty="0" smtClean="0"/>
              <a:t>Temporary Response</a:t>
            </a:r>
          </a:p>
          <a:p>
            <a:pPr lvl="1"/>
            <a:r>
              <a:rPr lang="en-US" dirty="0" smtClean="0"/>
              <a:t>Cars entering congested districts required to have three or more occupants.</a:t>
            </a:r>
          </a:p>
          <a:p>
            <a:pPr lvl="1"/>
            <a:r>
              <a:rPr lang="en-US" dirty="0" smtClean="0"/>
              <a:t>Three new temporary, high-capacity, point-to-point bus routes</a:t>
            </a:r>
          </a:p>
          <a:p>
            <a:pPr lvl="1"/>
            <a:r>
              <a:rPr lang="en-US" dirty="0" smtClean="0"/>
              <a:t>East River Ferry service patter modified to increase capacity and provide faster service.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3200400"/>
            <a:ext cx="3916471" cy="30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707" y="6033699"/>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4</a:t>
            </a:r>
          </a:p>
        </p:txBody>
      </p:sp>
    </p:spTree>
    <p:extLst>
      <p:ext uri="{BB962C8B-B14F-4D97-AF65-F5344CB8AC3E}">
        <p14:creationId xmlns:p14="http://schemas.microsoft.com/office/powerpoint/2010/main" val="42440373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Assessment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94" y="1240766"/>
            <a:ext cx="8305678" cy="477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038076"/>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5</a:t>
            </a:r>
          </a:p>
        </p:txBody>
      </p:sp>
    </p:spTree>
    <p:extLst>
      <p:ext uri="{BB962C8B-B14F-4D97-AF65-F5344CB8AC3E}">
        <p14:creationId xmlns:p14="http://schemas.microsoft.com/office/powerpoint/2010/main" val="20998426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723" y="4486275"/>
            <a:ext cx="2902677" cy="2219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9934"/>
            <a:ext cx="3352800" cy="2079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Initiatives for Increasing Resiliency</a:t>
            </a:r>
            <a:endParaRPr lang="en-US" dirty="0"/>
          </a:p>
        </p:txBody>
      </p:sp>
      <p:sp>
        <p:nvSpPr>
          <p:cNvPr id="3" name="Content Placeholder 2"/>
          <p:cNvSpPr>
            <a:spLocks noGrp="1"/>
          </p:cNvSpPr>
          <p:nvPr>
            <p:ph sz="quarter" idx="1"/>
          </p:nvPr>
        </p:nvSpPr>
        <p:spPr>
          <a:xfrm>
            <a:off x="381000" y="685800"/>
            <a:ext cx="8229600" cy="4191000"/>
          </a:xfrm>
        </p:spPr>
        <p:txBody>
          <a:bodyPr>
            <a:normAutofit/>
          </a:bodyPr>
          <a:lstStyle/>
          <a:p>
            <a:pPr marL="514350" indent="-514350">
              <a:buFont typeface="+mj-lt"/>
              <a:buAutoNum type="arabicPeriod"/>
            </a:pPr>
            <a:endParaRPr lang="en-US" dirty="0"/>
          </a:p>
          <a:p>
            <a:pPr marL="514350" indent="-514350" fontAlgn="base">
              <a:buFont typeface="+mj-lt"/>
              <a:buAutoNum type="arabicPeriod"/>
            </a:pPr>
            <a:r>
              <a:rPr lang="en-US" sz="1800" dirty="0"/>
              <a:t>Reconstruct and resurface damaged streets</a:t>
            </a:r>
          </a:p>
          <a:p>
            <a:pPr marL="514350" indent="-514350" fontAlgn="base">
              <a:buFont typeface="+mj-lt"/>
              <a:buAutoNum type="arabicPeriod"/>
            </a:pPr>
            <a:r>
              <a:rPr lang="en-US" sz="1800" dirty="0"/>
              <a:t>I</a:t>
            </a:r>
            <a:r>
              <a:rPr lang="en-US" sz="1800" dirty="0" smtClean="0"/>
              <a:t>ntegrate </a:t>
            </a:r>
            <a:r>
              <a:rPr lang="en-US" sz="1800" dirty="0"/>
              <a:t>resiliency features into future projects.  ex) storm water management best practices</a:t>
            </a:r>
          </a:p>
          <a:p>
            <a:pPr marL="514350" indent="-514350" fontAlgn="base">
              <a:buFont typeface="+mj-lt"/>
              <a:buAutoNum type="arabicPeriod"/>
            </a:pPr>
            <a:r>
              <a:rPr lang="en-US" sz="1800" dirty="0"/>
              <a:t>Elevate traffic signals and provide backup electrical power</a:t>
            </a:r>
          </a:p>
          <a:p>
            <a:pPr marL="514350" indent="-514350" fontAlgn="base">
              <a:buFont typeface="+mj-lt"/>
              <a:buAutoNum type="arabicPeriod"/>
            </a:pPr>
            <a:r>
              <a:rPr lang="en-US" sz="1800" dirty="0"/>
              <a:t>W</a:t>
            </a:r>
            <a:r>
              <a:rPr lang="en-US" sz="1800" dirty="0" smtClean="0"/>
              <a:t>atertight </a:t>
            </a:r>
            <a:r>
              <a:rPr lang="en-US" sz="1800" dirty="0"/>
              <a:t>measures to protect tunnels and bridges</a:t>
            </a:r>
          </a:p>
          <a:p>
            <a:pPr marL="514350" indent="-514350" fontAlgn="base">
              <a:buFont typeface="+mj-lt"/>
              <a:buAutoNum type="arabicPeriod"/>
            </a:pPr>
            <a:r>
              <a:rPr lang="en-US" sz="1800" dirty="0"/>
              <a:t>Alternative </a:t>
            </a:r>
            <a:r>
              <a:rPr lang="en-US" sz="1800" dirty="0" smtClean="0"/>
              <a:t>transportation </a:t>
            </a:r>
            <a:r>
              <a:rPr lang="en-US" sz="1800" dirty="0"/>
              <a:t>methods if main ones </a:t>
            </a:r>
            <a:r>
              <a:rPr lang="en-US" sz="1800" dirty="0" smtClean="0"/>
              <a:t>fail</a:t>
            </a:r>
            <a:endParaRPr lang="en-US" sz="1800" dirty="0"/>
          </a:p>
          <a:p>
            <a:pPr marL="514350" indent="-514350" fontAlgn="base">
              <a:buFont typeface="+mj-lt"/>
              <a:buAutoNum type="arabicPeriod"/>
            </a:pPr>
            <a:r>
              <a:rPr lang="en-US" sz="1800" dirty="0" smtClean="0"/>
              <a:t>Plan </a:t>
            </a:r>
            <a:r>
              <a:rPr lang="en-US" sz="1800" dirty="0"/>
              <a:t>for and install new pedestrian and bicycle facilities to improve connectivity to key transportation hubs</a:t>
            </a:r>
          </a:p>
          <a:p>
            <a:pPr marL="514350" indent="-514350" fontAlgn="base">
              <a:buFont typeface="+mj-lt"/>
              <a:buAutoNum type="arabicPeriod"/>
            </a:pPr>
            <a:r>
              <a:rPr lang="en-US" sz="1800" dirty="0"/>
              <a:t>I</a:t>
            </a:r>
            <a:r>
              <a:rPr lang="en-US" sz="1800" dirty="0" smtClean="0"/>
              <a:t>mproved </a:t>
            </a:r>
            <a:r>
              <a:rPr lang="en-US" sz="1800" dirty="0"/>
              <a:t>communication for restoration of transportation services</a:t>
            </a:r>
          </a:p>
          <a:p>
            <a:pPr marL="514350" indent="-514350" fontAlgn="base">
              <a:buFont typeface="+mj-lt"/>
              <a:buAutoNum type="arabicPeriod"/>
            </a:pPr>
            <a:r>
              <a:rPr lang="en-US" sz="1800" dirty="0"/>
              <a:t>I</a:t>
            </a:r>
            <a:r>
              <a:rPr lang="en-US" sz="1800" dirty="0" smtClean="0"/>
              <a:t>mplement expanded </a:t>
            </a:r>
            <a:r>
              <a:rPr lang="en-US" sz="1800" dirty="0"/>
              <a:t>services to increase system flexibility and redundancy</a:t>
            </a:r>
          </a:p>
          <a:p>
            <a:pPr marL="514350" indent="-514350">
              <a:buFont typeface="+mj-lt"/>
              <a:buAutoNum type="arabicPeriod"/>
            </a:pP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6033699"/>
            <a:ext cx="4191000" cy="276999"/>
          </a:xfrm>
          <a:prstGeom prst="rect">
            <a:avLst/>
          </a:prstGeom>
          <a:noFill/>
        </p:spPr>
        <p:txBody>
          <a:bodyPr wrap="square" rtlCol="0">
            <a:spAutoFit/>
          </a:bodyPr>
          <a:lstStyle/>
          <a:p>
            <a:r>
              <a:rPr lang="en-US" sz="1200" dirty="0" smtClean="0"/>
              <a:t>Source:  </a:t>
            </a:r>
            <a:r>
              <a:rPr lang="en-US" sz="1200" i="1" dirty="0" smtClean="0"/>
              <a:t>NYC.gov</a:t>
            </a:r>
            <a:endParaRPr lang="en-US" sz="1200" i="1"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a:t>
            </a:r>
            <a:r>
              <a:rPr lang="en-US" dirty="0"/>
              <a:t>6</a:t>
            </a:r>
          </a:p>
        </p:txBody>
      </p:sp>
    </p:spTree>
    <p:extLst>
      <p:ext uri="{BB962C8B-B14F-4D97-AF65-F5344CB8AC3E}">
        <p14:creationId xmlns:p14="http://schemas.microsoft.com/office/powerpoint/2010/main" val="7485156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Increasing Transportation &amp; Public Transit Resiliency in San Diego</a:t>
            </a:r>
            <a:endParaRPr lang="en-US" dirty="0"/>
          </a:p>
        </p:txBody>
      </p:sp>
      <p:sp>
        <p:nvSpPr>
          <p:cNvPr id="3" name="Subtitle 2"/>
          <p:cNvSpPr>
            <a:spLocks noGrp="1"/>
          </p:cNvSpPr>
          <p:nvPr>
            <p:ph type="subTitle" idx="1"/>
          </p:nvPr>
        </p:nvSpPr>
        <p:spPr/>
        <p:txBody>
          <a:bodyPr/>
          <a:lstStyle/>
          <a:p>
            <a:r>
              <a:rPr lang="en-US" dirty="0" smtClean="0"/>
              <a:t>Cameron </a:t>
            </a:r>
            <a:r>
              <a:rPr lang="en-US" dirty="0" err="1" smtClean="0"/>
              <a:t>Heyvaert</a:t>
            </a:r>
            <a:endParaRPr lang="en-US" dirty="0"/>
          </a:p>
        </p:txBody>
      </p:sp>
      <p:sp>
        <p:nvSpPr>
          <p:cNvPr id="4" name="TextBox 3"/>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47</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4"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624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3130"/>
            <a:ext cx="3272314" cy="1606389"/>
          </a:xfrm>
          <a:prstGeom prst="rect">
            <a:avLst/>
          </a:prstGeom>
        </p:spPr>
      </p:pic>
      <p:sp>
        <p:nvSpPr>
          <p:cNvPr id="2" name="Title 1"/>
          <p:cNvSpPr>
            <a:spLocks noGrp="1"/>
          </p:cNvSpPr>
          <p:nvPr>
            <p:ph type="title"/>
          </p:nvPr>
        </p:nvSpPr>
        <p:spPr/>
        <p:txBody>
          <a:bodyPr>
            <a:normAutofit fontScale="90000"/>
          </a:bodyPr>
          <a:lstStyle/>
          <a:p>
            <a:r>
              <a:rPr lang="en-US" dirty="0" smtClean="0"/>
              <a:t>Realistic Steps Toward a </a:t>
            </a:r>
            <a:br>
              <a:rPr lang="en-US" dirty="0" smtClean="0"/>
            </a:br>
            <a:r>
              <a:rPr lang="en-US" dirty="0" smtClean="0"/>
              <a:t>More Resilient Future for San Diego</a:t>
            </a:r>
            <a:endParaRPr lang="en-US" dirty="0"/>
          </a:p>
        </p:txBody>
      </p:sp>
      <p:sp>
        <p:nvSpPr>
          <p:cNvPr id="3" name="Content Placeholder 2"/>
          <p:cNvSpPr>
            <a:spLocks noGrp="1"/>
          </p:cNvSpPr>
          <p:nvPr>
            <p:ph sz="quarter" idx="1"/>
          </p:nvPr>
        </p:nvSpPr>
        <p:spPr>
          <a:xfrm>
            <a:off x="457200" y="2829520"/>
            <a:ext cx="3324384" cy="3409356"/>
          </a:xfrm>
        </p:spPr>
        <p:txBody>
          <a:bodyPr>
            <a:normAutofit lnSpcReduction="10000"/>
          </a:bodyPr>
          <a:lstStyle/>
          <a:p>
            <a:pPr marL="0" indent="0">
              <a:buNone/>
            </a:pPr>
            <a:r>
              <a:rPr lang="en-US" dirty="0" smtClean="0"/>
              <a:t>Altering Current Development</a:t>
            </a:r>
          </a:p>
          <a:p>
            <a:r>
              <a:rPr lang="en-US" dirty="0" smtClean="0"/>
              <a:t>Taxes</a:t>
            </a:r>
          </a:p>
          <a:p>
            <a:r>
              <a:rPr lang="en-US" dirty="0" smtClean="0"/>
              <a:t>HOT/HOV Lanes</a:t>
            </a:r>
          </a:p>
          <a:p>
            <a:r>
              <a:rPr lang="en-US" dirty="0" smtClean="0"/>
              <a:t>Carpooling</a:t>
            </a:r>
          </a:p>
          <a:p>
            <a:r>
              <a:rPr lang="en-US" dirty="0" smtClean="0"/>
              <a:t>Car Sharing</a:t>
            </a:r>
          </a:p>
          <a:p>
            <a:r>
              <a:rPr lang="en-US" dirty="0" smtClean="0"/>
              <a:t>Bicycling</a:t>
            </a:r>
          </a:p>
          <a:p>
            <a:r>
              <a:rPr lang="en-US" dirty="0" smtClean="0"/>
              <a:t>Public Transit</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01749" y="2829520"/>
            <a:ext cx="3585051" cy="3046988"/>
          </a:xfrm>
          <a:prstGeom prst="rect">
            <a:avLst/>
          </a:prstGeom>
          <a:noFill/>
        </p:spPr>
        <p:txBody>
          <a:bodyPr wrap="square" rtlCol="0">
            <a:spAutoFit/>
          </a:bodyPr>
          <a:lstStyle/>
          <a:p>
            <a:pPr lvl="0">
              <a:spcBef>
                <a:spcPts val="600"/>
              </a:spcBef>
              <a:buClr>
                <a:srgbClr val="727CA3"/>
              </a:buClr>
              <a:buSzPct val="76000"/>
            </a:pPr>
            <a:r>
              <a:rPr lang="en-US" sz="2600" dirty="0">
                <a:solidFill>
                  <a:prstClr val="black"/>
                </a:solidFill>
              </a:rPr>
              <a:t>Addressing Future Development</a:t>
            </a:r>
          </a:p>
          <a:p>
            <a:pPr marL="274320" lvl="0" indent="-274320">
              <a:spcBef>
                <a:spcPts val="600"/>
              </a:spcBef>
              <a:buClr>
                <a:srgbClr val="727CA3"/>
              </a:buClr>
              <a:buSzPct val="76000"/>
              <a:buFont typeface="Wingdings 3"/>
              <a:buChar char=""/>
            </a:pPr>
            <a:r>
              <a:rPr lang="en-US" sz="2600" dirty="0">
                <a:solidFill>
                  <a:prstClr val="black"/>
                </a:solidFill>
              </a:rPr>
              <a:t>Focusing on Both Accessibility &amp; </a:t>
            </a:r>
            <a:r>
              <a:rPr lang="en-US" sz="2600" dirty="0" smtClean="0">
                <a:solidFill>
                  <a:prstClr val="black"/>
                </a:solidFill>
              </a:rPr>
              <a:t>Mobility</a:t>
            </a:r>
          </a:p>
          <a:p>
            <a:pPr marL="274320" lvl="0" indent="-274320">
              <a:spcBef>
                <a:spcPts val="600"/>
              </a:spcBef>
              <a:buClr>
                <a:srgbClr val="727CA3"/>
              </a:buClr>
              <a:buSzPct val="76000"/>
              <a:buFont typeface="Wingdings 3"/>
              <a:buChar char=""/>
            </a:pPr>
            <a:r>
              <a:rPr lang="en-US" sz="2600" dirty="0" smtClean="0">
                <a:solidFill>
                  <a:prstClr val="black"/>
                </a:solidFill>
              </a:rPr>
              <a:t>TOD </a:t>
            </a:r>
            <a:r>
              <a:rPr lang="en-US" sz="2600" dirty="0">
                <a:solidFill>
                  <a:prstClr val="black"/>
                </a:solidFill>
              </a:rPr>
              <a:t>(Transportation Oriented Development</a:t>
            </a:r>
            <a:r>
              <a:rPr lang="en-US" sz="2600" dirty="0" smtClean="0">
                <a:solidFill>
                  <a:prstClr val="black"/>
                </a:solidFill>
              </a:rPr>
              <a:t>)</a:t>
            </a:r>
          </a:p>
        </p:txBody>
      </p:sp>
      <p:cxnSp>
        <p:nvCxnSpPr>
          <p:cNvPr id="11" name="Straight Arrow Connector 10"/>
          <p:cNvCxnSpPr/>
          <p:nvPr/>
        </p:nvCxnSpPr>
        <p:spPr>
          <a:xfrm flipV="1">
            <a:off x="3893819" y="2018586"/>
            <a:ext cx="1056640" cy="88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8730" y="1223129"/>
            <a:ext cx="3598070" cy="1606389"/>
          </a:xfrm>
          <a:prstGeom prst="rect">
            <a:avLst/>
          </a:prstGeom>
        </p:spPr>
      </p:pic>
      <p:sp>
        <p:nvSpPr>
          <p:cNvPr id="10" name="TextBox 9"/>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48</a:t>
            </a:r>
            <a:endParaRPr lang="en-US" dirty="0"/>
          </a:p>
        </p:txBody>
      </p:sp>
    </p:spTree>
    <p:extLst>
      <p:ext uri="{BB962C8B-B14F-4D97-AF65-F5344CB8AC3E}">
        <p14:creationId xmlns:p14="http://schemas.microsoft.com/office/powerpoint/2010/main" val="3119702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119"/>
            <a:ext cx="5554928" cy="3834758"/>
          </a:xfrm>
          <a:prstGeom prst="rect">
            <a:avLst/>
          </a:prstGeom>
        </p:spPr>
      </p:pic>
      <p:sp>
        <p:nvSpPr>
          <p:cNvPr id="2" name="Title 1"/>
          <p:cNvSpPr>
            <a:spLocks noGrp="1"/>
          </p:cNvSpPr>
          <p:nvPr>
            <p:ph type="title"/>
          </p:nvPr>
        </p:nvSpPr>
        <p:spPr>
          <a:xfrm>
            <a:off x="0" y="0"/>
            <a:ext cx="8358692" cy="652866"/>
          </a:xfrm>
        </p:spPr>
        <p:txBody>
          <a:bodyPr/>
          <a:lstStyle/>
          <a:p>
            <a:r>
              <a:rPr lang="en-US" dirty="0" smtClean="0"/>
              <a:t>Raising Taxes on Gasoline at the Pump</a:t>
            </a:r>
            <a:endParaRPr lang="en-US" dirty="0"/>
          </a:p>
        </p:txBody>
      </p:sp>
      <p:sp>
        <p:nvSpPr>
          <p:cNvPr id="3" name="Content Placeholder 2"/>
          <p:cNvSpPr>
            <a:spLocks noGrp="1"/>
          </p:cNvSpPr>
          <p:nvPr>
            <p:ph sz="quarter" idx="1"/>
          </p:nvPr>
        </p:nvSpPr>
        <p:spPr>
          <a:xfrm>
            <a:off x="-1" y="4546877"/>
            <a:ext cx="9144001" cy="1653964"/>
          </a:xfrm>
        </p:spPr>
        <p:txBody>
          <a:bodyPr>
            <a:normAutofit/>
          </a:bodyPr>
          <a:lstStyle/>
          <a:p>
            <a:r>
              <a:rPr lang="en-US" dirty="0" smtClean="0"/>
              <a:t>Raising taxes on petroleum is the simplest and most effective solution in encouraging public transit</a:t>
            </a:r>
          </a:p>
          <a:p>
            <a:pPr lvl="1"/>
            <a:r>
              <a:rPr lang="en-US" dirty="0" smtClean="0"/>
              <a:t>It is also the least desirable option</a:t>
            </a:r>
            <a:endParaRPr lang="en-US" dirty="0"/>
          </a:p>
        </p:txBody>
      </p:sp>
      <p:sp>
        <p:nvSpPr>
          <p:cNvPr id="5" name="Oval 4"/>
          <p:cNvSpPr/>
          <p:nvPr/>
        </p:nvSpPr>
        <p:spPr>
          <a:xfrm>
            <a:off x="2597231" y="1683580"/>
            <a:ext cx="1095375" cy="315631"/>
          </a:xfrm>
          <a:prstGeom prst="ellipse">
            <a:avLst/>
          </a:prstGeom>
          <a:solidFill>
            <a:srgbClr val="FFFFFF">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54797" y="784832"/>
            <a:ext cx="4020689" cy="307777"/>
          </a:xfrm>
          <a:prstGeom prst="rect">
            <a:avLst/>
          </a:prstGeom>
          <a:noFill/>
        </p:spPr>
        <p:txBody>
          <a:bodyPr wrap="square" rtlCol="0">
            <a:spAutoFit/>
          </a:bodyPr>
          <a:lstStyle/>
          <a:p>
            <a:r>
              <a:rPr lang="en-US" sz="1400" i="1" dirty="0" smtClean="0"/>
              <a:t> </a:t>
            </a:r>
            <a:r>
              <a:rPr lang="en-US" sz="1400" i="1" dirty="0"/>
              <a:t>Wall Street Journal Online 2008</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285" y="1461845"/>
            <a:ext cx="3357715" cy="2715796"/>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38876"/>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49</a:t>
            </a:r>
            <a:endParaRPr lang="en-US" dirty="0"/>
          </a:p>
        </p:txBody>
      </p:sp>
    </p:spTree>
    <p:extLst>
      <p:ext uri="{BB962C8B-B14F-4D97-AF65-F5344CB8AC3E}">
        <p14:creationId xmlns:p14="http://schemas.microsoft.com/office/powerpoint/2010/main" val="3917683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Screen Shot 2014-07-16 at 2.16.59 PM.png"/>
          <p:cNvPicPr/>
          <p:nvPr/>
        </p:nvPicPr>
        <p:blipFill>
          <a:blip r:embed="rId2">
            <a:extLst/>
          </a:blip>
          <a:srcRect l="2943" r="3789"/>
          <a:stretch>
            <a:fillRect/>
          </a:stretch>
        </p:blipFill>
        <p:spPr>
          <a:xfrm>
            <a:off x="-36277" y="-41747"/>
            <a:ext cx="9216439" cy="4397022"/>
          </a:xfrm>
          <a:prstGeom prst="rect">
            <a:avLst/>
          </a:prstGeom>
          <a:ln w="12700">
            <a:miter lim="400000"/>
          </a:ln>
        </p:spPr>
      </p:pic>
      <p:sp>
        <p:nvSpPr>
          <p:cNvPr id="102" name="Shape 102"/>
          <p:cNvSpPr/>
          <p:nvPr/>
        </p:nvSpPr>
        <p:spPr>
          <a:xfrm>
            <a:off x="7343848" y="4196901"/>
            <a:ext cx="209994" cy="43088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4000" b="1"/>
            </a:lvl1pPr>
          </a:lstStyle>
          <a:p>
            <a:pPr lvl="0">
              <a:defRPr sz="1800" b="0">
                <a:solidFill>
                  <a:srgbClr val="000000"/>
                </a:solidFill>
              </a:defRPr>
            </a:pPr>
            <a:r>
              <a:rPr sz="2800">
                <a:solidFill>
                  <a:srgbClr val="FFFFFF"/>
                </a:solidFill>
              </a:rPr>
              <a:t>+</a:t>
            </a:r>
          </a:p>
        </p:txBody>
      </p:sp>
      <p:pic>
        <p:nvPicPr>
          <p:cNvPr id="103" name="ANotherVersion.png"/>
          <p:cNvPicPr/>
          <p:nvPr/>
        </p:nvPicPr>
        <p:blipFill>
          <a:blip r:embed="rId3">
            <a:extLst/>
          </a:blip>
          <a:stretch>
            <a:fillRect/>
          </a:stretch>
        </p:blipFill>
        <p:spPr>
          <a:xfrm>
            <a:off x="-152400" y="1676400"/>
            <a:ext cx="9316702" cy="4821157"/>
          </a:xfrm>
          <a:prstGeom prst="rect">
            <a:avLst/>
          </a:prstGeom>
          <a:ln w="12700">
            <a:miter lim="400000"/>
          </a:ln>
        </p:spPr>
      </p:pic>
      <p:sp>
        <p:nvSpPr>
          <p:cNvPr id="104" name="Shape 104"/>
          <p:cNvSpPr/>
          <p:nvPr/>
        </p:nvSpPr>
        <p:spPr>
          <a:xfrm>
            <a:off x="7656408" y="714918"/>
            <a:ext cx="892969" cy="892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8A433"/>
          </a:solidFill>
          <a:ln w="12700">
            <a:miter lim="400000"/>
          </a:ln>
          <a:effectLst>
            <a:outerShdw blurRad="76200" dir="18900000" rotWithShape="0">
              <a:srgbClr val="000000">
                <a:alpha val="80000"/>
              </a:srgbClr>
            </a:outerShdw>
          </a:effectLst>
        </p:spPr>
        <p:txBody>
          <a:bodyPr lIns="0" tIns="0" rIns="0" bIns="0" anchor="ctr"/>
          <a:lstStyle/>
          <a:p>
            <a:pPr lvl="0">
              <a:defRPr sz="2400">
                <a:effectLst>
                  <a:outerShdw blurRad="25400" dist="23998" dir="2700000" rotWithShape="0">
                    <a:srgbClr val="000000">
                      <a:alpha val="31034"/>
                    </a:srgbClr>
                  </a:outerShdw>
                </a:effectLst>
              </a:defRPr>
            </a:pPr>
            <a:endParaRPr/>
          </a:p>
        </p:txBody>
      </p:sp>
      <p:sp>
        <p:nvSpPr>
          <p:cNvPr id="105" name="Shape 105"/>
          <p:cNvSpPr/>
          <p:nvPr/>
        </p:nvSpPr>
        <p:spPr>
          <a:xfrm>
            <a:off x="7328827" y="2590800"/>
            <a:ext cx="1815173" cy="395297"/>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3000" b="1">
                <a:solidFill>
                  <a:srgbClr val="000000"/>
                </a:solidFill>
              </a:defRPr>
            </a:lvl1pPr>
          </a:lstStyle>
          <a:p>
            <a:pPr lvl="0">
              <a:defRPr sz="1800" b="0"/>
            </a:pPr>
            <a:r>
              <a:rPr sz="2100" dirty="0"/>
              <a:t>Maximize Safety</a:t>
            </a:r>
          </a:p>
        </p:txBody>
      </p:sp>
      <p:sp>
        <p:nvSpPr>
          <p:cNvPr id="106" name="Shape 106"/>
          <p:cNvSpPr/>
          <p:nvPr/>
        </p:nvSpPr>
        <p:spPr>
          <a:xfrm>
            <a:off x="126415" y="224855"/>
            <a:ext cx="3701334" cy="7694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8000" b="1">
                <a:solidFill>
                  <a:srgbClr val="F5D328"/>
                </a:solidFill>
              </a:defRPr>
            </a:lvl1pPr>
          </a:lstStyle>
          <a:p>
            <a:pPr lvl="0">
              <a:defRPr sz="1800" b="0">
                <a:solidFill>
                  <a:srgbClr val="000000"/>
                </a:solidFill>
              </a:defRPr>
            </a:pPr>
            <a:r>
              <a:rPr sz="5000" dirty="0">
                <a:solidFill>
                  <a:schemeClr val="bg1"/>
                </a:solidFill>
              </a:rPr>
              <a:t>The </a:t>
            </a:r>
            <a:r>
              <a:rPr lang="en-US" sz="5000" dirty="0" smtClean="0">
                <a:solidFill>
                  <a:schemeClr val="bg1"/>
                </a:solidFill>
              </a:rPr>
              <a:t>Objective</a:t>
            </a:r>
            <a:endParaRPr sz="5000" dirty="0">
              <a:solidFill>
                <a:schemeClr val="bg1"/>
              </a:solidFill>
            </a:endParaRPr>
          </a:p>
        </p:txBody>
      </p:sp>
      <p:sp>
        <p:nvSpPr>
          <p:cNvPr id="107" name="Shape 107"/>
          <p:cNvSpPr/>
          <p:nvPr/>
        </p:nvSpPr>
        <p:spPr>
          <a:xfrm>
            <a:off x="25400" y="2590800"/>
            <a:ext cx="1731688" cy="395297"/>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3000" b="1">
                <a:solidFill>
                  <a:srgbClr val="000000"/>
                </a:solidFill>
              </a:defRPr>
            </a:lvl1pPr>
          </a:lstStyle>
          <a:p>
            <a:pPr lvl="0">
              <a:defRPr sz="1800" b="0"/>
            </a:pPr>
            <a:r>
              <a:rPr sz="2100" dirty="0"/>
              <a:t>Minimize Delay</a:t>
            </a:r>
          </a:p>
        </p:txBody>
      </p:sp>
      <p:sp>
        <p:nvSpPr>
          <p:cNvPr id="108" name="Shape 108"/>
          <p:cNvSpPr/>
          <p:nvPr/>
        </p:nvSpPr>
        <p:spPr>
          <a:xfrm>
            <a:off x="4661" y="1087975"/>
            <a:ext cx="5626537" cy="71846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marL="160729" indent="-160729">
              <a:buSzPct val="100000"/>
              <a:buBlip>
                <a:blip r:embed="rId4"/>
              </a:buBlip>
              <a:defRPr sz="1800">
                <a:solidFill>
                  <a:srgbClr val="000000"/>
                </a:solidFill>
              </a:defRPr>
            </a:pPr>
            <a:r>
              <a:rPr sz="2100" b="1" dirty="0">
                <a:solidFill>
                  <a:srgbClr val="FFFFFF"/>
                </a:solidFill>
              </a:rPr>
              <a:t>Increasing speed, volume, number of lanes </a:t>
            </a:r>
            <a:br>
              <a:rPr sz="2100" b="1" dirty="0">
                <a:solidFill>
                  <a:srgbClr val="FFFFFF"/>
                </a:solidFill>
              </a:rPr>
            </a:br>
            <a:r>
              <a:rPr sz="2100" b="1" dirty="0">
                <a:solidFill>
                  <a:srgbClr val="FFFFFF"/>
                </a:solidFill>
              </a:rPr>
              <a:t>and decreasing number of crossing gaps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52600"/>
            <a:ext cx="20859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900762" y="6054209"/>
            <a:ext cx="304800" cy="369332"/>
          </a:xfrm>
          <a:prstGeom prst="rect">
            <a:avLst/>
          </a:prstGeom>
          <a:solidFill>
            <a:srgbClr val="92D050"/>
          </a:solidFill>
        </p:spPr>
        <p:txBody>
          <a:bodyPr wrap="square" rtlCol="0">
            <a:spAutoFit/>
          </a:bodyPr>
          <a:lstStyle/>
          <a:p>
            <a:r>
              <a:rPr lang="en-US" dirty="0"/>
              <a:t>5</a:t>
            </a:r>
          </a:p>
        </p:txBody>
      </p:sp>
    </p:spTree>
    <p:extLst>
      <p:ext uri="{BB962C8B-B14F-4D97-AF65-F5344CB8AC3E}">
        <p14:creationId xmlns:p14="http://schemas.microsoft.com/office/powerpoint/2010/main" val="385152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50</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0435" y="617754"/>
            <a:ext cx="6981683" cy="5621122"/>
          </a:xfrm>
        </p:spPr>
      </p:pic>
      <p:sp>
        <p:nvSpPr>
          <p:cNvPr id="5" name="TextBox 4"/>
          <p:cNvSpPr txBox="1"/>
          <p:nvPr/>
        </p:nvSpPr>
        <p:spPr>
          <a:xfrm>
            <a:off x="75778" y="78084"/>
            <a:ext cx="8227979" cy="584775"/>
          </a:xfrm>
          <a:prstGeom prst="rect">
            <a:avLst/>
          </a:prstGeom>
          <a:noFill/>
        </p:spPr>
        <p:txBody>
          <a:bodyPr wrap="square" rtlCol="0">
            <a:spAutoFit/>
          </a:bodyPr>
          <a:lstStyle/>
          <a:p>
            <a:pPr>
              <a:spcBef>
                <a:spcPct val="0"/>
              </a:spcBef>
            </a:pPr>
            <a:r>
              <a:rPr lang="en-US" sz="3200" dirty="0">
                <a:solidFill>
                  <a:schemeClr val="tx2"/>
                </a:solidFill>
                <a:latin typeface="+mj-lt"/>
                <a:ea typeface="+mj-ea"/>
                <a:cs typeface="+mj-cs"/>
              </a:rPr>
              <a:t>Global Public Transit Participation</a:t>
            </a:r>
          </a:p>
        </p:txBody>
      </p:sp>
      <p:sp>
        <p:nvSpPr>
          <p:cNvPr id="6" name="TextBox 5"/>
          <p:cNvSpPr txBox="1"/>
          <p:nvPr/>
        </p:nvSpPr>
        <p:spPr>
          <a:xfrm>
            <a:off x="6883122" y="5440443"/>
            <a:ext cx="2260878" cy="738664"/>
          </a:xfrm>
          <a:prstGeom prst="rect">
            <a:avLst/>
          </a:prstGeom>
          <a:noFill/>
        </p:spPr>
        <p:txBody>
          <a:bodyPr wrap="square" rtlCol="0">
            <a:spAutoFit/>
          </a:bodyPr>
          <a:lstStyle/>
          <a:p>
            <a:r>
              <a:rPr lang="en-US" sz="1400" i="1" dirty="0"/>
              <a:t>National Geographic </a:t>
            </a:r>
            <a:r>
              <a:rPr lang="en-US" sz="1400" i="1" dirty="0" err="1"/>
              <a:t>Greendex</a:t>
            </a:r>
            <a:r>
              <a:rPr lang="en-US" sz="1400" i="1" dirty="0"/>
              <a:t> Survey Report 2009 (Left)</a:t>
            </a:r>
          </a:p>
          <a:p>
            <a:r>
              <a:rPr lang="en-US" sz="1400" i="1" dirty="0"/>
              <a:t>Equinox Center (Above)</a:t>
            </a:r>
          </a:p>
        </p:txBody>
      </p:sp>
      <p:sp>
        <p:nvSpPr>
          <p:cNvPr id="7" name="TextBox 6"/>
          <p:cNvSpPr txBox="1"/>
          <p:nvPr/>
        </p:nvSpPr>
        <p:spPr>
          <a:xfrm>
            <a:off x="6927162" y="454355"/>
            <a:ext cx="2313332" cy="707886"/>
          </a:xfrm>
          <a:prstGeom prst="rect">
            <a:avLst/>
          </a:prstGeom>
          <a:noFill/>
        </p:spPr>
        <p:txBody>
          <a:bodyPr wrap="square" rtlCol="0">
            <a:spAutoFit/>
          </a:bodyPr>
          <a:lstStyle/>
          <a:p>
            <a:r>
              <a:rPr lang="en-US" sz="2000" dirty="0"/>
              <a:t>San Diego Public Transit Participation</a:t>
            </a:r>
          </a:p>
        </p:txBody>
      </p:sp>
      <p:sp>
        <p:nvSpPr>
          <p:cNvPr id="9" name="TextBox 8"/>
          <p:cNvSpPr txBox="1"/>
          <p:nvPr/>
        </p:nvSpPr>
        <p:spPr>
          <a:xfrm>
            <a:off x="6927162" y="1325640"/>
            <a:ext cx="2216838" cy="3554819"/>
          </a:xfrm>
          <a:prstGeom prst="rect">
            <a:avLst/>
          </a:prstGeom>
          <a:noFill/>
        </p:spPr>
        <p:txBody>
          <a:bodyPr wrap="square" rtlCol="0">
            <a:spAutoFit/>
          </a:bodyPr>
          <a:lstStyle/>
          <a:p>
            <a:pPr marL="274320" indent="-274320">
              <a:spcBef>
                <a:spcPts val="600"/>
              </a:spcBef>
              <a:buClr>
                <a:schemeClr val="accent1"/>
              </a:buClr>
              <a:buSzPct val="76000"/>
              <a:buFont typeface="Wingdings 3"/>
              <a:buChar char=""/>
            </a:pPr>
            <a:r>
              <a:rPr lang="en-US" sz="2000" dirty="0"/>
              <a:t>76% Drove Alone</a:t>
            </a:r>
          </a:p>
          <a:p>
            <a:pPr marL="274320" indent="-274320">
              <a:spcBef>
                <a:spcPts val="600"/>
              </a:spcBef>
              <a:buClr>
                <a:schemeClr val="accent1"/>
              </a:buClr>
              <a:buSzPct val="76000"/>
              <a:buFont typeface="Wingdings 3"/>
              <a:buChar char=""/>
            </a:pPr>
            <a:r>
              <a:rPr lang="en-US" sz="2000" dirty="0"/>
              <a:t>10% Carpool</a:t>
            </a:r>
          </a:p>
          <a:p>
            <a:pPr marL="274320" indent="-274320">
              <a:spcBef>
                <a:spcPts val="600"/>
              </a:spcBef>
              <a:buClr>
                <a:schemeClr val="accent1"/>
              </a:buClr>
              <a:buSzPct val="76000"/>
              <a:buFont typeface="Wingdings 3"/>
              <a:buChar char=""/>
            </a:pPr>
            <a:r>
              <a:rPr lang="en-US" sz="2000" dirty="0"/>
              <a:t>6% Work at home</a:t>
            </a:r>
          </a:p>
          <a:p>
            <a:pPr marL="274320" indent="-274320">
              <a:spcBef>
                <a:spcPts val="600"/>
              </a:spcBef>
              <a:buClr>
                <a:schemeClr val="accent1"/>
              </a:buClr>
              <a:buSzPct val="76000"/>
              <a:buFont typeface="Wingdings 3"/>
              <a:buChar char=""/>
            </a:pPr>
            <a:r>
              <a:rPr lang="en-US" sz="2000" dirty="0"/>
              <a:t>3% Walk</a:t>
            </a:r>
          </a:p>
          <a:p>
            <a:pPr marL="274320" indent="-274320">
              <a:spcBef>
                <a:spcPts val="600"/>
              </a:spcBef>
              <a:buClr>
                <a:schemeClr val="accent1"/>
              </a:buClr>
              <a:buSzPct val="76000"/>
              <a:buFont typeface="Wingdings 3"/>
              <a:buChar char=""/>
            </a:pPr>
            <a:r>
              <a:rPr lang="en-US" sz="2000" dirty="0"/>
              <a:t>3% Public transit</a:t>
            </a:r>
          </a:p>
          <a:p>
            <a:pPr marL="274320" indent="-274320">
              <a:spcBef>
                <a:spcPts val="600"/>
              </a:spcBef>
              <a:buClr>
                <a:schemeClr val="accent1"/>
              </a:buClr>
              <a:buSzPct val="76000"/>
              <a:buFont typeface="Wingdings 3"/>
              <a:buChar char=""/>
            </a:pPr>
            <a:r>
              <a:rPr lang="en-US" sz="2000" dirty="0"/>
              <a:t>2% Other (motorcycle, bicycle)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7227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v_l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080" y="1344133"/>
            <a:ext cx="3962399" cy="4243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0328" y="54600"/>
            <a:ext cx="8229600" cy="990600"/>
          </a:xfrm>
        </p:spPr>
        <p:txBody>
          <a:bodyPr/>
          <a:lstStyle/>
          <a:p>
            <a:r>
              <a:rPr lang="en-US" dirty="0" smtClean="0"/>
              <a:t>HOT (High Occupancy Toll)</a:t>
            </a:r>
            <a:endParaRPr lang="en-US" dirty="0"/>
          </a:p>
        </p:txBody>
      </p:sp>
      <p:sp>
        <p:nvSpPr>
          <p:cNvPr id="3" name="Content Placeholder 2"/>
          <p:cNvSpPr>
            <a:spLocks noGrp="1"/>
          </p:cNvSpPr>
          <p:nvPr>
            <p:ph sz="quarter" idx="1"/>
          </p:nvPr>
        </p:nvSpPr>
        <p:spPr>
          <a:xfrm>
            <a:off x="120328" y="1344132"/>
            <a:ext cx="4860234" cy="4487708"/>
          </a:xfrm>
        </p:spPr>
        <p:txBody>
          <a:bodyPr>
            <a:normAutofit/>
          </a:bodyPr>
          <a:lstStyle/>
          <a:p>
            <a:r>
              <a:rPr lang="en-US" dirty="0" smtClean="0"/>
              <a:t>Alternative to HOV </a:t>
            </a:r>
          </a:p>
          <a:p>
            <a:r>
              <a:rPr lang="en-US" dirty="0" smtClean="0"/>
              <a:t>I-15 corridor in San Diego among many new HOT options </a:t>
            </a:r>
          </a:p>
          <a:p>
            <a:r>
              <a:rPr lang="en-US" dirty="0" smtClean="0"/>
              <a:t>Range from $0.50 to $8.00 depending on peak traffic hours</a:t>
            </a:r>
          </a:p>
          <a:p>
            <a:r>
              <a:rPr lang="en-US" dirty="0" smtClean="0"/>
              <a:t>Increased revenue for transportation departments</a:t>
            </a:r>
          </a:p>
          <a:p>
            <a:pPr lvl="1"/>
            <a:r>
              <a:rPr lang="en-US" dirty="0" smtClean="0"/>
              <a:t>$17 million in first 10 years</a:t>
            </a:r>
          </a:p>
          <a:p>
            <a:r>
              <a:rPr lang="en-US" dirty="0" smtClean="0"/>
              <a:t>Congestion pricing a possible option?</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51</a:t>
            </a:r>
            <a:endParaRPr lang="en-US" dirty="0"/>
          </a:p>
        </p:txBody>
      </p:sp>
    </p:spTree>
    <p:extLst>
      <p:ext uri="{BB962C8B-B14F-4D97-AF65-F5344CB8AC3E}">
        <p14:creationId xmlns:p14="http://schemas.microsoft.com/office/powerpoint/2010/main" val="12289871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91072" y="3632500"/>
            <a:ext cx="3687595" cy="2125231"/>
          </a:xfrm>
        </p:spPr>
        <p:txBody>
          <a:bodyPr/>
          <a:lstStyle/>
          <a:p>
            <a:pPr lvl="1"/>
            <a:r>
              <a:rPr lang="en-US" dirty="0" smtClean="0"/>
              <a:t>Carpooling</a:t>
            </a:r>
          </a:p>
          <a:p>
            <a:pPr lvl="1"/>
            <a:r>
              <a:rPr lang="en-US" dirty="0" smtClean="0"/>
              <a:t>Vanpooling</a:t>
            </a:r>
          </a:p>
          <a:p>
            <a:pPr lvl="1"/>
            <a:r>
              <a:rPr lang="en-US" dirty="0" err="1" smtClean="0"/>
              <a:t>Schoolpooling</a:t>
            </a:r>
            <a:endParaRPr lang="en-US" dirty="0" smtClean="0"/>
          </a:p>
          <a:p>
            <a:pPr lvl="1"/>
            <a:r>
              <a:rPr lang="en-US" dirty="0" smtClean="0"/>
              <a:t>Teleworking</a:t>
            </a:r>
          </a:p>
          <a:p>
            <a:pPr lvl="1"/>
            <a:r>
              <a:rPr lang="en-US" dirty="0" smtClean="0"/>
              <a:t>Bicycling</a:t>
            </a:r>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966" y="1066800"/>
            <a:ext cx="5658308" cy="4989334"/>
          </a:xfrm>
          <a:prstGeom prst="rect">
            <a:avLst/>
          </a:prstGeom>
        </p:spPr>
      </p:pic>
      <p:sp>
        <p:nvSpPr>
          <p:cNvPr id="2" name="TextBox 1"/>
          <p:cNvSpPr txBox="1"/>
          <p:nvPr/>
        </p:nvSpPr>
        <p:spPr>
          <a:xfrm>
            <a:off x="234588" y="1240834"/>
            <a:ext cx="4400564" cy="2246769"/>
          </a:xfrm>
          <a:prstGeom prst="rect">
            <a:avLst/>
          </a:prstGeom>
          <a:noFill/>
        </p:spPr>
        <p:txBody>
          <a:bodyPr wrap="square" rtlCol="0">
            <a:spAutoFit/>
          </a:bodyPr>
          <a:lstStyle/>
          <a:p>
            <a:pPr marL="274320" indent="-274320">
              <a:spcBef>
                <a:spcPts val="600"/>
              </a:spcBef>
              <a:buClr>
                <a:schemeClr val="accent1"/>
              </a:buClr>
              <a:buSzPct val="76000"/>
              <a:buFont typeface="Wingdings 3"/>
              <a:buChar char=""/>
            </a:pPr>
            <a:r>
              <a:rPr lang="en-US" sz="2600" dirty="0"/>
              <a:t>Despite extensive efforts, </a:t>
            </a:r>
            <a:r>
              <a:rPr lang="en-US" sz="2600" dirty="0" smtClean="0"/>
              <a:t>carpooling rate </a:t>
            </a:r>
            <a:r>
              <a:rPr lang="en-US" sz="2600" dirty="0"/>
              <a:t>in US continues to decrease</a:t>
            </a:r>
          </a:p>
          <a:p>
            <a:pPr marL="274320" indent="-274320">
              <a:spcBef>
                <a:spcPts val="600"/>
              </a:spcBef>
              <a:buClr>
                <a:schemeClr val="accent1"/>
              </a:buClr>
              <a:buSzPct val="76000"/>
              <a:buFont typeface="Wingdings 3"/>
              <a:buChar char=""/>
            </a:pPr>
            <a:r>
              <a:rPr lang="en-US" sz="2600" dirty="0" smtClean="0"/>
              <a:t>San Diego efforts</a:t>
            </a:r>
          </a:p>
          <a:p>
            <a:pPr lvl="1">
              <a:spcBef>
                <a:spcPts val="600"/>
              </a:spcBef>
              <a:buClr>
                <a:schemeClr val="accent1"/>
              </a:buClr>
              <a:buSzPct val="76000"/>
            </a:pPr>
            <a:endParaRPr lang="en-US" sz="2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72" y="2978589"/>
            <a:ext cx="2267356" cy="632039"/>
          </a:xfrm>
          <a:prstGeom prst="rect">
            <a:avLst/>
          </a:prstGeom>
        </p:spPr>
      </p:pic>
      <p:sp>
        <p:nvSpPr>
          <p:cNvPr id="5" name="TextBox 4"/>
          <p:cNvSpPr txBox="1"/>
          <p:nvPr/>
        </p:nvSpPr>
        <p:spPr>
          <a:xfrm>
            <a:off x="295649" y="385550"/>
            <a:ext cx="7136283" cy="584776"/>
          </a:xfrm>
          <a:prstGeom prst="rect">
            <a:avLst/>
          </a:prstGeom>
          <a:noFill/>
        </p:spPr>
        <p:txBody>
          <a:bodyPr wrap="square" rtlCol="0">
            <a:spAutoFit/>
          </a:bodyPr>
          <a:lstStyle/>
          <a:p>
            <a:pPr>
              <a:spcBef>
                <a:spcPct val="0"/>
              </a:spcBef>
            </a:pPr>
            <a:r>
              <a:rPr lang="en-US" sz="3200" dirty="0">
                <a:solidFill>
                  <a:schemeClr val="tx2"/>
                </a:solidFill>
                <a:latin typeface="+mj-lt"/>
                <a:ea typeface="+mj-ea"/>
                <a:cs typeface="+mj-cs"/>
              </a:rPr>
              <a:t>Carpooling is a Simple Solution</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52</a:t>
            </a:r>
            <a:endParaRPr lang="en-US" dirty="0"/>
          </a:p>
        </p:txBody>
      </p:sp>
    </p:spTree>
    <p:extLst>
      <p:ext uri="{BB962C8B-B14F-4D97-AF65-F5344CB8AC3E}">
        <p14:creationId xmlns:p14="http://schemas.microsoft.com/office/powerpoint/2010/main" val="1994048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756660" y="5377597"/>
            <a:ext cx="1147315" cy="75292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55" y="2438400"/>
            <a:ext cx="3523505" cy="3782796"/>
          </a:xfrm>
          <a:prstGeom prst="rect">
            <a:avLst/>
          </a:prstGeom>
        </p:spPr>
      </p:pic>
      <p:sp>
        <p:nvSpPr>
          <p:cNvPr id="5" name="TextBox 4"/>
          <p:cNvSpPr txBox="1"/>
          <p:nvPr/>
        </p:nvSpPr>
        <p:spPr>
          <a:xfrm>
            <a:off x="140440" y="1330898"/>
            <a:ext cx="3790434" cy="1277273"/>
          </a:xfrm>
          <a:prstGeom prst="rect">
            <a:avLst/>
          </a:prstGeom>
          <a:noFill/>
        </p:spPr>
        <p:txBody>
          <a:bodyPr wrap="square" rtlCol="0">
            <a:spAutoFit/>
          </a:bodyPr>
          <a:lstStyle/>
          <a:p>
            <a:pPr marL="274320" indent="-274320">
              <a:spcBef>
                <a:spcPts val="600"/>
              </a:spcBef>
              <a:buClr>
                <a:schemeClr val="accent1"/>
              </a:buClr>
              <a:buSzPct val="76000"/>
              <a:buFont typeface="Wingdings 3"/>
              <a:buChar char=""/>
            </a:pPr>
            <a:r>
              <a:rPr lang="en-US" sz="2400" dirty="0"/>
              <a:t>$</a:t>
            </a:r>
            <a:r>
              <a:rPr lang="en-US" sz="2400" dirty="0" smtClean="0"/>
              <a:t>0.41/minute</a:t>
            </a:r>
            <a:endParaRPr lang="en-US" sz="2400" dirty="0"/>
          </a:p>
          <a:p>
            <a:pPr marL="274320" indent="-274320">
              <a:spcBef>
                <a:spcPts val="600"/>
              </a:spcBef>
              <a:buClr>
                <a:schemeClr val="accent1"/>
              </a:buClr>
              <a:buSzPct val="76000"/>
              <a:buFont typeface="Wingdings 3"/>
              <a:buChar char=""/>
            </a:pPr>
            <a:r>
              <a:rPr lang="en-US" sz="2400" dirty="0"/>
              <a:t>A more personal option</a:t>
            </a:r>
          </a:p>
          <a:p>
            <a:endParaRPr lang="en-US" sz="2400"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238876"/>
            <a:ext cx="12191999"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New-Logo-Vertical-Dar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1375" y="5377597"/>
            <a:ext cx="906498" cy="835856"/>
          </a:xfrm>
          <a:prstGeom prst="rect">
            <a:avLst/>
          </a:prstGeom>
        </p:spPr>
      </p:pic>
      <p:pic>
        <p:nvPicPr>
          <p:cNvPr id="10" name="Picture 9" descr="Lyft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0977" y="5377597"/>
            <a:ext cx="1198816" cy="716053"/>
          </a:xfrm>
          <a:prstGeom prst="rect">
            <a:avLst/>
          </a:prstGeom>
        </p:spPr>
      </p:pic>
      <p:sp>
        <p:nvSpPr>
          <p:cNvPr id="11" name="TextBox 10"/>
          <p:cNvSpPr txBox="1"/>
          <p:nvPr/>
        </p:nvSpPr>
        <p:spPr>
          <a:xfrm>
            <a:off x="572624" y="541314"/>
            <a:ext cx="7885575" cy="584776"/>
          </a:xfrm>
          <a:prstGeom prst="rect">
            <a:avLst/>
          </a:prstGeom>
          <a:noFill/>
        </p:spPr>
        <p:txBody>
          <a:bodyPr wrap="square" rtlCol="0">
            <a:spAutoFit/>
          </a:bodyPr>
          <a:lstStyle/>
          <a:p>
            <a:pPr>
              <a:spcBef>
                <a:spcPct val="0"/>
              </a:spcBef>
            </a:pPr>
            <a:r>
              <a:rPr lang="en-US" sz="3200" dirty="0">
                <a:solidFill>
                  <a:schemeClr val="tx2"/>
                </a:solidFill>
                <a:latin typeface="+mj-lt"/>
                <a:ea typeface="+mj-ea"/>
                <a:cs typeface="+mj-cs"/>
              </a:rPr>
              <a:t>Car Sharing</a:t>
            </a:r>
          </a:p>
        </p:txBody>
      </p:sp>
      <p:pic>
        <p:nvPicPr>
          <p:cNvPr id="2" name="Picture 1"/>
          <p:cNvPicPr>
            <a:picLocks noChangeAspect="1"/>
          </p:cNvPicPr>
          <p:nvPr/>
        </p:nvPicPr>
        <p:blipFill>
          <a:blip r:embed="rId7"/>
          <a:stretch>
            <a:fillRect/>
          </a:stretch>
        </p:blipFill>
        <p:spPr>
          <a:xfrm>
            <a:off x="3930874" y="219386"/>
            <a:ext cx="4827046" cy="4950937"/>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9960" y="5377597"/>
            <a:ext cx="1411485" cy="694641"/>
          </a:xfrm>
          <a:prstGeom prst="rect">
            <a:avLst/>
          </a:prstGeom>
        </p:spPr>
      </p:pic>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53</a:t>
            </a:r>
            <a:endParaRPr lang="en-US" dirty="0"/>
          </a:p>
        </p:txBody>
      </p:sp>
    </p:spTree>
    <p:extLst>
      <p:ext uri="{BB962C8B-B14F-4D97-AF65-F5344CB8AC3E}">
        <p14:creationId xmlns:p14="http://schemas.microsoft.com/office/powerpoint/2010/main" val="23951615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Don’t We Bike More in San Diego?</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06968926"/>
              </p:ext>
            </p:extLst>
          </p:nvPr>
        </p:nvGraphicFramePr>
        <p:xfrm>
          <a:off x="457200" y="3017626"/>
          <a:ext cx="8182023" cy="3221250"/>
        </p:xfrm>
        <a:graphic>
          <a:graphicData uri="http://schemas.openxmlformats.org/drawingml/2006/table">
            <a:tbl>
              <a:tblPr firstRow="1" bandRow="1">
                <a:tableStyleId>{5C22544A-7EE6-4342-B048-85BDC9FD1C3A}</a:tableStyleId>
              </a:tblPr>
              <a:tblGrid>
                <a:gridCol w="4636663"/>
                <a:gridCol w="1859851"/>
                <a:gridCol w="1685509"/>
              </a:tblGrid>
              <a:tr h="394052">
                <a:tc>
                  <a:txBody>
                    <a:bodyPr/>
                    <a:lstStyle/>
                    <a:p>
                      <a:r>
                        <a:rPr lang="en-US" dirty="0" smtClean="0"/>
                        <a:t>City</a:t>
                      </a:r>
                      <a:endParaRPr lang="en-US" dirty="0"/>
                    </a:p>
                  </a:txBody>
                  <a:tcPr/>
                </a:tc>
                <a:tc>
                  <a:txBody>
                    <a:bodyPr/>
                    <a:lstStyle/>
                    <a:p>
                      <a:r>
                        <a:rPr lang="en-US" dirty="0" smtClean="0"/>
                        <a:t>San Diego, CA</a:t>
                      </a:r>
                      <a:endParaRPr lang="en-US" dirty="0"/>
                    </a:p>
                  </a:txBody>
                  <a:tcPr/>
                </a:tc>
                <a:tc>
                  <a:txBody>
                    <a:bodyPr/>
                    <a:lstStyle/>
                    <a:p>
                      <a:r>
                        <a:rPr lang="en-US" dirty="0" smtClean="0"/>
                        <a:t>Portland, OR</a:t>
                      </a:r>
                      <a:endParaRPr lang="en-US" dirty="0"/>
                    </a:p>
                  </a:txBody>
                  <a:tcPr/>
                </a:tc>
              </a:tr>
              <a:tr h="394052">
                <a:tc>
                  <a:txBody>
                    <a:bodyPr/>
                    <a:lstStyle/>
                    <a:p>
                      <a:r>
                        <a:rPr lang="en-US" dirty="0" smtClean="0"/>
                        <a:t>Precipitation (inches)</a:t>
                      </a:r>
                      <a:endParaRPr lang="en-US" dirty="0"/>
                    </a:p>
                  </a:txBody>
                  <a:tcPr/>
                </a:tc>
                <a:tc>
                  <a:txBody>
                    <a:bodyPr/>
                    <a:lstStyle/>
                    <a:p>
                      <a:r>
                        <a:rPr lang="en-US" dirty="0" smtClean="0"/>
                        <a:t>10.40 in.</a:t>
                      </a:r>
                      <a:endParaRPr lang="en-US" dirty="0"/>
                    </a:p>
                  </a:txBody>
                  <a:tcPr/>
                </a:tc>
                <a:tc>
                  <a:txBody>
                    <a:bodyPr/>
                    <a:lstStyle/>
                    <a:p>
                      <a:r>
                        <a:rPr lang="en-US" dirty="0" smtClean="0"/>
                        <a:t>39.14 in.</a:t>
                      </a:r>
                      <a:endParaRPr lang="en-US" dirty="0"/>
                    </a:p>
                  </a:txBody>
                  <a:tcPr/>
                </a:tc>
              </a:tr>
              <a:tr h="394052">
                <a:tc>
                  <a:txBody>
                    <a:bodyPr/>
                    <a:lstStyle/>
                    <a:p>
                      <a:r>
                        <a:rPr lang="en-US" dirty="0" smtClean="0"/>
                        <a:t>Temperature (degrees Fahrenheit)</a:t>
                      </a:r>
                      <a:endParaRPr lang="en-US" dirty="0"/>
                    </a:p>
                  </a:txBody>
                  <a:tcPr/>
                </a:tc>
                <a:tc>
                  <a:txBody>
                    <a:bodyPr/>
                    <a:lstStyle/>
                    <a:p>
                      <a:r>
                        <a:rPr lang="en-US" dirty="0" smtClean="0"/>
                        <a:t>63.7° F</a:t>
                      </a:r>
                      <a:endParaRPr lang="en-US" dirty="0"/>
                    </a:p>
                  </a:txBody>
                  <a:tcPr/>
                </a:tc>
                <a:tc>
                  <a:txBody>
                    <a:bodyPr/>
                    <a:lstStyle/>
                    <a:p>
                      <a:r>
                        <a:rPr lang="en-US" dirty="0" smtClean="0"/>
                        <a:t>54.5° F</a:t>
                      </a:r>
                      <a:endParaRPr lang="en-US" dirty="0"/>
                    </a:p>
                  </a:txBody>
                  <a:tcPr/>
                </a:tc>
              </a:tr>
              <a:tr h="522461">
                <a:tc>
                  <a:txBody>
                    <a:bodyPr/>
                    <a:lstStyle/>
                    <a:p>
                      <a:r>
                        <a:rPr lang="en-US" dirty="0" smtClean="0"/>
                        <a:t>Population</a:t>
                      </a:r>
                      <a:r>
                        <a:rPr lang="en-US" baseline="0" dirty="0" smtClean="0"/>
                        <a:t> Density (People per Square Mile)</a:t>
                      </a:r>
                      <a:endParaRPr lang="en-US" dirty="0"/>
                    </a:p>
                  </a:txBody>
                  <a:tcPr/>
                </a:tc>
                <a:tc>
                  <a:txBody>
                    <a:bodyPr/>
                    <a:lstStyle/>
                    <a:p>
                      <a:r>
                        <a:rPr lang="en-US" dirty="0" smtClean="0"/>
                        <a:t>4,003</a:t>
                      </a:r>
                      <a:endParaRPr lang="en-US" dirty="0"/>
                    </a:p>
                  </a:txBody>
                  <a:tcPr/>
                </a:tc>
                <a:tc>
                  <a:txBody>
                    <a:bodyPr/>
                    <a:lstStyle/>
                    <a:p>
                      <a:r>
                        <a:rPr lang="en-US" dirty="0" smtClean="0"/>
                        <a:t>4,375</a:t>
                      </a:r>
                      <a:endParaRPr lang="en-US" dirty="0"/>
                    </a:p>
                  </a:txBody>
                  <a:tcPr/>
                </a:tc>
              </a:tr>
              <a:tr h="449950">
                <a:tc>
                  <a:txBody>
                    <a:bodyPr/>
                    <a:lstStyle/>
                    <a:p>
                      <a:r>
                        <a:rPr lang="en-US" dirty="0" smtClean="0"/>
                        <a:t>Miles of Bike Path</a:t>
                      </a:r>
                      <a:endParaRPr lang="en-US" dirty="0"/>
                    </a:p>
                  </a:txBody>
                  <a:tcPr/>
                </a:tc>
                <a:tc>
                  <a:txBody>
                    <a:bodyPr/>
                    <a:lstStyle/>
                    <a:p>
                      <a:r>
                        <a:rPr lang="en-US" dirty="0" smtClean="0"/>
                        <a:t>509 miles</a:t>
                      </a:r>
                      <a:endParaRPr lang="en-US" dirty="0"/>
                    </a:p>
                  </a:txBody>
                  <a:tcPr/>
                </a:tc>
                <a:tc>
                  <a:txBody>
                    <a:bodyPr/>
                    <a:lstStyle/>
                    <a:p>
                      <a:r>
                        <a:rPr lang="en-US" dirty="0" smtClean="0"/>
                        <a:t>319 miles</a:t>
                      </a:r>
                      <a:endParaRPr lang="en-US" dirty="0"/>
                    </a:p>
                  </a:txBody>
                  <a:tcPr/>
                </a:tc>
              </a:tr>
              <a:tr h="519250">
                <a:tc>
                  <a:txBody>
                    <a:bodyPr/>
                    <a:lstStyle/>
                    <a:p>
                      <a:r>
                        <a:rPr lang="en-US" dirty="0" smtClean="0"/>
                        <a:t>Percentage</a:t>
                      </a:r>
                      <a:r>
                        <a:rPr lang="en-US" baseline="0" dirty="0" smtClean="0"/>
                        <a:t> Commute by Bicycling</a:t>
                      </a:r>
                      <a:endParaRPr lang="en-US" dirty="0"/>
                    </a:p>
                  </a:txBody>
                  <a:tcPr/>
                </a:tc>
                <a:tc>
                  <a:txBody>
                    <a:bodyPr/>
                    <a:lstStyle/>
                    <a:p>
                      <a:r>
                        <a:rPr lang="en-US" dirty="0" smtClean="0"/>
                        <a:t>1.3%</a:t>
                      </a:r>
                      <a:endParaRPr lang="en-US" dirty="0"/>
                    </a:p>
                  </a:txBody>
                  <a:tcPr/>
                </a:tc>
                <a:tc>
                  <a:txBody>
                    <a:bodyPr/>
                    <a:lstStyle/>
                    <a:p>
                      <a:r>
                        <a:rPr lang="en-US" dirty="0" smtClean="0"/>
                        <a:t>6%</a:t>
                      </a:r>
                      <a:endParaRPr lang="en-US" dirty="0"/>
                    </a:p>
                  </a:txBody>
                  <a:tcPr/>
                </a:tc>
              </a:tr>
              <a:tr h="547433">
                <a:tc>
                  <a:txBody>
                    <a:bodyPr/>
                    <a:lstStyle/>
                    <a:p>
                      <a:r>
                        <a:rPr lang="en-US" dirty="0" smtClean="0"/>
                        <a:t>Percentage Commute by Public Transit</a:t>
                      </a:r>
                      <a:endParaRPr lang="en-US" dirty="0"/>
                    </a:p>
                  </a:txBody>
                  <a:tcPr/>
                </a:tc>
                <a:tc>
                  <a:txBody>
                    <a:bodyPr/>
                    <a:lstStyle/>
                    <a:p>
                      <a:r>
                        <a:rPr lang="en-US" dirty="0" smtClean="0"/>
                        <a:t>3%</a:t>
                      </a:r>
                      <a:endParaRPr lang="en-US" dirty="0"/>
                    </a:p>
                  </a:txBody>
                  <a:tcPr/>
                </a:tc>
                <a:tc>
                  <a:txBody>
                    <a:bodyPr/>
                    <a:lstStyle/>
                    <a:p>
                      <a:r>
                        <a:rPr lang="en-US" dirty="0" smtClean="0"/>
                        <a:t>12%</a:t>
                      </a:r>
                      <a:endParaRPr lang="en-US" dirty="0"/>
                    </a:p>
                  </a:txBody>
                  <a:tcPr/>
                </a:tc>
              </a:tr>
            </a:tbl>
          </a:graphicData>
        </a:graphic>
      </p:graphicFrame>
      <p:sp>
        <p:nvSpPr>
          <p:cNvPr id="10" name="TextBox 9"/>
          <p:cNvSpPr txBox="1"/>
          <p:nvPr/>
        </p:nvSpPr>
        <p:spPr>
          <a:xfrm>
            <a:off x="-12700" y="5974776"/>
            <a:ext cx="4611310" cy="276999"/>
          </a:xfrm>
          <a:prstGeom prst="rect">
            <a:avLst/>
          </a:prstGeom>
          <a:noFill/>
        </p:spPr>
        <p:txBody>
          <a:bodyPr wrap="square" rtlCol="0">
            <a:spAutoFit/>
          </a:bodyPr>
          <a:lstStyle/>
          <a:p>
            <a:r>
              <a:rPr lang="en-US" sz="1200" i="1" dirty="0"/>
              <a:t>Sources </a:t>
            </a:r>
            <a:r>
              <a:rPr lang="en-US" sz="1200" i="1" dirty="0" smtClean="0"/>
              <a:t>from</a:t>
            </a:r>
            <a:r>
              <a:rPr lang="en-US" sz="1200" i="1" dirty="0"/>
              <a:t> </a:t>
            </a:r>
            <a:r>
              <a:rPr lang="en-US" sz="1200" i="1" dirty="0" smtClean="0"/>
              <a:t>US </a:t>
            </a:r>
            <a:r>
              <a:rPr lang="en-US" sz="1200" i="1" dirty="0"/>
              <a:t>Climate </a:t>
            </a:r>
            <a:r>
              <a:rPr lang="en-US" sz="1200" i="1" dirty="0" smtClean="0"/>
              <a:t>Data, SANDAG &amp; PortlandOregon.gov </a:t>
            </a:r>
            <a:endParaRPr lang="en-US" sz="1200" i="1" dirty="0"/>
          </a:p>
        </p:txBody>
      </p:sp>
      <p:sp>
        <p:nvSpPr>
          <p:cNvPr id="11" name="TextBox 10"/>
          <p:cNvSpPr txBox="1"/>
          <p:nvPr/>
        </p:nvSpPr>
        <p:spPr>
          <a:xfrm>
            <a:off x="241487" y="1204619"/>
            <a:ext cx="8902513" cy="889474"/>
          </a:xfrm>
          <a:prstGeom prst="rect">
            <a:avLst/>
          </a:prstGeom>
          <a:noFill/>
        </p:spPr>
        <p:txBody>
          <a:bodyPr wrap="square" rtlCol="0">
            <a:spAutoFit/>
          </a:bodyPr>
          <a:lstStyle/>
          <a:p>
            <a:pPr marL="274320" indent="-274320">
              <a:lnSpc>
                <a:spcPct val="90000"/>
              </a:lnSpc>
              <a:spcBef>
                <a:spcPts val="600"/>
              </a:spcBef>
              <a:buClr>
                <a:schemeClr val="accent1"/>
              </a:buClr>
              <a:buSzPct val="76000"/>
              <a:buFont typeface="Wingdings 3"/>
              <a:buChar char=""/>
            </a:pPr>
            <a:r>
              <a:rPr lang="en-US" sz="2600" dirty="0" smtClean="0"/>
              <a:t>“40</a:t>
            </a:r>
            <a:r>
              <a:rPr lang="en-US" sz="2600" dirty="0"/>
              <a:t>% of trips are </a:t>
            </a:r>
            <a:r>
              <a:rPr lang="en-US" sz="2600" dirty="0" smtClean="0"/>
              <a:t>less than 2 miles” – </a:t>
            </a:r>
            <a:r>
              <a:rPr lang="en-US" dirty="0" err="1" smtClean="0"/>
              <a:t>VoiceofSanDiego</a:t>
            </a:r>
            <a:endParaRPr lang="en-US" dirty="0"/>
          </a:p>
          <a:p>
            <a:pPr marL="274320" indent="-274320">
              <a:lnSpc>
                <a:spcPct val="90000"/>
              </a:lnSpc>
              <a:spcBef>
                <a:spcPts val="600"/>
              </a:spcBef>
              <a:buClr>
                <a:schemeClr val="accent1"/>
              </a:buClr>
              <a:buSzPct val="76000"/>
              <a:buFont typeface="Wingdings 3"/>
              <a:buChar char=""/>
            </a:pPr>
            <a:r>
              <a:rPr lang="en-US" sz="2600" dirty="0" smtClean="0"/>
              <a:t>In an average year there are 263 days of sunshine in San Diego</a:t>
            </a:r>
            <a:endParaRPr lang="en-US" sz="26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65970" y="2277209"/>
            <a:ext cx="5194520" cy="584775"/>
          </a:xfrm>
          <a:prstGeom prst="rect">
            <a:avLst/>
          </a:prstGeom>
          <a:noFill/>
        </p:spPr>
        <p:txBody>
          <a:bodyPr wrap="square" rtlCol="0">
            <a:spAutoFit/>
          </a:bodyPr>
          <a:lstStyle/>
          <a:p>
            <a:r>
              <a:rPr lang="en-US" sz="3200" dirty="0">
                <a:solidFill>
                  <a:schemeClr val="tx2"/>
                </a:solidFill>
                <a:latin typeface="+mj-lt"/>
                <a:ea typeface="+mj-ea"/>
                <a:cs typeface="+mj-cs"/>
              </a:rPr>
              <a:t>Perfect Biking Weather!</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29663"/>
            <a:ext cx="893057" cy="89305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437" y="2029663"/>
            <a:ext cx="1926310" cy="893057"/>
          </a:xfrm>
          <a:prstGeom prst="rect">
            <a:avLst/>
          </a:prstGeom>
        </p:spPr>
      </p:pic>
      <p:sp>
        <p:nvSpPr>
          <p:cNvPr id="14" name="TextBox 13"/>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54</a:t>
            </a:r>
            <a:endParaRPr lang="en-US" dirty="0"/>
          </a:p>
        </p:txBody>
      </p:sp>
    </p:spTree>
    <p:extLst>
      <p:ext uri="{BB962C8B-B14F-4D97-AF65-F5344CB8AC3E}">
        <p14:creationId xmlns:p14="http://schemas.microsoft.com/office/powerpoint/2010/main" val="11089102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anDiegoBikeRack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333" y="2655672"/>
            <a:ext cx="2929387" cy="2302407"/>
          </a:xfrm>
          <a:prstGeom prst="rect">
            <a:avLst/>
          </a:prstGeom>
        </p:spPr>
      </p:pic>
      <p:sp>
        <p:nvSpPr>
          <p:cNvPr id="7" name="Title 6"/>
          <p:cNvSpPr>
            <a:spLocks noGrp="1"/>
          </p:cNvSpPr>
          <p:nvPr>
            <p:ph type="title"/>
          </p:nvPr>
        </p:nvSpPr>
        <p:spPr>
          <a:xfrm>
            <a:off x="457200" y="152400"/>
            <a:ext cx="8442960" cy="990600"/>
          </a:xfrm>
        </p:spPr>
        <p:txBody>
          <a:bodyPr>
            <a:normAutofit/>
          </a:bodyPr>
          <a:lstStyle/>
          <a:p>
            <a:r>
              <a:rPr lang="en-US" dirty="0" smtClean="0"/>
              <a:t>Concerns Regarding Biking in San Diego</a:t>
            </a:r>
            <a:endParaRPr lang="en-US" dirty="0"/>
          </a:p>
        </p:txBody>
      </p:sp>
      <p:sp>
        <p:nvSpPr>
          <p:cNvPr id="8" name="Content Placeholder 7"/>
          <p:cNvSpPr>
            <a:spLocks noGrp="1"/>
          </p:cNvSpPr>
          <p:nvPr>
            <p:ph sz="quarter" idx="1"/>
          </p:nvPr>
        </p:nvSpPr>
        <p:spPr>
          <a:xfrm>
            <a:off x="457200" y="1219200"/>
            <a:ext cx="8229600" cy="3738880"/>
          </a:xfrm>
        </p:spPr>
        <p:txBody>
          <a:bodyPr>
            <a:normAutofit/>
          </a:bodyPr>
          <a:lstStyle/>
          <a:p>
            <a:pPr lvl="0">
              <a:buClr>
                <a:srgbClr val="727CA3"/>
              </a:buClr>
            </a:pPr>
            <a:r>
              <a:rPr lang="en-US" dirty="0">
                <a:solidFill>
                  <a:prstClr val="black"/>
                </a:solidFill>
              </a:rPr>
              <a:t>Safety</a:t>
            </a:r>
          </a:p>
          <a:p>
            <a:pPr lvl="1">
              <a:buClr>
                <a:srgbClr val="9FB8CD"/>
              </a:buClr>
            </a:pPr>
            <a:r>
              <a:rPr lang="en-US" dirty="0">
                <a:solidFill>
                  <a:srgbClr val="464653"/>
                </a:solidFill>
              </a:rPr>
              <a:t>A dedicated bicycle lane was not present on the cyclist’s side of the roadway in 97.2 % of all </a:t>
            </a:r>
            <a:r>
              <a:rPr lang="en-US" dirty="0" smtClean="0">
                <a:solidFill>
                  <a:srgbClr val="464653"/>
                </a:solidFill>
              </a:rPr>
              <a:t>accidents</a:t>
            </a:r>
            <a:endParaRPr lang="en-US" dirty="0" smtClean="0"/>
          </a:p>
          <a:p>
            <a:pPr lvl="1"/>
            <a:r>
              <a:rPr lang="en-US" dirty="0" smtClean="0"/>
              <a:t>Lack of “Class 1” bicycle lanes</a:t>
            </a:r>
          </a:p>
          <a:p>
            <a:r>
              <a:rPr lang="en-US" dirty="0" smtClean="0"/>
              <a:t>Segmented bike paths</a:t>
            </a:r>
          </a:p>
          <a:p>
            <a:r>
              <a:rPr lang="en-US" dirty="0" smtClean="0"/>
              <a:t>Lack of awareness</a:t>
            </a:r>
          </a:p>
          <a:p>
            <a:r>
              <a:rPr lang="en-US" dirty="0" smtClean="0"/>
              <a:t>Distance</a:t>
            </a:r>
          </a:p>
          <a:p>
            <a:r>
              <a:rPr lang="en-US" dirty="0" smtClean="0"/>
              <a:t>Storage</a:t>
            </a:r>
            <a:endParaRPr lang="en-US" dirty="0"/>
          </a:p>
          <a:p>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5121424"/>
            <a:ext cx="8097520" cy="954107"/>
          </a:xfrm>
          <a:prstGeom prst="rect">
            <a:avLst/>
          </a:prstGeom>
          <a:noFill/>
        </p:spPr>
        <p:txBody>
          <a:bodyPr wrap="square" rtlCol="0">
            <a:spAutoFit/>
          </a:bodyPr>
          <a:lstStyle>
            <a:defPPr>
              <a:defRPr lang="en-US"/>
            </a:defPPr>
          </a:lstStyle>
          <a:p>
            <a:pPr>
              <a:spcBef>
                <a:spcPct val="0"/>
              </a:spcBef>
            </a:pPr>
            <a:r>
              <a:rPr lang="en-US" sz="2800" dirty="0">
                <a:solidFill>
                  <a:schemeClr val="tx2"/>
                </a:solidFill>
                <a:latin typeface="+mj-lt"/>
                <a:ea typeface="+mj-ea"/>
                <a:cs typeface="+mj-cs"/>
              </a:rPr>
              <a:t>A more bike-friendly environment requires </a:t>
            </a:r>
            <a:r>
              <a:rPr lang="en-US" sz="2800" dirty="0" smtClean="0">
                <a:solidFill>
                  <a:schemeClr val="tx2"/>
                </a:solidFill>
                <a:latin typeface="+mj-lt"/>
                <a:ea typeface="+mj-ea"/>
                <a:cs typeface="+mj-cs"/>
              </a:rPr>
              <a:t>adopting </a:t>
            </a:r>
            <a:r>
              <a:rPr lang="en-US" sz="2800" dirty="0">
                <a:solidFill>
                  <a:schemeClr val="tx2"/>
                </a:solidFill>
                <a:latin typeface="+mj-lt"/>
                <a:ea typeface="+mj-ea"/>
                <a:cs typeface="+mj-cs"/>
              </a:rPr>
              <a:t>a new lifestyle</a:t>
            </a:r>
          </a:p>
        </p:txBody>
      </p:sp>
      <p:sp>
        <p:nvSpPr>
          <p:cNvPr id="11" name="TextBox 10"/>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55</a:t>
            </a:r>
            <a:endParaRPr lang="en-US" dirty="0"/>
          </a:p>
        </p:txBody>
      </p:sp>
    </p:spTree>
    <p:extLst>
      <p:ext uri="{BB962C8B-B14F-4D97-AF65-F5344CB8AC3E}">
        <p14:creationId xmlns:p14="http://schemas.microsoft.com/office/powerpoint/2010/main" val="37100392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2Trolley_SantaFeDepo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64006" cy="6871275"/>
          </a:xfrm>
          <a:prstGeom prst="rect">
            <a:avLst/>
          </a:prstGeom>
        </p:spPr>
      </p:pic>
      <p:sp>
        <p:nvSpPr>
          <p:cNvPr id="2" name="Title 1"/>
          <p:cNvSpPr>
            <a:spLocks noGrp="1"/>
          </p:cNvSpPr>
          <p:nvPr>
            <p:ph type="title"/>
          </p:nvPr>
        </p:nvSpPr>
        <p:spPr>
          <a:xfrm>
            <a:off x="136187" y="155643"/>
            <a:ext cx="7315200" cy="900571"/>
          </a:xfrm>
          <a:solidFill>
            <a:schemeClr val="tx2">
              <a:lumMod val="20000"/>
              <a:lumOff val="80000"/>
              <a:alpha val="95000"/>
            </a:schemeClr>
          </a:solidFill>
        </p:spPr>
        <p:txBody>
          <a:bodyPr>
            <a:normAutofit fontScale="90000"/>
          </a:bodyPr>
          <a:lstStyle/>
          <a:p>
            <a:r>
              <a:rPr lang="en-US" dirty="0" smtClean="0"/>
              <a:t>Public Transit Expansion </a:t>
            </a:r>
            <a:br>
              <a:rPr lang="en-US" dirty="0" smtClean="0"/>
            </a:br>
            <a:r>
              <a:rPr lang="en-US" dirty="0" smtClean="0"/>
              <a:t>(2050 Regional Transportation Report)</a:t>
            </a:r>
            <a:endParaRPr lang="en-US" dirty="0"/>
          </a:p>
        </p:txBody>
      </p:sp>
      <p:sp>
        <p:nvSpPr>
          <p:cNvPr id="3" name="Content Placeholder 2"/>
          <p:cNvSpPr>
            <a:spLocks noGrp="1"/>
          </p:cNvSpPr>
          <p:nvPr>
            <p:ph sz="quarter" idx="1"/>
          </p:nvPr>
        </p:nvSpPr>
        <p:spPr>
          <a:xfrm>
            <a:off x="136187" y="1308091"/>
            <a:ext cx="8171233" cy="3792229"/>
          </a:xfrm>
          <a:solidFill>
            <a:schemeClr val="accent6">
              <a:lumMod val="20000"/>
              <a:lumOff val="80000"/>
              <a:alpha val="95000"/>
            </a:schemeClr>
          </a:solidFill>
        </p:spPr>
        <p:txBody>
          <a:bodyPr>
            <a:normAutofit/>
          </a:bodyPr>
          <a:lstStyle/>
          <a:p>
            <a:pPr lvl="0"/>
            <a:r>
              <a:rPr lang="en-US" dirty="0" smtClean="0"/>
              <a:t>$214 billion in local, state and federal funding</a:t>
            </a:r>
          </a:p>
          <a:p>
            <a:pPr lvl="1"/>
            <a:r>
              <a:rPr lang="en-US" dirty="0" smtClean="0"/>
              <a:t>Largest percentage allocated to highway improvements (adding HOT/HOV lanes)</a:t>
            </a:r>
          </a:p>
          <a:p>
            <a:r>
              <a:rPr lang="en-US" dirty="0" smtClean="0"/>
              <a:t>By 2050</a:t>
            </a:r>
            <a:r>
              <a:rPr lang="en-US" dirty="0"/>
              <a:t> </a:t>
            </a:r>
            <a:r>
              <a:rPr lang="en-US" dirty="0" smtClean="0"/>
              <a:t>there will be an additional </a:t>
            </a:r>
            <a:r>
              <a:rPr lang="en-US" dirty="0"/>
              <a:t>1.25 million </a:t>
            </a:r>
            <a:r>
              <a:rPr lang="en-US" dirty="0" smtClean="0"/>
              <a:t>residents</a:t>
            </a:r>
          </a:p>
          <a:p>
            <a:pPr lvl="1"/>
            <a:r>
              <a:rPr lang="en-US" dirty="0" smtClean="0"/>
              <a:t> </a:t>
            </a:r>
            <a:r>
              <a:rPr lang="en-US" dirty="0"/>
              <a:t>“The Plan envisions most of these new jobs and homes situated in environmentally sustainable communities that are more conducive to walking and bicycling</a:t>
            </a:r>
            <a:r>
              <a:rPr lang="en-US" dirty="0" smtClean="0"/>
              <a:t>.  </a:t>
            </a:r>
            <a:r>
              <a:rPr lang="en-US" dirty="0"/>
              <a:t>They also will have more access to public transit</a:t>
            </a:r>
            <a:r>
              <a:rPr lang="en-US" dirty="0" smtClean="0"/>
              <a:t>.” </a:t>
            </a:r>
          </a:p>
          <a:p>
            <a:pPr marL="274320" lvl="1" indent="0">
              <a:buNone/>
            </a:pPr>
            <a:r>
              <a:rPr lang="en-US" i="1" dirty="0"/>
              <a:t>	</a:t>
            </a:r>
            <a:r>
              <a:rPr lang="en-US" i="1" dirty="0" smtClean="0"/>
              <a:t>– 2050 Regional Transportation Report</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56</a:t>
            </a:r>
            <a:endParaRPr lang="en-US" dirty="0"/>
          </a:p>
        </p:txBody>
      </p:sp>
    </p:spTree>
    <p:extLst>
      <p:ext uri="{BB962C8B-B14F-4D97-AF65-F5344CB8AC3E}">
        <p14:creationId xmlns:p14="http://schemas.microsoft.com/office/powerpoint/2010/main" val="2702448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Cleveland National Forest Foundation</a:t>
            </a:r>
            <a:br>
              <a:rPr lang="en-US" dirty="0" smtClean="0"/>
            </a:br>
            <a:r>
              <a:rPr lang="en-US" dirty="0" smtClean="0"/>
              <a:t> vs. SANDAG</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93038" y="1719086"/>
            <a:ext cx="6136642" cy="4592003"/>
          </a:xfr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5"/>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919" y="1297632"/>
            <a:ext cx="8433881" cy="892552"/>
          </a:xfrm>
          <a:prstGeom prst="rect">
            <a:avLst/>
          </a:prstGeom>
          <a:noFill/>
        </p:spPr>
        <p:txBody>
          <a:bodyPr wrap="square" rtlCol="0">
            <a:spAutoFit/>
          </a:bodyPr>
          <a:lstStyle/>
          <a:p>
            <a:pPr marL="274320" indent="-274320">
              <a:spcBef>
                <a:spcPts val="600"/>
              </a:spcBef>
              <a:buClr>
                <a:schemeClr val="accent1"/>
              </a:buClr>
              <a:buSzPct val="76000"/>
              <a:buFont typeface="Wingdings 3"/>
              <a:buChar char=""/>
            </a:pPr>
            <a:r>
              <a:rPr lang="en-US" sz="2600" dirty="0" smtClean="0"/>
              <a:t>Public transit confronts an additional </a:t>
            </a:r>
            <a:r>
              <a:rPr lang="en-US" sz="2600" dirty="0"/>
              <a:t>challenge: environmental </a:t>
            </a:r>
            <a:r>
              <a:rPr lang="en-US" sz="2600" dirty="0" smtClean="0"/>
              <a:t>sustainability</a:t>
            </a:r>
            <a:endParaRPr lang="en-US" sz="2600" dirty="0"/>
          </a:p>
        </p:txBody>
      </p:sp>
      <p:sp>
        <p:nvSpPr>
          <p:cNvPr id="5" name="TextBox 4"/>
          <p:cNvSpPr txBox="1"/>
          <p:nvPr/>
        </p:nvSpPr>
        <p:spPr>
          <a:xfrm>
            <a:off x="284480" y="2682240"/>
            <a:ext cx="3515360" cy="2893100"/>
          </a:xfrm>
          <a:prstGeom prst="rect">
            <a:avLst/>
          </a:prstGeom>
          <a:noFill/>
        </p:spPr>
        <p:txBody>
          <a:bodyPr wrap="square" rtlCol="0">
            <a:spAutoFit/>
          </a:bodyPr>
          <a:lstStyle/>
          <a:p>
            <a:pPr marL="274320" lvl="0" indent="-274320">
              <a:spcBef>
                <a:spcPts val="600"/>
              </a:spcBef>
              <a:buClr>
                <a:srgbClr val="727CA3"/>
              </a:buClr>
              <a:buSzPct val="76000"/>
              <a:buFont typeface="Wingdings 3"/>
              <a:buChar char=""/>
            </a:pPr>
            <a:r>
              <a:rPr lang="en-US" sz="2600" dirty="0">
                <a:solidFill>
                  <a:prstClr val="black"/>
                </a:solidFill>
              </a:rPr>
              <a:t>San Diego </a:t>
            </a:r>
            <a:r>
              <a:rPr lang="en-US" sz="2600" dirty="0" smtClean="0">
                <a:solidFill>
                  <a:prstClr val="black"/>
                </a:solidFill>
              </a:rPr>
              <a:t>Superior</a:t>
            </a:r>
            <a:r>
              <a:rPr lang="en-US" sz="2600" dirty="0" smtClean="0">
                <a:solidFill>
                  <a:prstClr val="black"/>
                </a:solidFill>
              </a:rPr>
              <a:t> </a:t>
            </a:r>
            <a:r>
              <a:rPr lang="en-US" sz="2600" dirty="0">
                <a:solidFill>
                  <a:prstClr val="black"/>
                </a:solidFill>
              </a:rPr>
              <a:t>Court ruled that the </a:t>
            </a:r>
            <a:r>
              <a:rPr lang="en-US" sz="2600" i="1" dirty="0">
                <a:solidFill>
                  <a:srgbClr val="0070C0"/>
                </a:solidFill>
              </a:rPr>
              <a:t>2050 Regional Transportation Report</a:t>
            </a:r>
            <a:r>
              <a:rPr lang="en-US" sz="2600" dirty="0">
                <a:solidFill>
                  <a:srgbClr val="0070C0"/>
                </a:solidFill>
              </a:rPr>
              <a:t> </a:t>
            </a:r>
            <a:r>
              <a:rPr lang="en-US" sz="2600" dirty="0">
                <a:solidFill>
                  <a:prstClr val="black"/>
                </a:solidFill>
              </a:rPr>
              <a:t>did not properly address greenhouse gas emissions</a:t>
            </a:r>
          </a:p>
        </p:txBody>
      </p:sp>
      <p:sp>
        <p:nvSpPr>
          <p:cNvPr id="7" name="TextBox 6"/>
          <p:cNvSpPr txBox="1"/>
          <p:nvPr/>
        </p:nvSpPr>
        <p:spPr>
          <a:xfrm>
            <a:off x="862519" y="5729972"/>
            <a:ext cx="2937321" cy="523220"/>
          </a:xfrm>
          <a:prstGeom prst="rect">
            <a:avLst/>
          </a:prstGeom>
          <a:noFill/>
        </p:spPr>
        <p:txBody>
          <a:bodyPr wrap="square" rtlCol="0">
            <a:spAutoFit/>
          </a:bodyPr>
          <a:lstStyle/>
          <a:p>
            <a:r>
              <a:rPr lang="en-US" sz="1400" i="1" dirty="0" smtClean="0"/>
              <a:t>Source: Jack </a:t>
            </a:r>
            <a:r>
              <a:rPr lang="en-US" sz="1400" i="1" dirty="0" err="1" smtClean="0"/>
              <a:t>Shu</a:t>
            </a:r>
            <a:r>
              <a:rPr lang="en-US" sz="1400" i="1" dirty="0" smtClean="0"/>
              <a:t>, National Cleveland Forest Foundation</a:t>
            </a:r>
            <a:endParaRPr lang="en-US" sz="1400" i="1" dirty="0"/>
          </a:p>
        </p:txBody>
      </p:sp>
      <p:sp>
        <p:nvSpPr>
          <p:cNvPr id="8" name="TextBox 7"/>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57</a:t>
            </a:r>
            <a:endParaRPr lang="en-US" dirty="0"/>
          </a:p>
        </p:txBody>
      </p:sp>
    </p:spTree>
    <p:extLst>
      <p:ext uri="{BB962C8B-B14F-4D97-AF65-F5344CB8AC3E}">
        <p14:creationId xmlns:p14="http://schemas.microsoft.com/office/powerpoint/2010/main" val="18802801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Transit Delay</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8875"/>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3796251"/>
            <a:ext cx="7258050" cy="646331"/>
          </a:xfrm>
          <a:prstGeom prst="rect">
            <a:avLst/>
          </a:prstGeom>
          <a:noFill/>
        </p:spPr>
        <p:txBody>
          <a:bodyPr wrap="square" rtlCol="0">
            <a:spAutoFit/>
          </a:bodyPr>
          <a:lstStyle/>
          <a:p>
            <a:r>
              <a:rPr lang="en-US" dirty="0" smtClean="0"/>
              <a:t>Percentage of work and higher education trips accessible within 30 minutes in peak periods, by mode</a:t>
            </a:r>
            <a:endParaRPr lang="en-US" dirty="0"/>
          </a:p>
        </p:txBody>
      </p:sp>
      <p:sp>
        <p:nvSpPr>
          <p:cNvPr id="12" name="TextBox 11"/>
          <p:cNvSpPr txBox="1"/>
          <p:nvPr/>
        </p:nvSpPr>
        <p:spPr>
          <a:xfrm>
            <a:off x="457200" y="1630627"/>
            <a:ext cx="7258050" cy="369332"/>
          </a:xfrm>
          <a:prstGeom prst="rect">
            <a:avLst/>
          </a:prstGeom>
          <a:noFill/>
        </p:spPr>
        <p:txBody>
          <a:bodyPr wrap="square" rtlCol="0">
            <a:spAutoFit/>
          </a:bodyPr>
          <a:lstStyle/>
          <a:p>
            <a:r>
              <a:rPr lang="en-US" dirty="0" smtClean="0"/>
              <a:t>Percentage of non work-related trips accessible within 15 minutes, by mode</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49927608"/>
              </p:ext>
            </p:extLst>
          </p:nvPr>
        </p:nvGraphicFramePr>
        <p:xfrm>
          <a:off x="457200" y="1999959"/>
          <a:ext cx="7635813" cy="1478280"/>
        </p:xfrm>
        <a:graphic>
          <a:graphicData uri="http://schemas.openxmlformats.org/drawingml/2006/table">
            <a:tbl>
              <a:tblPr firstRow="1" bandRow="1">
                <a:tableStyleId>{5C22544A-7EE6-4342-B048-85BDC9FD1C3A}</a:tableStyleId>
              </a:tblPr>
              <a:tblGrid>
                <a:gridCol w="1357186"/>
                <a:gridCol w="1086168"/>
                <a:gridCol w="1930718"/>
                <a:gridCol w="3261741"/>
              </a:tblGrid>
              <a:tr h="0">
                <a:tc>
                  <a:txBody>
                    <a:bodyPr/>
                    <a:lstStyle/>
                    <a:p>
                      <a:endParaRPr lang="en-US" dirty="0"/>
                    </a:p>
                  </a:txBody>
                  <a:tcPr/>
                </a:tc>
                <a:tc>
                  <a:txBody>
                    <a:bodyPr/>
                    <a:lstStyle/>
                    <a:p>
                      <a:r>
                        <a:rPr lang="en-US" dirty="0" smtClean="0"/>
                        <a:t>Existing</a:t>
                      </a:r>
                      <a:endParaRPr lang="en-US" dirty="0"/>
                    </a:p>
                  </a:txBody>
                  <a:tcPr/>
                </a:tc>
                <a:tc>
                  <a:txBody>
                    <a:bodyPr/>
                    <a:lstStyle/>
                    <a:p>
                      <a:r>
                        <a:rPr lang="en-US" dirty="0" smtClean="0"/>
                        <a:t>No Build (2050)</a:t>
                      </a:r>
                      <a:endParaRPr lang="en-US" dirty="0"/>
                    </a:p>
                  </a:txBody>
                  <a:tcPr/>
                </a:tc>
                <a:tc>
                  <a:txBody>
                    <a:bodyPr/>
                    <a:lstStyle/>
                    <a:p>
                      <a:r>
                        <a:rPr lang="en-US" dirty="0" smtClean="0"/>
                        <a:t>Revenue Constrained (2050)</a:t>
                      </a:r>
                      <a:endParaRPr lang="en-US" dirty="0"/>
                    </a:p>
                  </a:txBody>
                  <a:tcPr/>
                </a:tc>
              </a:tr>
              <a:tr h="370840">
                <a:tc>
                  <a:txBody>
                    <a:bodyPr/>
                    <a:lstStyle/>
                    <a:p>
                      <a:r>
                        <a:rPr lang="en-US" dirty="0" smtClean="0"/>
                        <a:t>Drive Alone</a:t>
                      </a:r>
                      <a:endParaRPr lang="en-US" dirty="0"/>
                    </a:p>
                  </a:txBody>
                  <a:tcPr/>
                </a:tc>
                <a:tc>
                  <a:txBody>
                    <a:bodyPr/>
                    <a:lstStyle/>
                    <a:p>
                      <a:r>
                        <a:rPr lang="en-US" dirty="0" smtClean="0"/>
                        <a:t>71%</a:t>
                      </a:r>
                      <a:endParaRPr lang="en-US" dirty="0"/>
                    </a:p>
                  </a:txBody>
                  <a:tcPr/>
                </a:tc>
                <a:tc>
                  <a:txBody>
                    <a:bodyPr/>
                    <a:lstStyle/>
                    <a:p>
                      <a:r>
                        <a:rPr lang="en-US" dirty="0" smtClean="0"/>
                        <a:t>67%</a:t>
                      </a:r>
                      <a:endParaRPr lang="en-US" dirty="0"/>
                    </a:p>
                  </a:txBody>
                  <a:tcPr/>
                </a:tc>
                <a:tc>
                  <a:txBody>
                    <a:bodyPr/>
                    <a:lstStyle/>
                    <a:p>
                      <a:r>
                        <a:rPr lang="en-US" dirty="0" smtClean="0"/>
                        <a:t>67%</a:t>
                      </a:r>
                      <a:endParaRPr lang="en-US" dirty="0"/>
                    </a:p>
                  </a:txBody>
                  <a:tcPr/>
                </a:tc>
              </a:tr>
              <a:tr h="370840">
                <a:tc>
                  <a:txBody>
                    <a:bodyPr/>
                    <a:lstStyle/>
                    <a:p>
                      <a:r>
                        <a:rPr lang="en-US" dirty="0" smtClean="0"/>
                        <a:t>Carpool</a:t>
                      </a:r>
                      <a:endParaRPr lang="en-US" dirty="0"/>
                    </a:p>
                  </a:txBody>
                  <a:tcPr/>
                </a:tc>
                <a:tc>
                  <a:txBody>
                    <a:bodyPr/>
                    <a:lstStyle/>
                    <a:p>
                      <a:r>
                        <a:rPr lang="en-US" dirty="0" smtClean="0"/>
                        <a:t>72%</a:t>
                      </a:r>
                      <a:endParaRPr lang="en-US" dirty="0"/>
                    </a:p>
                  </a:txBody>
                  <a:tcPr/>
                </a:tc>
                <a:tc>
                  <a:txBody>
                    <a:bodyPr/>
                    <a:lstStyle/>
                    <a:p>
                      <a:r>
                        <a:rPr lang="en-US" dirty="0" smtClean="0"/>
                        <a:t>68%</a:t>
                      </a:r>
                      <a:endParaRPr lang="en-US" dirty="0"/>
                    </a:p>
                  </a:txBody>
                  <a:tcPr/>
                </a:tc>
                <a:tc>
                  <a:txBody>
                    <a:bodyPr/>
                    <a:lstStyle/>
                    <a:p>
                      <a:r>
                        <a:rPr lang="en-US" dirty="0" smtClean="0"/>
                        <a:t>68%</a:t>
                      </a:r>
                      <a:endParaRPr lang="en-US" dirty="0"/>
                    </a:p>
                  </a:txBody>
                  <a:tcPr/>
                </a:tc>
              </a:tr>
              <a:tr h="370840">
                <a:tc>
                  <a:txBody>
                    <a:bodyPr/>
                    <a:lstStyle/>
                    <a:p>
                      <a:r>
                        <a:rPr lang="en-US" dirty="0" smtClean="0"/>
                        <a:t>Transit</a:t>
                      </a:r>
                      <a:endParaRPr lang="en-US" dirty="0"/>
                    </a:p>
                  </a:txBody>
                  <a:tcPr/>
                </a:tc>
                <a:tc>
                  <a:txBody>
                    <a:bodyPr/>
                    <a:lstStyle/>
                    <a:p>
                      <a:r>
                        <a:rPr lang="en-US" dirty="0" smtClean="0"/>
                        <a:t>4%</a:t>
                      </a:r>
                      <a:endParaRPr lang="en-US" dirty="0"/>
                    </a:p>
                  </a:txBody>
                  <a:tcPr/>
                </a:tc>
                <a:tc>
                  <a:txBody>
                    <a:bodyPr/>
                    <a:lstStyle/>
                    <a:p>
                      <a:r>
                        <a:rPr lang="en-US" dirty="0" smtClean="0"/>
                        <a:t>4%</a:t>
                      </a:r>
                      <a:endParaRPr lang="en-US" dirty="0"/>
                    </a:p>
                  </a:txBody>
                  <a:tcPr/>
                </a:tc>
                <a:tc>
                  <a:txBody>
                    <a:bodyPr/>
                    <a:lstStyle/>
                    <a:p>
                      <a:r>
                        <a:rPr lang="en-US" dirty="0" smtClean="0"/>
                        <a:t>8%</a:t>
                      </a:r>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210099046"/>
              </p:ext>
            </p:extLst>
          </p:nvPr>
        </p:nvGraphicFramePr>
        <p:xfrm>
          <a:off x="457200" y="4442582"/>
          <a:ext cx="7635813" cy="1483360"/>
        </p:xfrm>
        <a:graphic>
          <a:graphicData uri="http://schemas.openxmlformats.org/drawingml/2006/table">
            <a:tbl>
              <a:tblPr firstRow="1" bandRow="1">
                <a:tableStyleId>{5C22544A-7EE6-4342-B048-85BDC9FD1C3A}</a:tableStyleId>
              </a:tblPr>
              <a:tblGrid>
                <a:gridCol w="1357186"/>
                <a:gridCol w="1086168"/>
                <a:gridCol w="1930718"/>
                <a:gridCol w="3261741"/>
              </a:tblGrid>
              <a:tr h="370840">
                <a:tc>
                  <a:txBody>
                    <a:bodyPr/>
                    <a:lstStyle/>
                    <a:p>
                      <a:endParaRPr lang="en-US" dirty="0"/>
                    </a:p>
                  </a:txBody>
                  <a:tcPr/>
                </a:tc>
                <a:tc>
                  <a:txBody>
                    <a:bodyPr/>
                    <a:lstStyle/>
                    <a:p>
                      <a:r>
                        <a:rPr lang="en-US" dirty="0" smtClean="0"/>
                        <a:t>Existing</a:t>
                      </a:r>
                      <a:endParaRPr lang="en-US" dirty="0"/>
                    </a:p>
                  </a:txBody>
                  <a:tcPr/>
                </a:tc>
                <a:tc>
                  <a:txBody>
                    <a:bodyPr/>
                    <a:lstStyle/>
                    <a:p>
                      <a:r>
                        <a:rPr lang="en-US" dirty="0" smtClean="0"/>
                        <a:t>No Build (2050)</a:t>
                      </a:r>
                      <a:endParaRPr lang="en-US" dirty="0"/>
                    </a:p>
                  </a:txBody>
                  <a:tcPr/>
                </a:tc>
                <a:tc>
                  <a:txBody>
                    <a:bodyPr/>
                    <a:lstStyle/>
                    <a:p>
                      <a:r>
                        <a:rPr lang="en-US" dirty="0" smtClean="0"/>
                        <a:t>Revenue Constrained (2050)</a:t>
                      </a:r>
                      <a:endParaRPr lang="en-US" dirty="0"/>
                    </a:p>
                  </a:txBody>
                  <a:tcPr/>
                </a:tc>
              </a:tr>
              <a:tr h="370840">
                <a:tc>
                  <a:txBody>
                    <a:bodyPr/>
                    <a:lstStyle/>
                    <a:p>
                      <a:r>
                        <a:rPr lang="en-US" dirty="0" smtClean="0"/>
                        <a:t>Drive Alone</a:t>
                      </a:r>
                      <a:endParaRPr lang="en-US" dirty="0"/>
                    </a:p>
                  </a:txBody>
                  <a:tcPr/>
                </a:tc>
                <a:tc>
                  <a:txBody>
                    <a:bodyPr/>
                    <a:lstStyle/>
                    <a:p>
                      <a:r>
                        <a:rPr lang="en-US" dirty="0" smtClean="0"/>
                        <a:t>73%</a:t>
                      </a:r>
                      <a:endParaRPr lang="en-US" dirty="0"/>
                    </a:p>
                  </a:txBody>
                  <a:tcPr/>
                </a:tc>
                <a:tc>
                  <a:txBody>
                    <a:bodyPr/>
                    <a:lstStyle/>
                    <a:p>
                      <a:r>
                        <a:rPr lang="en-US" dirty="0" smtClean="0"/>
                        <a:t>68%</a:t>
                      </a:r>
                      <a:endParaRPr lang="en-US" dirty="0"/>
                    </a:p>
                  </a:txBody>
                  <a:tcPr/>
                </a:tc>
                <a:tc>
                  <a:txBody>
                    <a:bodyPr/>
                    <a:lstStyle/>
                    <a:p>
                      <a:r>
                        <a:rPr lang="en-US" dirty="0" smtClean="0"/>
                        <a:t>70%</a:t>
                      </a:r>
                      <a:endParaRPr lang="en-US" dirty="0"/>
                    </a:p>
                  </a:txBody>
                  <a:tcPr/>
                </a:tc>
              </a:tr>
              <a:tr h="370840">
                <a:tc>
                  <a:txBody>
                    <a:bodyPr/>
                    <a:lstStyle/>
                    <a:p>
                      <a:r>
                        <a:rPr lang="en-US" dirty="0" smtClean="0"/>
                        <a:t>Carpool</a:t>
                      </a:r>
                      <a:endParaRPr lang="en-US" dirty="0"/>
                    </a:p>
                  </a:txBody>
                  <a:tcPr/>
                </a:tc>
                <a:tc>
                  <a:txBody>
                    <a:bodyPr/>
                    <a:lstStyle/>
                    <a:p>
                      <a:r>
                        <a:rPr lang="en-US" dirty="0" smtClean="0"/>
                        <a:t>74%</a:t>
                      </a:r>
                      <a:endParaRPr lang="en-US" dirty="0"/>
                    </a:p>
                  </a:txBody>
                  <a:tcPr/>
                </a:tc>
                <a:tc>
                  <a:txBody>
                    <a:bodyPr/>
                    <a:lstStyle/>
                    <a:p>
                      <a:r>
                        <a:rPr lang="en-US" dirty="0" smtClean="0"/>
                        <a:t>69%</a:t>
                      </a:r>
                      <a:endParaRPr lang="en-US" dirty="0"/>
                    </a:p>
                  </a:txBody>
                  <a:tcPr/>
                </a:tc>
                <a:tc>
                  <a:txBody>
                    <a:bodyPr/>
                    <a:lstStyle/>
                    <a:p>
                      <a:r>
                        <a:rPr lang="en-US" dirty="0" smtClean="0"/>
                        <a:t>72%</a:t>
                      </a:r>
                      <a:endParaRPr lang="en-US" dirty="0"/>
                    </a:p>
                  </a:txBody>
                  <a:tcPr/>
                </a:tc>
              </a:tr>
              <a:tr h="370840">
                <a:tc>
                  <a:txBody>
                    <a:bodyPr/>
                    <a:lstStyle/>
                    <a:p>
                      <a:r>
                        <a:rPr lang="en-US" dirty="0" smtClean="0"/>
                        <a:t>Transit</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14%</a:t>
                      </a:r>
                      <a:endParaRPr lang="en-US" dirty="0"/>
                    </a:p>
                  </a:txBody>
                  <a:tcPr/>
                </a:tc>
              </a:tr>
            </a:tbl>
          </a:graphicData>
        </a:graphic>
      </p:graphicFrame>
      <p:sp>
        <p:nvSpPr>
          <p:cNvPr id="16" name="TextBox 15"/>
          <p:cNvSpPr txBox="1"/>
          <p:nvPr/>
        </p:nvSpPr>
        <p:spPr>
          <a:xfrm>
            <a:off x="4856480" y="5931097"/>
            <a:ext cx="3387090" cy="307777"/>
          </a:xfrm>
          <a:prstGeom prst="rect">
            <a:avLst/>
          </a:prstGeom>
          <a:noFill/>
        </p:spPr>
        <p:txBody>
          <a:bodyPr wrap="square" rtlCol="0">
            <a:spAutoFit/>
          </a:bodyPr>
          <a:lstStyle/>
          <a:p>
            <a:r>
              <a:rPr lang="en-US" sz="1400" i="1" dirty="0" smtClean="0"/>
              <a:t>SANDAG 2050 Regional Transportation Report</a:t>
            </a:r>
            <a:endParaRPr lang="en-US" sz="1400" i="1" dirty="0"/>
          </a:p>
        </p:txBody>
      </p:sp>
      <p:sp>
        <p:nvSpPr>
          <p:cNvPr id="9" name="TextBox 8"/>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58</a:t>
            </a:r>
            <a:endParaRPr lang="en-US" dirty="0"/>
          </a:p>
        </p:txBody>
      </p:sp>
    </p:spTree>
    <p:extLst>
      <p:ext uri="{BB962C8B-B14F-4D97-AF65-F5344CB8AC3E}">
        <p14:creationId xmlns:p14="http://schemas.microsoft.com/office/powerpoint/2010/main" val="22902951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59</a:t>
            </a:r>
            <a:endParaRPr lang="en-US" dirty="0"/>
          </a:p>
        </p:txBody>
      </p:sp>
      <p:pic>
        <p:nvPicPr>
          <p:cNvPr id="9" name="Picture 2" descr="http://www.equinoxcenter.org/assets/files/Residential-&amp;-Open-Space-Land-Use-Animated-GIF-1990-200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62399" y="2074976"/>
            <a:ext cx="4892193" cy="42164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Accessibility &amp; Mobility</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1298586"/>
            <a:ext cx="3342640" cy="4493538"/>
          </a:xfrm>
          <a:prstGeom prst="rect">
            <a:avLst/>
          </a:prstGeom>
          <a:noFill/>
        </p:spPr>
        <p:txBody>
          <a:bodyPr wrap="square" rtlCol="0">
            <a:spAutoFit/>
          </a:bodyPr>
          <a:lstStyle/>
          <a:p>
            <a:r>
              <a:rPr lang="en-US" sz="2600" dirty="0"/>
              <a:t>Primary barriers to increased public transit ridership in San Diego County:</a:t>
            </a:r>
          </a:p>
          <a:p>
            <a:pPr marL="342900" indent="-342900">
              <a:buAutoNum type="arabicParenR"/>
            </a:pPr>
            <a:r>
              <a:rPr lang="en-US" sz="2600" dirty="0"/>
              <a:t>Doesn’t travel to necessary areas</a:t>
            </a:r>
          </a:p>
          <a:p>
            <a:pPr marL="342900" indent="-342900">
              <a:buAutoNum type="arabicParenR"/>
            </a:pPr>
            <a:r>
              <a:rPr lang="en-US" sz="2600" dirty="0"/>
              <a:t>Inconvenient stop locations</a:t>
            </a:r>
          </a:p>
          <a:p>
            <a:pPr marL="342900" indent="-342900">
              <a:buAutoNum type="arabicParenR"/>
            </a:pPr>
            <a:r>
              <a:rPr lang="en-US" sz="2600" dirty="0"/>
              <a:t>Takes too long </a:t>
            </a:r>
          </a:p>
          <a:p>
            <a:pPr marL="342900" indent="-342900">
              <a:buAutoNum type="arabicParenR"/>
            </a:pPr>
            <a:r>
              <a:rPr lang="en-US" sz="2600" dirty="0"/>
              <a:t>Few transit options near home </a:t>
            </a:r>
          </a:p>
        </p:txBody>
      </p:sp>
      <p:sp>
        <p:nvSpPr>
          <p:cNvPr id="10" name="TextBox 9"/>
          <p:cNvSpPr txBox="1"/>
          <p:nvPr/>
        </p:nvSpPr>
        <p:spPr>
          <a:xfrm>
            <a:off x="1" y="5768160"/>
            <a:ext cx="3962398" cy="523220"/>
          </a:xfrm>
          <a:prstGeom prst="rect">
            <a:avLst/>
          </a:prstGeom>
          <a:noFill/>
        </p:spPr>
        <p:txBody>
          <a:bodyPr wrap="square" rtlCol="0">
            <a:spAutoFit/>
          </a:bodyPr>
          <a:lstStyle/>
          <a:p>
            <a:r>
              <a:rPr lang="en-US" sz="1400" i="1" dirty="0" smtClean="0"/>
              <a:t>According to a San Diego Regional Transportation </a:t>
            </a:r>
            <a:r>
              <a:rPr lang="en-US" sz="1400" i="1" dirty="0"/>
              <a:t>P</a:t>
            </a:r>
            <a:r>
              <a:rPr lang="en-US" sz="1400" i="1" dirty="0" smtClean="0"/>
              <a:t>ublic </a:t>
            </a:r>
            <a:r>
              <a:rPr lang="en-US" sz="1400" i="1" dirty="0"/>
              <a:t>O</a:t>
            </a:r>
            <a:r>
              <a:rPr lang="en-US" sz="1400" i="1" dirty="0" smtClean="0"/>
              <a:t>pinion survey by the Equinox Center</a:t>
            </a:r>
            <a:endParaRPr lang="en-US" sz="1400" i="1" dirty="0"/>
          </a:p>
        </p:txBody>
      </p:sp>
      <p:sp>
        <p:nvSpPr>
          <p:cNvPr id="11" name="TextBox 10"/>
          <p:cNvSpPr txBox="1"/>
          <p:nvPr/>
        </p:nvSpPr>
        <p:spPr>
          <a:xfrm>
            <a:off x="4836158" y="1492405"/>
            <a:ext cx="4892193" cy="492443"/>
          </a:xfrm>
          <a:prstGeom prst="rect">
            <a:avLst/>
          </a:prstGeom>
          <a:noFill/>
        </p:spPr>
        <p:txBody>
          <a:bodyPr wrap="square" rtlCol="0">
            <a:spAutoFit/>
          </a:bodyPr>
          <a:lstStyle/>
          <a:p>
            <a:r>
              <a:rPr lang="en-US" sz="2600" dirty="0"/>
              <a:t>Planning for the Future</a:t>
            </a:r>
          </a:p>
        </p:txBody>
      </p:sp>
    </p:spTree>
    <p:extLst>
      <p:ext uri="{BB962C8B-B14F-4D97-AF65-F5344CB8AC3E}">
        <p14:creationId xmlns:p14="http://schemas.microsoft.com/office/powerpoint/2010/main" val="3293183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16"/>
          <p:cNvSpPr/>
          <p:nvPr/>
        </p:nvSpPr>
        <p:spPr>
          <a:xfrm>
            <a:off x="2572289" y="6186679"/>
            <a:ext cx="559297"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b="1"/>
            </a:lvl1pPr>
          </a:lstStyle>
          <a:p>
            <a:pPr lvl="0">
              <a:defRPr sz="1800" b="0">
                <a:solidFill>
                  <a:srgbClr val="000000"/>
                </a:solidFill>
              </a:defRPr>
            </a:pPr>
            <a:r>
              <a:rPr sz="6000" b="1" dirty="0">
                <a:solidFill>
                  <a:srgbClr val="FFFFFF"/>
                </a:solidFill>
              </a:rPr>
              <a:t>+</a:t>
            </a:r>
          </a:p>
        </p:txBody>
      </p:sp>
      <p:sp>
        <p:nvSpPr>
          <p:cNvPr id="8" name="Shape 110"/>
          <p:cNvSpPr/>
          <p:nvPr/>
        </p:nvSpPr>
        <p:spPr>
          <a:xfrm>
            <a:off x="1463824" y="1448544"/>
            <a:ext cx="5530938" cy="615553"/>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solidFill>
                  <a:srgbClr val="000000"/>
                </a:solidFill>
              </a:defRPr>
            </a:pPr>
            <a:r>
              <a:rPr sz="4000" b="1" dirty="0"/>
              <a:t>Travel times</a:t>
            </a:r>
            <a:r>
              <a:rPr sz="4000" dirty="0"/>
              <a:t> </a:t>
            </a:r>
            <a:r>
              <a:rPr sz="4000" b="1" dirty="0">
                <a:solidFill>
                  <a:srgbClr val="51A7F9"/>
                </a:solidFill>
              </a:rPr>
              <a:t>Reduction</a:t>
            </a:r>
          </a:p>
        </p:txBody>
      </p:sp>
      <p:sp>
        <p:nvSpPr>
          <p:cNvPr id="9" name="Shape 111"/>
          <p:cNvSpPr/>
          <p:nvPr/>
        </p:nvSpPr>
        <p:spPr>
          <a:xfrm>
            <a:off x="1463824" y="2679649"/>
            <a:ext cx="3090974" cy="615553"/>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solidFill>
                  <a:srgbClr val="000000"/>
                </a:solidFill>
              </a:defRPr>
            </a:pPr>
            <a:r>
              <a:rPr sz="4000" b="1" dirty="0"/>
              <a:t>Travel</a:t>
            </a:r>
            <a:r>
              <a:rPr sz="4000" dirty="0"/>
              <a:t> </a:t>
            </a:r>
            <a:r>
              <a:rPr sz="4000" b="1" dirty="0">
                <a:solidFill>
                  <a:srgbClr val="F5D328"/>
                </a:solidFill>
              </a:rPr>
              <a:t>Safety</a:t>
            </a:r>
          </a:p>
        </p:txBody>
      </p:sp>
      <p:sp>
        <p:nvSpPr>
          <p:cNvPr id="10" name="Shape 112"/>
          <p:cNvSpPr/>
          <p:nvPr/>
        </p:nvSpPr>
        <p:spPr>
          <a:xfrm>
            <a:off x="1503709" y="2064097"/>
            <a:ext cx="4823180" cy="615553"/>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solidFill>
                  <a:srgbClr val="000000"/>
                </a:solidFill>
              </a:defRPr>
            </a:pPr>
            <a:r>
              <a:rPr sz="4000" b="1" dirty="0"/>
              <a:t>Improve</a:t>
            </a:r>
            <a:r>
              <a:rPr sz="4000" dirty="0"/>
              <a:t> </a:t>
            </a:r>
            <a:r>
              <a:rPr sz="4000" b="1" dirty="0">
                <a:solidFill>
                  <a:srgbClr val="70BF41"/>
                </a:solidFill>
              </a:rPr>
              <a:t>Air Quality</a:t>
            </a:r>
          </a:p>
        </p:txBody>
      </p:sp>
      <p:sp>
        <p:nvSpPr>
          <p:cNvPr id="12" name="Shape 114"/>
          <p:cNvSpPr/>
          <p:nvPr/>
        </p:nvSpPr>
        <p:spPr>
          <a:xfrm>
            <a:off x="1503709" y="3385605"/>
            <a:ext cx="5118196" cy="1231106"/>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0" tIns="0" rIns="0" bIns="0" anchor="ctr">
            <a:spAutoFit/>
          </a:bodyPr>
          <a:lstStyle/>
          <a:p>
            <a:pPr lvl="0" algn="l">
              <a:defRPr sz="1800">
                <a:solidFill>
                  <a:srgbClr val="000000"/>
                </a:solidFill>
              </a:defRPr>
            </a:pPr>
            <a:r>
              <a:rPr sz="4000" b="1" dirty="0">
                <a:solidFill>
                  <a:srgbClr val="00B050"/>
                </a:solidFill>
              </a:rPr>
              <a:t>More</a:t>
            </a:r>
            <a:r>
              <a:rPr sz="4000" dirty="0">
                <a:solidFill>
                  <a:srgbClr val="00B050"/>
                </a:solidFill>
              </a:rPr>
              <a:t> </a:t>
            </a:r>
            <a:r>
              <a:rPr sz="4000" b="1" dirty="0"/>
              <a:t>Productivity</a:t>
            </a:r>
            <a:r>
              <a:rPr sz="4000" dirty="0"/>
              <a:t>, </a:t>
            </a:r>
            <a:br>
              <a:rPr sz="4000" dirty="0"/>
            </a:br>
            <a:r>
              <a:rPr sz="4000" b="1" dirty="0"/>
              <a:t>Better</a:t>
            </a:r>
            <a:r>
              <a:rPr sz="4000" dirty="0"/>
              <a:t> </a:t>
            </a:r>
            <a:r>
              <a:rPr lang="en-US" sz="4000" b="1" dirty="0">
                <a:solidFill>
                  <a:srgbClr val="0070C0"/>
                </a:solidFill>
              </a:rPr>
              <a:t>Q</a:t>
            </a:r>
            <a:r>
              <a:rPr sz="4000" b="1" dirty="0" smtClean="0">
                <a:solidFill>
                  <a:srgbClr val="0070C0"/>
                </a:solidFill>
              </a:rPr>
              <a:t>uality </a:t>
            </a:r>
            <a:r>
              <a:rPr sz="4000" b="1" dirty="0">
                <a:solidFill>
                  <a:srgbClr val="0070C0"/>
                </a:solidFill>
              </a:rPr>
              <a:t>of </a:t>
            </a:r>
            <a:r>
              <a:rPr lang="en-US" sz="4000" b="1" dirty="0" smtClean="0">
                <a:solidFill>
                  <a:srgbClr val="0070C0"/>
                </a:solidFill>
              </a:rPr>
              <a:t>L</a:t>
            </a:r>
            <a:r>
              <a:rPr sz="4000" b="1" dirty="0" smtClean="0">
                <a:solidFill>
                  <a:srgbClr val="0070C0"/>
                </a:solidFill>
              </a:rPr>
              <a:t>ife</a:t>
            </a:r>
            <a:endParaRPr sz="4000" b="1" dirty="0">
              <a:solidFill>
                <a:srgbClr val="0070C0"/>
              </a:solidFill>
            </a:endParaRPr>
          </a:p>
        </p:txBody>
      </p:sp>
      <p:cxnSp>
        <p:nvCxnSpPr>
          <p:cNvPr id="14" name="Straight Connector 13"/>
          <p:cNvCxnSpPr/>
          <p:nvPr/>
        </p:nvCxnSpPr>
        <p:spPr>
          <a:xfrm flipV="1">
            <a:off x="1103410" y="3353855"/>
            <a:ext cx="6978602" cy="190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533400" y="0"/>
            <a:ext cx="8229600" cy="914400"/>
          </a:xfrm>
          <a:prstGeom prst="rect">
            <a:avLst/>
          </a:prstGeom>
        </p:spPr>
        <p:txBody>
          <a:bodyPr>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5000" b="1" dirty="0" smtClean="0">
                <a:solidFill>
                  <a:schemeClr val="bg2">
                    <a:lumMod val="50000"/>
                  </a:schemeClr>
                </a:solidFill>
              </a:rPr>
              <a:t>Simple </a:t>
            </a:r>
            <a:r>
              <a:rPr lang="en-US" sz="5000" b="1" dirty="0">
                <a:solidFill>
                  <a:schemeClr val="bg2">
                    <a:lumMod val="50000"/>
                  </a:schemeClr>
                </a:solidFill>
              </a:rPr>
              <a:t>E</a:t>
            </a:r>
            <a:r>
              <a:rPr lang="en-US" sz="5000" b="1" dirty="0" smtClean="0">
                <a:solidFill>
                  <a:schemeClr val="bg2">
                    <a:lumMod val="50000"/>
                  </a:schemeClr>
                </a:solidFill>
              </a:rPr>
              <a:t>quation</a:t>
            </a:r>
            <a:r>
              <a:rPr lang="en-US" sz="5000" b="1" dirty="0" smtClean="0">
                <a:solidFill>
                  <a:schemeClr val="bg1"/>
                </a:solidFill>
              </a:rPr>
              <a:t>quation</a:t>
            </a:r>
            <a:endParaRPr lang="en-US" sz="5000" b="1" dirty="0">
              <a:solidFill>
                <a:schemeClr val="bg1"/>
              </a:solidFill>
            </a:endParaRPr>
          </a:p>
        </p:txBody>
      </p:sp>
      <p:sp>
        <p:nvSpPr>
          <p:cNvPr id="21" name="Plus 20"/>
          <p:cNvSpPr/>
          <p:nvPr/>
        </p:nvSpPr>
        <p:spPr>
          <a:xfrm>
            <a:off x="467697" y="2326672"/>
            <a:ext cx="808394" cy="70595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839200" y="5839990"/>
            <a:ext cx="304800" cy="369332"/>
          </a:xfrm>
          <a:prstGeom prst="rect">
            <a:avLst/>
          </a:prstGeom>
          <a:solidFill>
            <a:srgbClr val="92D050"/>
          </a:solidFill>
        </p:spPr>
        <p:txBody>
          <a:bodyPr wrap="square" rtlCol="0">
            <a:spAutoFit/>
          </a:bodyPr>
          <a:lstStyle/>
          <a:p>
            <a:r>
              <a:rPr lang="en-US" dirty="0"/>
              <a:t>6</a:t>
            </a:r>
          </a:p>
        </p:txBody>
      </p:sp>
    </p:spTree>
    <p:extLst>
      <p:ext uri="{BB962C8B-B14F-4D97-AF65-F5344CB8AC3E}">
        <p14:creationId xmlns:p14="http://schemas.microsoft.com/office/powerpoint/2010/main" val="3990328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808480"/>
            <a:ext cx="9144000" cy="4424679"/>
          </a:xfrm>
          <a:prstGeom prst="rect">
            <a:avLst/>
          </a:prstGeom>
        </p:spPr>
      </p:pic>
      <p:sp>
        <p:nvSpPr>
          <p:cNvPr id="2" name="Title 1"/>
          <p:cNvSpPr>
            <a:spLocks noGrp="1"/>
          </p:cNvSpPr>
          <p:nvPr>
            <p:ph type="title"/>
          </p:nvPr>
        </p:nvSpPr>
        <p:spPr/>
        <p:txBody>
          <a:bodyPr/>
          <a:lstStyle/>
          <a:p>
            <a:r>
              <a:rPr lang="en-US" dirty="0" smtClean="0"/>
              <a:t>Addressing Future Development: TOD</a:t>
            </a:r>
            <a:endParaRPr lang="en-US" dirty="0"/>
          </a:p>
        </p:txBody>
      </p:sp>
      <p:sp>
        <p:nvSpPr>
          <p:cNvPr id="3" name="Content Placeholder 2"/>
          <p:cNvSpPr>
            <a:spLocks noGrp="1"/>
          </p:cNvSpPr>
          <p:nvPr>
            <p:ph sz="quarter" idx="1"/>
          </p:nvPr>
        </p:nvSpPr>
        <p:spPr/>
        <p:txBody>
          <a:bodyPr/>
          <a:lstStyle/>
          <a:p>
            <a:r>
              <a:rPr lang="en-US" dirty="0" smtClean="0"/>
              <a:t>Requires a change in lifestyle</a:t>
            </a:r>
            <a:endParaRPr lang="en-US" dirty="0"/>
          </a:p>
          <a:p>
            <a:r>
              <a:rPr lang="en-US" dirty="0" smtClean="0"/>
              <a:t>Transit system must address the topography of San Diego</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38876"/>
            <a:ext cx="91440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961877"/>
            <a:ext cx="3860800" cy="276999"/>
          </a:xfrm>
          <a:prstGeom prst="rect">
            <a:avLst/>
          </a:prstGeom>
          <a:noFill/>
        </p:spPr>
        <p:txBody>
          <a:bodyPr wrap="square" rtlCol="0">
            <a:spAutoFit/>
          </a:bodyPr>
          <a:lstStyle/>
          <a:p>
            <a:r>
              <a:rPr lang="en-US" sz="1200" i="1" dirty="0" smtClean="0"/>
              <a:t>Picture Source: railvolution.org</a:t>
            </a:r>
            <a:endParaRPr lang="en-US" sz="1200" i="1" dirty="0"/>
          </a:p>
        </p:txBody>
      </p:sp>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60</a:t>
            </a:r>
            <a:endParaRPr lang="en-US" dirty="0"/>
          </a:p>
        </p:txBody>
      </p:sp>
    </p:spTree>
    <p:extLst>
      <p:ext uri="{BB962C8B-B14F-4D97-AF65-F5344CB8AC3E}">
        <p14:creationId xmlns:p14="http://schemas.microsoft.com/office/powerpoint/2010/main" val="23303087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Host &amp; Sponsors</a:t>
            </a:r>
            <a:endParaRPr lang="en-US" dirty="0"/>
          </a:p>
        </p:txBody>
      </p:sp>
      <p:sp>
        <p:nvSpPr>
          <p:cNvPr id="6" name="Title 1"/>
          <p:cNvSpPr txBox="1">
            <a:spLocks/>
          </p:cNvSpPr>
          <p:nvPr/>
        </p:nvSpPr>
        <p:spPr>
          <a:xfrm>
            <a:off x="3200400" y="1384300"/>
            <a:ext cx="2895600" cy="609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2000" dirty="0" smtClean="0"/>
              <a:t>Hosted By:</a:t>
            </a:r>
            <a:endParaRPr lang="en-US" sz="2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2" y="2133600"/>
            <a:ext cx="406717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200400" y="3581400"/>
            <a:ext cx="2895600" cy="609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2000" dirty="0" smtClean="0"/>
              <a:t>Sponsored by:</a:t>
            </a:r>
            <a:endParaRPr lang="en-US" sz="2000" dirty="0"/>
          </a:p>
        </p:txBody>
      </p:sp>
      <p:pic>
        <p:nvPicPr>
          <p:cNvPr id="9" name="Picture 3" descr="\\trimtab\home\Vincentt14\Desktop\GENI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4495800"/>
            <a:ext cx="35433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61</a:t>
            </a:r>
            <a:endParaRPr lang="en-US" dirty="0"/>
          </a:p>
        </p:txBody>
      </p:sp>
    </p:spTree>
    <p:extLst>
      <p:ext uri="{BB962C8B-B14F-4D97-AF65-F5344CB8AC3E}">
        <p14:creationId xmlns:p14="http://schemas.microsoft.com/office/powerpoint/2010/main" val="17453592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 to Partners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46200"/>
            <a:ext cx="5265737" cy="432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62</a:t>
            </a:r>
            <a:endParaRPr lang="en-US" dirty="0"/>
          </a:p>
        </p:txBody>
      </p:sp>
    </p:spTree>
    <p:extLst>
      <p:ext uri="{BB962C8B-B14F-4D97-AF65-F5344CB8AC3E}">
        <p14:creationId xmlns:p14="http://schemas.microsoft.com/office/powerpoint/2010/main" val="41234917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Information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248400"/>
            <a:ext cx="94599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33400" y="749300"/>
            <a:ext cx="8001000" cy="28194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dirty="0" smtClean="0"/>
              <a:t>Contact Info:</a:t>
            </a:r>
          </a:p>
          <a:p>
            <a:pPr marL="342900" indent="-342900">
              <a:buFont typeface="Arial" panose="020B0604020202020204" pitchFamily="34" charset="0"/>
              <a:buChar char="•"/>
            </a:pPr>
            <a:r>
              <a:rPr lang="en-US" sz="1800" dirty="0" smtClean="0"/>
              <a:t>Cameron </a:t>
            </a:r>
            <a:r>
              <a:rPr lang="en-US" sz="1800" dirty="0" err="1" smtClean="0"/>
              <a:t>Heyvaert</a:t>
            </a:r>
            <a:r>
              <a:rPr lang="en-US" sz="1800" dirty="0" smtClean="0"/>
              <a:t>, </a:t>
            </a:r>
            <a:r>
              <a:rPr lang="en-US" sz="1800" dirty="0" smtClean="0">
                <a:hlinkClick r:id="rId3"/>
              </a:rPr>
              <a:t>cheyvaert@sandiego.edu</a:t>
            </a:r>
            <a:endParaRPr lang="en-US" sz="1800" dirty="0" smtClean="0"/>
          </a:p>
          <a:p>
            <a:pPr marL="342900" indent="-342900">
              <a:buFont typeface="Arial" panose="020B0604020202020204" pitchFamily="34" charset="0"/>
              <a:buChar char="•"/>
            </a:pPr>
            <a:r>
              <a:rPr lang="en-US" sz="1800" dirty="0" smtClean="0"/>
              <a:t>Fernando </a:t>
            </a:r>
            <a:r>
              <a:rPr lang="en-US" sz="1800" dirty="0"/>
              <a:t>C</a:t>
            </a:r>
            <a:r>
              <a:rPr lang="en-US" sz="1800" dirty="0" smtClean="0"/>
              <a:t>esar </a:t>
            </a:r>
            <a:r>
              <a:rPr lang="en-US" sz="1800" dirty="0"/>
              <a:t>D</a:t>
            </a:r>
            <a:r>
              <a:rPr lang="en-US" sz="1800" dirty="0" smtClean="0"/>
              <a:t>os </a:t>
            </a:r>
            <a:r>
              <a:rPr lang="en-US" sz="1800" dirty="0"/>
              <a:t>S</a:t>
            </a:r>
            <a:r>
              <a:rPr lang="en-US" sz="1800" dirty="0" smtClean="0"/>
              <a:t>antos, </a:t>
            </a:r>
            <a:r>
              <a:rPr lang="en-US" sz="1800" dirty="0" smtClean="0">
                <a:hlinkClick r:id="rId4"/>
              </a:rPr>
              <a:t>fernandocsj@gmail.com</a:t>
            </a:r>
            <a:endParaRPr lang="en-US" sz="1800" dirty="0" smtClean="0"/>
          </a:p>
          <a:p>
            <a:pPr marL="342900" indent="-342900">
              <a:buFont typeface="Arial" panose="020B0604020202020204" pitchFamily="34" charset="0"/>
              <a:buChar char="•"/>
            </a:pPr>
            <a:r>
              <a:rPr lang="en-US" sz="1800" dirty="0" smtClean="0"/>
              <a:t>Patrick Poon, </a:t>
            </a:r>
            <a:r>
              <a:rPr lang="en-US" sz="1800" dirty="0" smtClean="0">
                <a:hlinkClick r:id="rId5"/>
              </a:rPr>
              <a:t>patrickpoon7@hotmail.com</a:t>
            </a:r>
            <a:endParaRPr lang="en-US" sz="1800" dirty="0" smtClean="0"/>
          </a:p>
          <a:p>
            <a:pPr marL="342900" indent="-342900">
              <a:buFont typeface="Arial" panose="020B0604020202020204" pitchFamily="34" charset="0"/>
              <a:buChar char="•"/>
            </a:pPr>
            <a:r>
              <a:rPr lang="en-US" sz="1800" dirty="0" smtClean="0"/>
              <a:t>Vincent Tong, </a:t>
            </a:r>
            <a:r>
              <a:rPr lang="en-US" sz="1800" dirty="0" smtClean="0">
                <a:hlinkClick r:id="rId6"/>
              </a:rPr>
              <a:t>vdtong@gmail.com</a:t>
            </a:r>
            <a:endParaRPr lang="en-US" sz="1800" dirty="0" smtClean="0"/>
          </a:p>
        </p:txBody>
      </p:sp>
      <p:sp>
        <p:nvSpPr>
          <p:cNvPr id="6" name="Title 1"/>
          <p:cNvSpPr txBox="1">
            <a:spLocks/>
          </p:cNvSpPr>
          <p:nvPr/>
        </p:nvSpPr>
        <p:spPr>
          <a:xfrm>
            <a:off x="533400" y="4876800"/>
            <a:ext cx="4114800" cy="609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dirty="0" smtClean="0"/>
              <a:t>Thank you for your time!</a:t>
            </a:r>
            <a:endParaRPr lang="en-US" sz="2000" dirty="0"/>
          </a:p>
        </p:txBody>
      </p:sp>
      <p:sp>
        <p:nvSpPr>
          <p:cNvPr id="7" name="TextBox 6"/>
          <p:cNvSpPr txBox="1"/>
          <p:nvPr/>
        </p:nvSpPr>
        <p:spPr>
          <a:xfrm>
            <a:off x="8686800" y="5839990"/>
            <a:ext cx="457200" cy="369332"/>
          </a:xfrm>
          <a:prstGeom prst="rect">
            <a:avLst/>
          </a:prstGeom>
          <a:solidFill>
            <a:srgbClr val="92D050"/>
          </a:solidFill>
        </p:spPr>
        <p:txBody>
          <a:bodyPr wrap="square" rtlCol="0">
            <a:spAutoFit/>
          </a:bodyPr>
          <a:lstStyle/>
          <a:p>
            <a:pPr algn="ctr"/>
            <a:r>
              <a:rPr lang="en-US" dirty="0" smtClean="0"/>
              <a:t>63</a:t>
            </a:r>
            <a:endParaRPr lang="en-US" dirty="0"/>
          </a:p>
        </p:txBody>
      </p:sp>
    </p:spTree>
    <p:extLst>
      <p:ext uri="{BB962C8B-B14F-4D97-AF65-F5344CB8AC3E}">
        <p14:creationId xmlns:p14="http://schemas.microsoft.com/office/powerpoint/2010/main" val="1541101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smtClean="0"/>
              <a:t>The Problems</a:t>
            </a:r>
            <a:endParaRPr lang="en-US" sz="5000" dirty="0"/>
          </a:p>
        </p:txBody>
      </p:sp>
      <p:sp>
        <p:nvSpPr>
          <p:cNvPr id="4" name="TextBox 3"/>
          <p:cNvSpPr txBox="1"/>
          <p:nvPr/>
        </p:nvSpPr>
        <p:spPr>
          <a:xfrm>
            <a:off x="381000" y="3276600"/>
            <a:ext cx="2743200" cy="369332"/>
          </a:xfrm>
          <a:prstGeom prst="rect">
            <a:avLst/>
          </a:prstGeom>
          <a:noFill/>
        </p:spPr>
        <p:txBody>
          <a:bodyPr wrap="square" rtlCol="0">
            <a:spAutoFit/>
          </a:bodyPr>
          <a:lstStyle/>
          <a:p>
            <a:r>
              <a:rPr lang="en-US" dirty="0" smtClean="0"/>
              <a:t>Infrastructure</a:t>
            </a:r>
            <a:endParaRPr lang="en-US" dirty="0"/>
          </a:p>
        </p:txBody>
      </p:sp>
      <p:sp>
        <p:nvSpPr>
          <p:cNvPr id="10" name="Rectangle 9"/>
          <p:cNvSpPr/>
          <p:nvPr/>
        </p:nvSpPr>
        <p:spPr>
          <a:xfrm>
            <a:off x="152400" y="1219200"/>
            <a:ext cx="28956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3000" y="1295400"/>
            <a:ext cx="2133600" cy="430887"/>
          </a:xfrm>
          <a:prstGeom prst="rect">
            <a:avLst/>
          </a:prstGeom>
        </p:spPr>
        <p:txBody>
          <a:bodyPr wrap="square">
            <a:spAutoFit/>
          </a:bodyPr>
          <a:lstStyle/>
          <a:p>
            <a:r>
              <a:rPr lang="en-US" sz="2200" b="1" dirty="0" smtClean="0">
                <a:solidFill>
                  <a:srgbClr val="FFFFFF"/>
                </a:solidFill>
              </a:rPr>
              <a:t>Health</a:t>
            </a:r>
            <a:endParaRPr lang="en-US" sz="2200" b="1" dirty="0">
              <a:solidFill>
                <a:srgbClr val="FFFFFF"/>
              </a:solidFill>
            </a:endParaRPr>
          </a:p>
        </p:txBody>
      </p:sp>
      <p:pic>
        <p:nvPicPr>
          <p:cNvPr id="12" name="Picture 11" descr="Black-Mold-Related-Asth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828800"/>
            <a:ext cx="2895600" cy="1903476"/>
          </a:xfrm>
          <a:prstGeom prst="rect">
            <a:avLst/>
          </a:prstGeom>
        </p:spPr>
      </p:pic>
      <p:sp>
        <p:nvSpPr>
          <p:cNvPr id="13" name="Rectangle 12"/>
          <p:cNvSpPr/>
          <p:nvPr/>
        </p:nvSpPr>
        <p:spPr>
          <a:xfrm>
            <a:off x="152400" y="3886200"/>
            <a:ext cx="2895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09600" y="3886200"/>
            <a:ext cx="1752600" cy="430887"/>
          </a:xfrm>
          <a:prstGeom prst="rect">
            <a:avLst/>
          </a:prstGeom>
          <a:noFill/>
        </p:spPr>
        <p:txBody>
          <a:bodyPr wrap="square" rtlCol="0">
            <a:spAutoFit/>
          </a:bodyPr>
          <a:lstStyle/>
          <a:p>
            <a:r>
              <a:rPr lang="en-US" sz="2200" b="1" dirty="0" smtClean="0">
                <a:solidFill>
                  <a:srgbClr val="FFFFFF"/>
                </a:solidFill>
              </a:rPr>
              <a:t>U.S. Trends</a:t>
            </a:r>
            <a:endParaRPr lang="en-US" sz="2200" b="1" dirty="0">
              <a:solidFill>
                <a:srgbClr val="FFFFFF"/>
              </a:solidFill>
            </a:endParaRPr>
          </a:p>
        </p:txBody>
      </p:sp>
      <p:pic>
        <p:nvPicPr>
          <p:cNvPr id="15" name="Picture 14" descr="5-ways-to-increase-your-earning-potential-in-a-difficult-econom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419600"/>
            <a:ext cx="2895600" cy="1981200"/>
          </a:xfrm>
          <a:prstGeom prst="rect">
            <a:avLst/>
          </a:prstGeom>
        </p:spPr>
      </p:pic>
      <p:sp>
        <p:nvSpPr>
          <p:cNvPr id="16" name="Rectangle 15"/>
          <p:cNvSpPr/>
          <p:nvPr/>
        </p:nvSpPr>
        <p:spPr>
          <a:xfrm>
            <a:off x="3200400" y="1219200"/>
            <a:ext cx="28956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62400" y="1295400"/>
            <a:ext cx="1905000" cy="369332"/>
          </a:xfrm>
          <a:prstGeom prst="rect">
            <a:avLst/>
          </a:prstGeom>
          <a:noFill/>
        </p:spPr>
        <p:txBody>
          <a:bodyPr wrap="square" rtlCol="0">
            <a:spAutoFit/>
          </a:bodyPr>
          <a:lstStyle/>
          <a:p>
            <a:r>
              <a:rPr lang="en-US" b="1" dirty="0" smtClean="0">
                <a:solidFill>
                  <a:srgbClr val="FFFFFF"/>
                </a:solidFill>
              </a:rPr>
              <a:t>Air Pollution</a:t>
            </a:r>
            <a:endParaRPr lang="en-US" b="1" dirty="0">
              <a:solidFill>
                <a:srgbClr val="FFFFFF"/>
              </a:solidFill>
            </a:endParaRPr>
          </a:p>
        </p:txBody>
      </p:sp>
      <p:pic>
        <p:nvPicPr>
          <p:cNvPr id="18" name="Picture 17" descr="air pollution in San Diego-america air pollution pictur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828800"/>
            <a:ext cx="2895600" cy="1905000"/>
          </a:xfrm>
          <a:prstGeom prst="rect">
            <a:avLst/>
          </a:prstGeom>
        </p:spPr>
      </p:pic>
      <p:sp>
        <p:nvSpPr>
          <p:cNvPr id="20" name="Rectangle 19"/>
          <p:cNvSpPr/>
          <p:nvPr/>
        </p:nvSpPr>
        <p:spPr>
          <a:xfrm>
            <a:off x="3200400" y="3886200"/>
            <a:ext cx="2895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657600" y="3886200"/>
            <a:ext cx="2286000" cy="369332"/>
          </a:xfrm>
          <a:prstGeom prst="rect">
            <a:avLst/>
          </a:prstGeom>
          <a:noFill/>
        </p:spPr>
        <p:txBody>
          <a:bodyPr wrap="square" rtlCol="0">
            <a:spAutoFit/>
          </a:bodyPr>
          <a:lstStyle/>
          <a:p>
            <a:r>
              <a:rPr lang="en-US" b="1" dirty="0" smtClean="0">
                <a:solidFill>
                  <a:srgbClr val="FFFFFF"/>
                </a:solidFill>
              </a:rPr>
              <a:t>Global Warming</a:t>
            </a:r>
          </a:p>
        </p:txBody>
      </p:sp>
      <p:pic>
        <p:nvPicPr>
          <p:cNvPr id="22" name="Picture 21" descr="Polar-Bears-and-Global-Warming-Articles1-650x3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4343400"/>
            <a:ext cx="2895600" cy="1958535"/>
          </a:xfrm>
          <a:prstGeom prst="rect">
            <a:avLst/>
          </a:prstGeom>
        </p:spPr>
      </p:pic>
      <p:sp>
        <p:nvSpPr>
          <p:cNvPr id="23" name="Rectangle 22"/>
          <p:cNvSpPr/>
          <p:nvPr/>
        </p:nvSpPr>
        <p:spPr>
          <a:xfrm>
            <a:off x="6248400" y="1219200"/>
            <a:ext cx="2743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477000" y="1371600"/>
            <a:ext cx="3505200" cy="353943"/>
          </a:xfrm>
          <a:prstGeom prst="rect">
            <a:avLst/>
          </a:prstGeom>
          <a:noFill/>
        </p:spPr>
        <p:txBody>
          <a:bodyPr wrap="square" rtlCol="0">
            <a:spAutoFit/>
          </a:bodyPr>
          <a:lstStyle/>
          <a:p>
            <a:r>
              <a:rPr lang="en-US" sz="1700" b="1" dirty="0" smtClean="0">
                <a:solidFill>
                  <a:srgbClr val="FFFFFF"/>
                </a:solidFill>
              </a:rPr>
              <a:t>Casualties in Traffic </a:t>
            </a:r>
            <a:endParaRPr lang="en-US" sz="1700" b="1" dirty="0">
              <a:solidFill>
                <a:srgbClr val="FFFFFF"/>
              </a:solidFill>
            </a:endParaRPr>
          </a:p>
        </p:txBody>
      </p:sp>
      <p:pic>
        <p:nvPicPr>
          <p:cNvPr id="25" name="Picture 24" descr="4f98c72fec8cf.preview-6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1828800"/>
            <a:ext cx="2794000" cy="1905000"/>
          </a:xfrm>
          <a:prstGeom prst="rect">
            <a:avLst/>
          </a:prstGeom>
        </p:spPr>
      </p:pic>
      <p:sp>
        <p:nvSpPr>
          <p:cNvPr id="26" name="Rectangle 25"/>
          <p:cNvSpPr/>
          <p:nvPr/>
        </p:nvSpPr>
        <p:spPr>
          <a:xfrm>
            <a:off x="6248400" y="3886200"/>
            <a:ext cx="274320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24600" y="3962400"/>
            <a:ext cx="2438400" cy="2015936"/>
          </a:xfrm>
          <a:prstGeom prst="rect">
            <a:avLst/>
          </a:prstGeom>
          <a:noFill/>
        </p:spPr>
        <p:txBody>
          <a:bodyPr wrap="square" rtlCol="0">
            <a:spAutoFit/>
          </a:bodyPr>
          <a:lstStyle/>
          <a:p>
            <a:r>
              <a:rPr lang="en-US" sz="2500" dirty="0">
                <a:solidFill>
                  <a:schemeClr val="bg1"/>
                </a:solidFill>
              </a:rPr>
              <a:t>“We </a:t>
            </a:r>
            <a:r>
              <a:rPr lang="en-US" sz="2500" dirty="0">
                <a:solidFill>
                  <a:srgbClr val="FF0000"/>
                </a:solidFill>
              </a:rPr>
              <a:t>CANNOT</a:t>
            </a:r>
            <a:r>
              <a:rPr lang="en-US" sz="2500" dirty="0">
                <a:solidFill>
                  <a:schemeClr val="bg1"/>
                </a:solidFill>
              </a:rPr>
              <a:t> become what we want to be by remaining who WE are.” </a:t>
            </a:r>
          </a:p>
        </p:txBody>
      </p:sp>
      <p:sp>
        <p:nvSpPr>
          <p:cNvPr id="5" name="TextBox 4"/>
          <p:cNvSpPr txBox="1"/>
          <p:nvPr/>
        </p:nvSpPr>
        <p:spPr>
          <a:xfrm>
            <a:off x="7213600" y="5943600"/>
            <a:ext cx="1828800" cy="369332"/>
          </a:xfrm>
          <a:prstGeom prst="rect">
            <a:avLst/>
          </a:prstGeom>
          <a:noFill/>
        </p:spPr>
        <p:txBody>
          <a:bodyPr wrap="square" rtlCol="0">
            <a:spAutoFit/>
          </a:bodyPr>
          <a:lstStyle/>
          <a:p>
            <a:r>
              <a:rPr lang="en-US" dirty="0">
                <a:solidFill>
                  <a:schemeClr val="bg1"/>
                </a:solidFill>
              </a:rPr>
              <a:t>– Max DePree</a:t>
            </a:r>
          </a:p>
        </p:txBody>
      </p:sp>
      <p:sp>
        <p:nvSpPr>
          <p:cNvPr id="28" name="TextBox 27"/>
          <p:cNvSpPr txBox="1"/>
          <p:nvPr/>
        </p:nvSpPr>
        <p:spPr>
          <a:xfrm>
            <a:off x="8839200" y="5879068"/>
            <a:ext cx="304800" cy="369332"/>
          </a:xfrm>
          <a:prstGeom prst="rect">
            <a:avLst/>
          </a:prstGeom>
          <a:solidFill>
            <a:srgbClr val="92D050"/>
          </a:solidFill>
        </p:spPr>
        <p:txBody>
          <a:bodyPr wrap="square" rtlCol="0">
            <a:spAutoFit/>
          </a:bodyPr>
          <a:lstStyle/>
          <a:p>
            <a:r>
              <a:rPr lang="en-US" dirty="0"/>
              <a:t>7</a:t>
            </a:r>
          </a:p>
        </p:txBody>
      </p:sp>
    </p:spTree>
    <p:extLst>
      <p:ext uri="{BB962C8B-B14F-4D97-AF65-F5344CB8AC3E}">
        <p14:creationId xmlns:p14="http://schemas.microsoft.com/office/powerpoint/2010/main" val="3060646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41"/>
          <p:cNvGraphicFramePr/>
          <p:nvPr>
            <p:extLst>
              <p:ext uri="{D42A27DB-BD31-4B8C-83A1-F6EECF244321}">
                <p14:modId xmlns:p14="http://schemas.microsoft.com/office/powerpoint/2010/main" val="1018068016"/>
              </p:ext>
            </p:extLst>
          </p:nvPr>
        </p:nvGraphicFramePr>
        <p:xfrm>
          <a:off x="-457200" y="1066800"/>
          <a:ext cx="10018385" cy="591589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533400" y="-114300"/>
            <a:ext cx="8229600" cy="914400"/>
          </a:xfrm>
          <a:prstGeom prst="rect">
            <a:avLst/>
          </a:prstGeom>
        </p:spPr>
        <p:txBody>
          <a:bodyPr>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800" b="1" dirty="0" smtClean="0">
                <a:solidFill>
                  <a:schemeClr val="bg2">
                    <a:lumMod val="50000"/>
                  </a:schemeClr>
                </a:solidFill>
              </a:rPr>
              <a:t>Fatal Traffic Crashes in California by age group</a:t>
            </a:r>
            <a:endParaRPr lang="en-US" sz="3800" b="1" dirty="0">
              <a:solidFill>
                <a:schemeClr val="bg1"/>
              </a:solidFill>
            </a:endParaRPr>
          </a:p>
        </p:txBody>
      </p:sp>
      <p:sp>
        <p:nvSpPr>
          <p:cNvPr id="7" name="TextBox 6"/>
          <p:cNvSpPr txBox="1"/>
          <p:nvPr/>
        </p:nvSpPr>
        <p:spPr>
          <a:xfrm>
            <a:off x="6769100" y="2203966"/>
            <a:ext cx="2362200" cy="707886"/>
          </a:xfrm>
          <a:prstGeom prst="rect">
            <a:avLst/>
          </a:prstGeom>
          <a:noFill/>
        </p:spPr>
        <p:txBody>
          <a:bodyPr wrap="square" rtlCol="0">
            <a:spAutoFit/>
          </a:bodyPr>
          <a:lstStyle/>
          <a:p>
            <a:r>
              <a:rPr lang="en-US" sz="4000" dirty="0" smtClean="0">
                <a:solidFill>
                  <a:srgbClr val="FF0000"/>
                </a:solidFill>
              </a:rPr>
              <a:t>Total:3811</a:t>
            </a:r>
            <a:endParaRPr lang="en-US" sz="4000" dirty="0">
              <a:solidFill>
                <a:srgbClr val="FF0000"/>
              </a:solidFill>
            </a:endParaRPr>
          </a:p>
        </p:txBody>
      </p:sp>
      <p:sp>
        <p:nvSpPr>
          <p:cNvPr id="8" name="TextBox 7"/>
          <p:cNvSpPr txBox="1"/>
          <p:nvPr/>
        </p:nvSpPr>
        <p:spPr>
          <a:xfrm>
            <a:off x="6858000" y="2911852"/>
            <a:ext cx="2527300" cy="707886"/>
          </a:xfrm>
          <a:prstGeom prst="rect">
            <a:avLst/>
          </a:prstGeom>
          <a:noFill/>
        </p:spPr>
        <p:txBody>
          <a:bodyPr wrap="square" rtlCol="0">
            <a:spAutoFit/>
          </a:bodyPr>
          <a:lstStyle/>
          <a:p>
            <a:r>
              <a:rPr lang="en-US" sz="4000" b="1" dirty="0" smtClean="0">
                <a:solidFill>
                  <a:srgbClr val="FF0000"/>
                </a:solidFill>
              </a:rPr>
              <a:t>#1</a:t>
            </a:r>
            <a:r>
              <a:rPr lang="en-US" sz="4000" dirty="0" smtClean="0"/>
              <a:t> in U.S.</a:t>
            </a:r>
            <a:endParaRPr lang="en-US" sz="4000" dirty="0"/>
          </a:p>
        </p:txBody>
      </p:sp>
      <p:sp>
        <p:nvSpPr>
          <p:cNvPr id="9" name="5-Point Star 8"/>
          <p:cNvSpPr/>
          <p:nvPr/>
        </p:nvSpPr>
        <p:spPr>
          <a:xfrm>
            <a:off x="419100" y="1809006"/>
            <a:ext cx="1524000" cy="142366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8200" y="2373645"/>
            <a:ext cx="762000" cy="369332"/>
          </a:xfrm>
          <a:prstGeom prst="rect">
            <a:avLst/>
          </a:prstGeom>
          <a:noFill/>
        </p:spPr>
        <p:txBody>
          <a:bodyPr wrap="square" rtlCol="0">
            <a:spAutoFit/>
          </a:bodyPr>
          <a:lstStyle/>
          <a:p>
            <a:r>
              <a:rPr lang="en-US" b="1" dirty="0" smtClean="0">
                <a:solidFill>
                  <a:schemeClr val="bg1"/>
                </a:solidFill>
              </a:rPr>
              <a:t>2012</a:t>
            </a:r>
            <a:endParaRPr lang="en-US" b="1" dirty="0">
              <a:solidFill>
                <a:schemeClr val="bg1"/>
              </a:solidFill>
            </a:endParaRPr>
          </a:p>
        </p:txBody>
      </p:sp>
      <p:sp>
        <p:nvSpPr>
          <p:cNvPr id="11" name="TextBox 10"/>
          <p:cNvSpPr txBox="1"/>
          <p:nvPr/>
        </p:nvSpPr>
        <p:spPr>
          <a:xfrm>
            <a:off x="152400" y="2336170"/>
            <a:ext cx="533400" cy="369332"/>
          </a:xfrm>
          <a:prstGeom prst="rect">
            <a:avLst/>
          </a:prstGeom>
          <a:noFill/>
        </p:spPr>
        <p:txBody>
          <a:bodyPr wrap="square" rtlCol="0">
            <a:spAutoFit/>
          </a:bodyPr>
          <a:lstStyle/>
          <a:p>
            <a:r>
              <a:rPr lang="en-US" b="1" dirty="0" smtClean="0"/>
              <a:t>In:</a:t>
            </a:r>
            <a:endParaRPr lang="en-US" b="1"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839200" y="5839990"/>
            <a:ext cx="304800" cy="369332"/>
          </a:xfrm>
          <a:prstGeom prst="rect">
            <a:avLst/>
          </a:prstGeom>
          <a:solidFill>
            <a:srgbClr val="92D050"/>
          </a:solidFill>
        </p:spPr>
        <p:txBody>
          <a:bodyPr wrap="square" rtlCol="0">
            <a:spAutoFit/>
          </a:bodyPr>
          <a:lstStyle/>
          <a:p>
            <a:r>
              <a:rPr lang="en-US" dirty="0"/>
              <a:t>8</a:t>
            </a:r>
          </a:p>
        </p:txBody>
      </p:sp>
    </p:spTree>
    <p:extLst>
      <p:ext uri="{BB962C8B-B14F-4D97-AF65-F5344CB8AC3E}">
        <p14:creationId xmlns:p14="http://schemas.microsoft.com/office/powerpoint/2010/main" val="3721281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9677400" cy="914400"/>
          </a:xfrm>
        </p:spPr>
        <p:txBody>
          <a:bodyPr>
            <a:noAutofit/>
          </a:bodyPr>
          <a:lstStyle/>
          <a:p>
            <a:r>
              <a:rPr lang="en-US" sz="3800" dirty="0" smtClean="0"/>
              <a:t>Are You at Risk from Air Pollution?</a:t>
            </a:r>
            <a:endParaRPr lang="en-US" sz="3800" dirty="0"/>
          </a:p>
        </p:txBody>
      </p:sp>
      <p:graphicFrame>
        <p:nvGraphicFramePr>
          <p:cNvPr id="4" name="Table 3"/>
          <p:cNvGraphicFramePr>
            <a:graphicFrameLocks noGrp="1"/>
          </p:cNvGraphicFramePr>
          <p:nvPr>
            <p:extLst>
              <p:ext uri="{D42A27DB-BD31-4B8C-83A1-F6EECF244321}">
                <p14:modId xmlns:p14="http://schemas.microsoft.com/office/powerpoint/2010/main" val="2061618230"/>
              </p:ext>
            </p:extLst>
          </p:nvPr>
        </p:nvGraphicFramePr>
        <p:xfrm>
          <a:off x="304800" y="1219200"/>
          <a:ext cx="3581400" cy="3876040"/>
        </p:xfrm>
        <a:graphic>
          <a:graphicData uri="http://schemas.openxmlformats.org/drawingml/2006/table">
            <a:tbl>
              <a:tblPr firstRow="1" bandRow="1">
                <a:tableStyleId>{5C22544A-7EE6-4342-B048-85BDC9FD1C3A}</a:tableStyleId>
              </a:tblPr>
              <a:tblGrid>
                <a:gridCol w="2019300"/>
                <a:gridCol w="1562100"/>
              </a:tblGrid>
              <a:tr h="370840">
                <a:tc>
                  <a:txBody>
                    <a:bodyPr/>
                    <a:lstStyle/>
                    <a:p>
                      <a:r>
                        <a:rPr lang="en-US" dirty="0" smtClean="0"/>
                        <a:t>Groups</a:t>
                      </a:r>
                      <a:r>
                        <a:rPr lang="en-US" baseline="0" dirty="0" smtClean="0"/>
                        <a:t> at Risk</a:t>
                      </a:r>
                      <a:endParaRPr lang="en-US" dirty="0"/>
                    </a:p>
                  </a:txBody>
                  <a:tcPr/>
                </a:tc>
                <a:tc>
                  <a:txBody>
                    <a:bodyPr/>
                    <a:lstStyle/>
                    <a:p>
                      <a:r>
                        <a:rPr lang="en-US" dirty="0" smtClean="0"/>
                        <a:t>Number of People</a:t>
                      </a:r>
                      <a:endParaRPr lang="en-US" dirty="0"/>
                    </a:p>
                  </a:txBody>
                  <a:tcPr/>
                </a:tc>
              </a:tr>
              <a:tr h="370840">
                <a:tc>
                  <a:txBody>
                    <a:bodyPr/>
                    <a:lstStyle/>
                    <a:p>
                      <a:r>
                        <a:rPr lang="en-US" dirty="0" smtClean="0"/>
                        <a:t>Pediatric</a:t>
                      </a:r>
                      <a:r>
                        <a:rPr lang="en-US" baseline="0" dirty="0" smtClean="0"/>
                        <a:t> Asthma</a:t>
                      </a:r>
                      <a:endParaRPr lang="en-US" dirty="0"/>
                    </a:p>
                  </a:txBody>
                  <a:tcPr/>
                </a:tc>
                <a:tc>
                  <a:txBody>
                    <a:bodyPr/>
                    <a:lstStyle/>
                    <a:p>
                      <a:r>
                        <a:rPr lang="en-US" dirty="0" smtClean="0"/>
                        <a:t>52,020</a:t>
                      </a:r>
                    </a:p>
                  </a:txBody>
                  <a:tcPr/>
                </a:tc>
              </a:tr>
              <a:tr h="370840">
                <a:tc>
                  <a:txBody>
                    <a:bodyPr/>
                    <a:lstStyle/>
                    <a:p>
                      <a:r>
                        <a:rPr lang="en-US" dirty="0" smtClean="0"/>
                        <a:t>Adult</a:t>
                      </a:r>
                      <a:r>
                        <a:rPr lang="en-US" baseline="0" dirty="0" smtClean="0"/>
                        <a:t> Asthma</a:t>
                      </a:r>
                      <a:endParaRPr lang="en-US" dirty="0"/>
                    </a:p>
                  </a:txBody>
                  <a:tcPr/>
                </a:tc>
                <a:tc>
                  <a:txBody>
                    <a:bodyPr/>
                    <a:lstStyle/>
                    <a:p>
                      <a:r>
                        <a:rPr lang="en-US" dirty="0" smtClean="0"/>
                        <a:t>203,011</a:t>
                      </a:r>
                      <a:endParaRPr lang="en-US" dirty="0"/>
                    </a:p>
                  </a:txBody>
                  <a:tcPr/>
                </a:tc>
              </a:tr>
              <a:tr h="370840">
                <a:tc>
                  <a:txBody>
                    <a:bodyPr/>
                    <a:lstStyle/>
                    <a:p>
                      <a:r>
                        <a:rPr lang="en-US" dirty="0" smtClean="0"/>
                        <a:t>COPD</a:t>
                      </a:r>
                      <a:endParaRPr lang="en-US" dirty="0"/>
                    </a:p>
                  </a:txBody>
                  <a:tcPr/>
                </a:tc>
                <a:tc>
                  <a:txBody>
                    <a:bodyPr/>
                    <a:lstStyle/>
                    <a:p>
                      <a:r>
                        <a:rPr lang="en-US" dirty="0" smtClean="0"/>
                        <a:t>106,254</a:t>
                      </a:r>
                      <a:endParaRPr lang="en-US" dirty="0"/>
                    </a:p>
                  </a:txBody>
                  <a:tcPr/>
                </a:tc>
              </a:tr>
              <a:tr h="370840">
                <a:tc>
                  <a:txBody>
                    <a:bodyPr/>
                    <a:lstStyle/>
                    <a:p>
                      <a:r>
                        <a:rPr lang="en-US" dirty="0" smtClean="0"/>
                        <a:t>Cardiovascular Disease</a:t>
                      </a:r>
                      <a:endParaRPr lang="en-US" dirty="0"/>
                    </a:p>
                  </a:txBody>
                  <a:tcPr/>
                </a:tc>
                <a:tc>
                  <a:txBody>
                    <a:bodyPr/>
                    <a:lstStyle/>
                    <a:p>
                      <a:r>
                        <a:rPr lang="en-US" dirty="0" smtClean="0"/>
                        <a:t>707,051</a:t>
                      </a:r>
                      <a:endParaRPr lang="en-US" dirty="0"/>
                    </a:p>
                  </a:txBody>
                  <a:tcPr/>
                </a:tc>
              </a:tr>
              <a:tr h="370840">
                <a:tc>
                  <a:txBody>
                    <a:bodyPr/>
                    <a:lstStyle/>
                    <a:p>
                      <a:r>
                        <a:rPr lang="en-US" dirty="0" smtClean="0"/>
                        <a:t>Diabetes</a:t>
                      </a:r>
                      <a:endParaRPr lang="en-US" dirty="0"/>
                    </a:p>
                  </a:txBody>
                  <a:tcPr/>
                </a:tc>
                <a:tc>
                  <a:txBody>
                    <a:bodyPr/>
                    <a:lstStyle/>
                    <a:p>
                      <a:r>
                        <a:rPr lang="en-US" dirty="0" smtClean="0"/>
                        <a:t>187,806</a:t>
                      </a:r>
                      <a:endParaRPr lang="en-US" dirty="0"/>
                    </a:p>
                  </a:txBody>
                  <a:tcPr/>
                </a:tc>
              </a:tr>
              <a:tr h="370840">
                <a:tc>
                  <a:txBody>
                    <a:bodyPr/>
                    <a:lstStyle/>
                    <a:p>
                      <a:r>
                        <a:rPr lang="en-US" dirty="0" smtClean="0"/>
                        <a:t>Children Under 18</a:t>
                      </a:r>
                      <a:endParaRPr lang="en-US" dirty="0"/>
                    </a:p>
                  </a:txBody>
                  <a:tcPr/>
                </a:tc>
                <a:tc>
                  <a:txBody>
                    <a:bodyPr/>
                    <a:lstStyle/>
                    <a:p>
                      <a:r>
                        <a:rPr lang="en-US" dirty="0" smtClean="0"/>
                        <a:t>726,602</a:t>
                      </a:r>
                      <a:endParaRPr lang="en-US" dirty="0"/>
                    </a:p>
                  </a:txBody>
                  <a:tcPr/>
                </a:tc>
              </a:tr>
              <a:tr h="370840">
                <a:tc>
                  <a:txBody>
                    <a:bodyPr/>
                    <a:lstStyle/>
                    <a:p>
                      <a:r>
                        <a:rPr lang="en-US" dirty="0" smtClean="0"/>
                        <a:t>Adults 65 &amp; Over</a:t>
                      </a:r>
                      <a:endParaRPr lang="en-US" dirty="0"/>
                    </a:p>
                  </a:txBody>
                  <a:tcPr/>
                </a:tc>
                <a:tc>
                  <a:txBody>
                    <a:bodyPr/>
                    <a:lstStyle/>
                    <a:p>
                      <a:r>
                        <a:rPr lang="en-US" dirty="0" smtClean="0"/>
                        <a:t>362,928</a:t>
                      </a:r>
                    </a:p>
                  </a:txBody>
                  <a:tcPr/>
                </a:tc>
              </a:tr>
              <a:tr h="370840">
                <a:tc>
                  <a:txBody>
                    <a:bodyPr/>
                    <a:lstStyle/>
                    <a:p>
                      <a:r>
                        <a:rPr lang="en-US" dirty="0" smtClean="0"/>
                        <a:t>Poverty Estimate</a:t>
                      </a:r>
                      <a:endParaRPr lang="en-US" dirty="0"/>
                    </a:p>
                  </a:txBody>
                  <a:tcPr/>
                </a:tc>
                <a:tc>
                  <a:txBody>
                    <a:bodyPr/>
                    <a:lstStyle/>
                    <a:p>
                      <a:r>
                        <a:rPr lang="en-US" dirty="0" smtClean="0"/>
                        <a:t>462,997</a:t>
                      </a:r>
                    </a:p>
                  </a:txBody>
                  <a:tcPr/>
                </a:tc>
              </a:tr>
            </a:tbl>
          </a:graphicData>
        </a:graphic>
      </p:graphicFrame>
      <p:pic>
        <p:nvPicPr>
          <p:cNvPr id="8" name="Picture 7" descr="Most-Populated-American-Cities-8.-San-Diego-Californ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819400"/>
            <a:ext cx="3879193" cy="3374898"/>
          </a:xfrm>
          <a:prstGeom prst="rect">
            <a:avLst/>
          </a:prstGeom>
        </p:spPr>
      </p:pic>
      <p:sp>
        <p:nvSpPr>
          <p:cNvPr id="10" name="Rectangle 9"/>
          <p:cNvSpPr/>
          <p:nvPr/>
        </p:nvSpPr>
        <p:spPr>
          <a:xfrm>
            <a:off x="4876800" y="1295400"/>
            <a:ext cx="38862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29200" y="1371600"/>
            <a:ext cx="3733800" cy="1200329"/>
          </a:xfrm>
          <a:prstGeom prst="rect">
            <a:avLst/>
          </a:prstGeom>
          <a:noFill/>
        </p:spPr>
        <p:txBody>
          <a:bodyPr wrap="square" rtlCol="0">
            <a:spAutoFit/>
          </a:bodyPr>
          <a:lstStyle/>
          <a:p>
            <a:r>
              <a:rPr lang="en-US" dirty="0" smtClean="0">
                <a:solidFill>
                  <a:schemeClr val="bg1"/>
                </a:solidFill>
              </a:rPr>
              <a:t>According to the </a:t>
            </a:r>
            <a:r>
              <a:rPr lang="en-US" dirty="0">
                <a:solidFill>
                  <a:schemeClr val="bg1"/>
                </a:solidFill>
              </a:rPr>
              <a:t>American Lung </a:t>
            </a:r>
            <a:r>
              <a:rPr lang="en-US" dirty="0" smtClean="0">
                <a:solidFill>
                  <a:schemeClr val="bg1"/>
                </a:solidFill>
              </a:rPr>
              <a:t>Association San Diego was listed one </a:t>
            </a:r>
            <a:r>
              <a:rPr lang="en-US" dirty="0">
                <a:solidFill>
                  <a:schemeClr val="bg1"/>
                </a:solidFill>
              </a:rPr>
              <a:t>of the 25 most polluted cities in the country.</a:t>
            </a:r>
            <a:r>
              <a:rPr lang="en-US" dirty="0" smtClean="0">
                <a:solidFill>
                  <a:schemeClr val="bg1"/>
                </a:solidFill>
              </a:rPr>
              <a:t>    </a:t>
            </a:r>
            <a:endParaRPr lang="en-US" dirty="0">
              <a:solidFill>
                <a:schemeClr val="bg1"/>
              </a:solidFill>
            </a:endParaRPr>
          </a:p>
        </p:txBody>
      </p:sp>
      <p:sp>
        <p:nvSpPr>
          <p:cNvPr id="12" name="Rectangle 11"/>
          <p:cNvSpPr/>
          <p:nvPr/>
        </p:nvSpPr>
        <p:spPr>
          <a:xfrm>
            <a:off x="304800" y="5105400"/>
            <a:ext cx="35814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7200" y="5105400"/>
            <a:ext cx="3429000" cy="553998"/>
          </a:xfrm>
          <a:prstGeom prst="rect">
            <a:avLst/>
          </a:prstGeom>
          <a:noFill/>
        </p:spPr>
        <p:txBody>
          <a:bodyPr wrap="square" rtlCol="0">
            <a:spAutoFit/>
          </a:bodyPr>
          <a:lstStyle/>
          <a:p>
            <a:r>
              <a:rPr lang="en-US" sz="3000" dirty="0" smtClean="0">
                <a:solidFill>
                  <a:srgbClr val="FFFFFF"/>
                </a:solidFill>
              </a:rPr>
              <a:t>San Diego Grade: </a:t>
            </a:r>
            <a:r>
              <a:rPr lang="en-US" sz="3000" dirty="0" smtClean="0">
                <a:solidFill>
                  <a:srgbClr val="FF0000"/>
                </a:solidFill>
              </a:rPr>
              <a:t>F</a:t>
            </a:r>
            <a:endParaRPr lang="en-US" sz="3000" dirty="0">
              <a:solidFill>
                <a:srgbClr val="FF0000"/>
              </a:solidFill>
            </a:endParaRPr>
          </a:p>
        </p:txBody>
      </p:sp>
      <p:sp>
        <p:nvSpPr>
          <p:cNvPr id="14" name="TextBox 13"/>
          <p:cNvSpPr txBox="1"/>
          <p:nvPr/>
        </p:nvSpPr>
        <p:spPr>
          <a:xfrm>
            <a:off x="228600" y="5867400"/>
            <a:ext cx="5486400" cy="369332"/>
          </a:xfrm>
          <a:prstGeom prst="rect">
            <a:avLst/>
          </a:prstGeom>
          <a:noFill/>
        </p:spPr>
        <p:txBody>
          <a:bodyPr wrap="square" rtlCol="0">
            <a:spAutoFit/>
          </a:bodyPr>
          <a:lstStyle/>
          <a:p>
            <a:r>
              <a:rPr lang="en-US" dirty="0" smtClean="0"/>
              <a:t>Source: The American Lung Association</a:t>
            </a:r>
            <a:endParaRPr lang="en-US" dirty="0"/>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38875"/>
            <a:ext cx="9144001"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839200" y="5839990"/>
            <a:ext cx="304800" cy="369332"/>
          </a:xfrm>
          <a:prstGeom prst="rect">
            <a:avLst/>
          </a:prstGeom>
          <a:solidFill>
            <a:srgbClr val="92D050"/>
          </a:solidFill>
        </p:spPr>
        <p:txBody>
          <a:bodyPr wrap="square" rtlCol="0">
            <a:spAutoFit/>
          </a:bodyPr>
          <a:lstStyle/>
          <a:p>
            <a:r>
              <a:rPr lang="en-US" dirty="0"/>
              <a:t>9</a:t>
            </a:r>
          </a:p>
        </p:txBody>
      </p:sp>
    </p:spTree>
    <p:extLst>
      <p:ext uri="{BB962C8B-B14F-4D97-AF65-F5344CB8AC3E}">
        <p14:creationId xmlns:p14="http://schemas.microsoft.com/office/powerpoint/2010/main" val="22445240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1042</TotalTime>
  <Words>3068</Words>
  <Application>Microsoft Office PowerPoint</Application>
  <PresentationFormat>On-screen Show (4:3)</PresentationFormat>
  <Paragraphs>624</Paragraphs>
  <Slides>63</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BodoniXT</vt:lpstr>
      <vt:lpstr>Bookman Old Style</vt:lpstr>
      <vt:lpstr>Calibri</vt:lpstr>
      <vt:lpstr>Gill Sans MT</vt:lpstr>
      <vt:lpstr>Wingdings</vt:lpstr>
      <vt:lpstr>Wingdings 3</vt:lpstr>
      <vt:lpstr>Origin</vt:lpstr>
      <vt:lpstr>PowerPoint Presentation</vt:lpstr>
      <vt:lpstr>White House Climate Change Initiatives</vt:lpstr>
      <vt:lpstr>Outline</vt:lpstr>
      <vt:lpstr>PowerPoint Presentation</vt:lpstr>
      <vt:lpstr>PowerPoint Presentation</vt:lpstr>
      <vt:lpstr>PowerPoint Presentation</vt:lpstr>
      <vt:lpstr>The Problems</vt:lpstr>
      <vt:lpstr>PowerPoint Presentation</vt:lpstr>
      <vt:lpstr>Are You at Risk from Air Pollution?</vt:lpstr>
      <vt:lpstr>San Diego County  Greenhouse Emissions by Sector in 2010 </vt:lpstr>
      <vt:lpstr>Setting a New Paradigm</vt:lpstr>
      <vt:lpstr>PowerPoint Presentation</vt:lpstr>
      <vt:lpstr>Stalling Transit Ridership Numbers in the last 5 years in San Diego </vt:lpstr>
      <vt:lpstr>Explanations?</vt:lpstr>
      <vt:lpstr>Public Transit Obstacles</vt:lpstr>
      <vt:lpstr>Our Systems are FAILING</vt:lpstr>
      <vt:lpstr>Transportation and Land Use</vt:lpstr>
      <vt:lpstr>Different Types of Cities</vt:lpstr>
      <vt:lpstr>Travel Time Budget</vt:lpstr>
      <vt:lpstr>Transit Use and Walking Distance</vt:lpstr>
      <vt:lpstr>Transit-Oriented Development (TOD)</vt:lpstr>
      <vt:lpstr>Transit-Oriented Development (TOD)</vt:lpstr>
      <vt:lpstr>PowerPoint Presentation</vt:lpstr>
      <vt:lpstr>PowerPoint Presentation</vt:lpstr>
      <vt:lpstr>Resilient Transit and Transportation System</vt:lpstr>
      <vt:lpstr>Resilient Transit and Transportation System</vt:lpstr>
      <vt:lpstr>Resilient Transit and Transportation System</vt:lpstr>
      <vt:lpstr>Resilient Transit and Transportation System</vt:lpstr>
      <vt:lpstr>Resilient Transit and Transportation System</vt:lpstr>
      <vt:lpstr>Case Studies: Global Transportation Best Practices</vt:lpstr>
      <vt:lpstr>Learning From Others</vt:lpstr>
      <vt:lpstr>Vienna: Smart City Initiatives</vt:lpstr>
      <vt:lpstr>PowerPoint Presentation</vt:lpstr>
      <vt:lpstr>Curitiba: Bus Rapid Transport (BRT)</vt:lpstr>
      <vt:lpstr>PowerPoint Presentation</vt:lpstr>
      <vt:lpstr>Cycling in Portland vs. Copenhagen</vt:lpstr>
      <vt:lpstr>Cycling in USA</vt:lpstr>
      <vt:lpstr>Smart Transportation Network</vt:lpstr>
      <vt:lpstr>Positive Train Control System</vt:lpstr>
      <vt:lpstr>Houston: Vehicle-to-Infrastructure communication</vt:lpstr>
      <vt:lpstr>NYC Resiliency Action Plan</vt:lpstr>
      <vt:lpstr>SuperStorm Sandy</vt:lpstr>
      <vt:lpstr>Sandy Related Closures</vt:lpstr>
      <vt:lpstr>Resiliency First Response</vt:lpstr>
      <vt:lpstr>Risk Assessment</vt:lpstr>
      <vt:lpstr>Initiatives for Increasing Resiliency</vt:lpstr>
      <vt:lpstr>Increasing Transportation &amp; Public Transit Resiliency in San Diego</vt:lpstr>
      <vt:lpstr>Realistic Steps Toward a  More Resilient Future for San Diego</vt:lpstr>
      <vt:lpstr>Raising Taxes on Gasoline at the Pump</vt:lpstr>
      <vt:lpstr>PowerPoint Presentation</vt:lpstr>
      <vt:lpstr>HOT (High Occupancy Toll)</vt:lpstr>
      <vt:lpstr>PowerPoint Presentation</vt:lpstr>
      <vt:lpstr>PowerPoint Presentation</vt:lpstr>
      <vt:lpstr>Why Don’t We Bike More in San Diego?</vt:lpstr>
      <vt:lpstr>Concerns Regarding Biking in San Diego</vt:lpstr>
      <vt:lpstr>Public Transit Expansion  (2050 Regional Transportation Report)</vt:lpstr>
      <vt:lpstr>Cleveland National Forest Foundation  vs. SANDAG</vt:lpstr>
      <vt:lpstr>Public Transit Delay</vt:lpstr>
      <vt:lpstr>Accessibility &amp; Mobility</vt:lpstr>
      <vt:lpstr>Addressing Future Development: TOD</vt:lpstr>
      <vt:lpstr>Host &amp; Sponsors</vt:lpstr>
      <vt:lpstr>Special Thanks to Partners</vt:lpstr>
      <vt:lpstr>Further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Resilient Transportation &amp; Transit</dc:title>
  <dc:creator>Vincent Tong</dc:creator>
  <cp:lastModifiedBy>Display</cp:lastModifiedBy>
  <cp:revision>62</cp:revision>
  <dcterms:created xsi:type="dcterms:W3CDTF">2014-07-10T21:05:41Z</dcterms:created>
  <dcterms:modified xsi:type="dcterms:W3CDTF">2014-07-22T20:07:00Z</dcterms:modified>
</cp:coreProperties>
</file>