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5" r:id="rId2"/>
  </p:sldMasterIdLst>
  <p:notesMasterIdLst>
    <p:notesMasterId r:id="rId19"/>
  </p:notesMasterIdLst>
  <p:handoutMasterIdLst>
    <p:handoutMasterId r:id="rId20"/>
  </p:handoutMasterIdLst>
  <p:sldIdLst>
    <p:sldId id="283" r:id="rId3"/>
    <p:sldId id="338" r:id="rId4"/>
    <p:sldId id="340" r:id="rId5"/>
    <p:sldId id="339" r:id="rId6"/>
    <p:sldId id="330" r:id="rId7"/>
    <p:sldId id="318" r:id="rId8"/>
    <p:sldId id="331" r:id="rId9"/>
    <p:sldId id="328" r:id="rId10"/>
    <p:sldId id="332" r:id="rId11"/>
    <p:sldId id="288" r:id="rId12"/>
    <p:sldId id="333" r:id="rId13"/>
    <p:sldId id="317" r:id="rId14"/>
    <p:sldId id="336" r:id="rId15"/>
    <p:sldId id="302" r:id="rId16"/>
    <p:sldId id="337" r:id="rId17"/>
    <p:sldId id="316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E83"/>
    <a:srgbClr val="39297F"/>
    <a:srgbClr val="FF3300"/>
    <a:srgbClr val="2360A6"/>
    <a:srgbClr val="BDAC80"/>
    <a:srgbClr val="23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6" autoAdjust="0"/>
    <p:restoredTop sz="94261" autoAdjust="0"/>
  </p:normalViewPr>
  <p:slideViewPr>
    <p:cSldViewPr>
      <p:cViewPr>
        <p:scale>
          <a:sx n="70" d="100"/>
          <a:sy n="70" d="100"/>
        </p:scale>
        <p:origin x="-4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7" cy="27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  <a:spAutoFit/>
          </a:bodyPr>
          <a:lstStyle>
            <a:lvl1pPr defTabSz="932362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5" y="0"/>
            <a:ext cx="3037626" cy="27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  <a:spAutoFit/>
          </a:bodyPr>
          <a:lstStyle>
            <a:lvl1pPr algn="r" defTabSz="932362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28E1E3A1-337D-43A6-BD3A-1D5519502352}" type="datetimeFigureOut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19970"/>
            <a:ext cx="3037627" cy="2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  <a:spAutoFit/>
          </a:bodyPr>
          <a:lstStyle>
            <a:lvl1pPr defTabSz="932362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5" y="9019970"/>
            <a:ext cx="3037626" cy="27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  <a:spAutoFit/>
          </a:bodyPr>
          <a:lstStyle>
            <a:lvl1pPr algn="r" defTabSz="932362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E3D73ED0-57BF-4287-BD36-9EABE5EA5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2362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72" y="1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2362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58B3FB2-0A22-423E-AF0D-B0DA11407EAC}" type="datetimeFigureOut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1" y="4416510"/>
            <a:ext cx="5607679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3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2362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72" y="8829823"/>
            <a:ext cx="3037627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2362" eaLnBrk="0" hangingPunct="0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7F6B1C3B-568C-47C6-B4DF-505B965DA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5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 emerging Mega-Regions in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6B1C3B-568C-47C6-B4DF-505B965DA3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 emerging Mega-Regions in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6B1C3B-568C-47C6-B4DF-505B965DA3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 emerging Mega-Regions in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6B1C3B-568C-47C6-B4DF-505B965DA3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 emerging Mega-Regions in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6B1C3B-568C-47C6-B4DF-505B965DA3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 emerging Mega-Regions in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6B1C3B-568C-47C6-B4DF-505B965DA3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The mega-region project addresses four industries that are established or emerging in all three regions.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Those are: alternative and renewable energy development, generation and transmission; logistics – the movement and warehousing of goods; manufacturing, with an emphasis on smaller, specialty manufacturing companies; ag-biotech; and biotechnology and medical devices, with a focus on providing opportunities for manufacturing that might otherwise be outsourced overseas.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 2013, we will be adding agribusiness.</a:t>
            </a:r>
          </a:p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362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8448" indent="-287865" defTabSz="932362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2pPr>
            <a:lvl3pPr marL="1151458" indent="-230292" defTabSz="932362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12041" indent="-230292" defTabSz="932362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72625" indent="-230292" defTabSz="932362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33208" indent="-230292" defTabSz="932362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93791" indent="-230292" defTabSz="932362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54375" indent="-230292" defTabSz="932362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914958" indent="-230292" defTabSz="932362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434D343-E90A-4DB7-BC46-3E28FF6888D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B_Sunburst_Gold"/>
          <p:cNvPicPr>
            <a:picLocks noChangeAspect="1" noChangeArrowheads="1"/>
          </p:cNvPicPr>
          <p:nvPr userDrawn="1"/>
        </p:nvPicPr>
        <p:blipFill>
          <a:blip r:embed="rId2">
            <a:lum bright="56000"/>
          </a:blip>
          <a:srcRect l="15082"/>
          <a:stretch>
            <a:fillRect/>
          </a:stretch>
        </p:blipFill>
        <p:spPr bwMode="auto">
          <a:xfrm>
            <a:off x="0" y="1028700"/>
            <a:ext cx="7543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Title_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59525"/>
            <a:ext cx="91455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0" y="6302375"/>
            <a:ext cx="9140825" cy="0"/>
          </a:xfrm>
          <a:prstGeom prst="line">
            <a:avLst/>
          </a:prstGeom>
          <a:noFill/>
          <a:ln w="120650">
            <a:solidFill>
              <a:srgbClr val="BDAC8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Trebuchet MS" pitchFamily="112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5181600" y="6473825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rgbClr val="BDAC80"/>
              </a:buClr>
              <a:buSzPct val="65000"/>
              <a:buFont typeface="Wingdings" pitchFamily="112" charset="2"/>
              <a:buNone/>
              <a:defRPr/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Invest.  Innovate.  Grow.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EE064-BCA8-4396-A632-4ABF0894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B_Sunburst_Gold"/>
          <p:cNvPicPr>
            <a:picLocks noChangeAspect="1" noChangeArrowheads="1"/>
          </p:cNvPicPr>
          <p:nvPr userDrawn="1"/>
        </p:nvPicPr>
        <p:blipFill>
          <a:blip r:embed="rId2">
            <a:lum brigh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/>
          <a:stretch>
            <a:fillRect/>
          </a:stretch>
        </p:blipFill>
        <p:spPr bwMode="auto">
          <a:xfrm>
            <a:off x="0" y="1028700"/>
            <a:ext cx="75438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Title_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525"/>
            <a:ext cx="91455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0" y="6302375"/>
            <a:ext cx="9140825" cy="0"/>
          </a:xfrm>
          <a:prstGeom prst="line">
            <a:avLst/>
          </a:prstGeom>
          <a:noFill/>
          <a:ln w="120650">
            <a:solidFill>
              <a:srgbClr val="BDA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5181600" y="6473825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Clr>
                <a:srgbClr val="BDAC80"/>
              </a:buClr>
              <a:buSzPct val="65000"/>
              <a:buFont typeface="Wingdings" pitchFamily="2" charset="2"/>
              <a:buNone/>
            </a:pP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Invest.  Innovate.  Grow.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66DF-CCE6-44BA-9F93-743E5A0EF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  <a:latin typeface="Garamond" pitchFamily="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  <a:latin typeface="Garamond" pitchFamily="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  <a:latin typeface="Garamond" pitchFamily="112" charset="0"/>
              </a:defRPr>
            </a:lvl1pPr>
          </a:lstStyle>
          <a:p>
            <a:pPr>
              <a:defRPr/>
            </a:pPr>
            <a:fld id="{A669ADA0-22E5-4644-9F8B-5D472B94A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lr>
          <a:srgbClr val="BDAC80"/>
        </a:buClr>
        <a:buSzPct val="65000"/>
        <a:buFont typeface="Wingdings" pitchFamily="2" charset="2"/>
        <a:defRPr sz="1400">
          <a:solidFill>
            <a:schemeClr val="bg1"/>
          </a:solidFill>
          <a:latin typeface="Arial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2360A6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Arial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360A6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Arial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2360A6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153D74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  <a:latin typeface="Garamond" pitchFamily="112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  <a:latin typeface="Garamond" pitchFamily="112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  <a:latin typeface="Garamond" pitchFamily="112" charset="0"/>
              </a:defRPr>
            </a:lvl1pPr>
          </a:lstStyle>
          <a:p>
            <a:pPr>
              <a:defRPr/>
            </a:pPr>
            <a:fld id="{E6332280-4583-43E3-9999-AB6A7648EC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7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lr>
          <a:srgbClr val="BDAC80"/>
        </a:buClr>
        <a:buSzPct val="65000"/>
        <a:buFont typeface="Wingdings" pitchFamily="2" charset="2"/>
        <a:defRPr sz="1400">
          <a:solidFill>
            <a:schemeClr val="bg1"/>
          </a:solidFill>
          <a:latin typeface="Arial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2360A6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Arial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360A6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Arial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2360A6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153D74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>
              <a:latin typeface="Garamond" pitchFamily="18" charset="0"/>
            </a:endParaRP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6" descr="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Cali_Baja_Brochure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70" y="-1"/>
            <a:ext cx="9114430" cy="63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23175" cy="914400"/>
          </a:xfrm>
        </p:spPr>
        <p:txBody>
          <a:bodyPr/>
          <a:lstStyle/>
          <a:p>
            <a:pPr algn="ctr" defTabSz="914145"/>
            <a:r>
              <a:rPr lang="en-US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 charset="0"/>
                <a:cs typeface="Helvetica" charset="0"/>
                <a:sym typeface="Helvetica" charset="0"/>
              </a:rPr>
              <a:t>CaliBaja Strategy:</a:t>
            </a:r>
            <a:br>
              <a:rPr lang="en-US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 charset="0"/>
                <a:cs typeface="Helvetica" charset="0"/>
                <a:sym typeface="Helvetica" charset="0"/>
              </a:rPr>
            </a:br>
            <a:r>
              <a:rPr lang="en-US" sz="3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elvetica" charset="0"/>
                <a:cs typeface="Helvetica" charset="0"/>
                <a:sym typeface="Helvetica" charset="0"/>
              </a:rPr>
              <a:t>Complimentary Capabilities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8" name="Picture 4" descr="ima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15569"/>
              </p:ext>
            </p:extLst>
          </p:nvPr>
        </p:nvGraphicFramePr>
        <p:xfrm>
          <a:off x="424309" y="1524001"/>
          <a:ext cx="2318221" cy="4572000"/>
        </p:xfrm>
        <a:graphic>
          <a:graphicData uri="http://schemas.openxmlformats.org/drawingml/2006/table">
            <a:tbl>
              <a:tblPr/>
              <a:tblGrid>
                <a:gridCol w="2318221"/>
              </a:tblGrid>
              <a:tr h="895474"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Baja California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</a:tr>
              <a:tr h="1166556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Sophisticated manufacturing: aerospace-</a:t>
                      </a:r>
                      <a:r>
                        <a:rPr kumimoji="0" 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MedDev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638674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Competitively priced labor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E"/>
                    </a:solidFill>
                  </a:tcPr>
                </a:tc>
              </a:tr>
              <a:tr h="805475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Steady supply of engineers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1045801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International trade logistics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5" descr="image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30" y="2818433"/>
            <a:ext cx="2210098" cy="243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0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41161"/>
              </p:ext>
            </p:extLst>
          </p:nvPr>
        </p:nvGraphicFramePr>
        <p:xfrm>
          <a:off x="4952628" y="1523999"/>
          <a:ext cx="4114354" cy="4572001"/>
        </p:xfrm>
        <a:graphic>
          <a:graphicData uri="http://schemas.openxmlformats.org/drawingml/2006/table">
            <a:tbl>
              <a:tblPr/>
              <a:tblGrid>
                <a:gridCol w="1981572"/>
                <a:gridCol w="2132782"/>
              </a:tblGrid>
              <a:tr h="1012216"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Imperial County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San Diego County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</a:tr>
              <a:tr h="1204068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Renewable energy sources: geothermal, solar, wind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Knowledge based economy: Telecomm, Software, Biotech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54186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647340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Large tracts of developable land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Educated Workforce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EEE"/>
                    </a:solidFill>
                  </a:tcPr>
                </a:tc>
              </a:tr>
              <a:tr h="925704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Water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World class academic and research centers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782673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Agri-business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Quality of Life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horzOverflow="overflow">
                    <a:lnL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8062" cap="flat" cmpd="sng" algn="ctr">
                      <a:solidFill>
                        <a:srgbClr val="FFFFFF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0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5" y="228600"/>
            <a:ext cx="7623175" cy="17526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3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Finding Common Ground:</a:t>
            </a:r>
            <a:br>
              <a:rPr lang="en-US" sz="2800" b="1" dirty="0" smtClean="0">
                <a:solidFill>
                  <a:srgbClr val="3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2800" b="1" dirty="0" smtClean="0">
                <a:solidFill>
                  <a:srgbClr val="3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Five Strategic Industries</a:t>
            </a:r>
            <a:endParaRPr lang="en-US" sz="2800" b="1" dirty="0">
              <a:solidFill>
                <a:srgbClr val="3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52525"/>
            <a:ext cx="2514600" cy="5842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3B5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Cleantech</a:t>
            </a:r>
            <a:endParaRPr lang="en-US" b="1" dirty="0">
              <a:solidFill>
                <a:srgbClr val="3B51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0" y="3522663"/>
            <a:ext cx="35052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3B5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Manufacturing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1975" y="1092200"/>
            <a:ext cx="3314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3B5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Biotech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9588" y="3686175"/>
            <a:ext cx="34194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3B5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0437"/>
            <a:ext cx="2674620" cy="179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3375" y="3094038"/>
            <a:ext cx="2133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800" i="1">
                <a:solidFill>
                  <a:srgbClr val="FFFFFF"/>
                </a:solidFill>
              </a:rPr>
              <a:t>Source: www.glennmosier.com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7" b="2983"/>
          <a:stretch/>
        </p:blipFill>
        <p:spPr>
          <a:xfrm>
            <a:off x="6014720" y="4208425"/>
            <a:ext cx="2672080" cy="177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SLubeck\Desktop\DSC_01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0" y="4343400"/>
            <a:ext cx="2689583" cy="1743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Lubeck\Downloads\las cruces churning (1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678062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" descr="http://www.imperialvalleyseeds.com/images/homepage-main-p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45" y="2731132"/>
            <a:ext cx="2954655" cy="1925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3213100" y="23114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AC80"/>
              </a:buClr>
              <a:buSzPct val="65000"/>
              <a:buFont typeface="Wingdings" pitchFamily="2" charset="2"/>
              <a:buNone/>
              <a:defRPr sz="28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60A6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60A6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60A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3D74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b="1" kern="0" dirty="0" smtClean="0">
                <a:solidFill>
                  <a:srgbClr val="3B5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Agribusiness</a:t>
            </a:r>
            <a:endParaRPr lang="en-US" b="1" kern="0" dirty="0">
              <a:solidFill>
                <a:srgbClr val="3B51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0" grpId="0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8850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46112" y="304800"/>
            <a:ext cx="7623175" cy="914400"/>
          </a:xfrm>
        </p:spPr>
        <p:txBody>
          <a:bodyPr/>
          <a:lstStyle/>
          <a:p>
            <a:pPr algn="ctr" defTabSz="914145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CaliBaja.org</a:t>
            </a:r>
            <a:b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Economic Development Tool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3325"/>
            <a:ext cx="7924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3048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 Map -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Industries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08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3" y="1266855"/>
            <a:ext cx="80009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5240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CaliBaja Strategic Industries: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Manufacturing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75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Cali_Baja_Brochure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70" y="-1"/>
            <a:ext cx="9114430" cy="63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6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GInc-Files\Z-CGBackups\100703-CGInc-Bkup\2-CBusiness-Partial\ActiveClients-Partial\2008-DEITAC\Images\TJ-SDCentura11AMdic08-Md.jpg"/>
          <p:cNvPicPr>
            <a:picLocks noChangeAspect="1" noChangeArrowheads="1"/>
          </p:cNvPicPr>
          <p:nvPr/>
        </p:nvPicPr>
        <p:blipFill rotWithShape="1">
          <a:blip r:embed="rId2" cstate="print">
            <a:lum bright="15000" contrast="2000"/>
          </a:blip>
          <a:srcRect l="11598" r="8905" b="5723"/>
          <a:stretch/>
        </p:blipFill>
        <p:spPr bwMode="auto">
          <a:xfrm>
            <a:off x="685800" y="1600200"/>
            <a:ext cx="7848600" cy="419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1" y="304800"/>
            <a:ext cx="7848599" cy="6858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Tijuana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San Diego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Border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6400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Picture -Tijuana EDC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1" y="304800"/>
            <a:ext cx="7238999" cy="6858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Globally Competitive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04800" y="914400"/>
            <a:ext cx="4724400" cy="5400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China: times they are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changin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’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Boston Consulting Group: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by 2015, China mfg costs approx. $4.50/hr</a:t>
            </a:r>
          </a:p>
          <a:p>
            <a:pPr marL="685800" lvl="1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Total China costs for mfg &amp; logistics to North American markets increasing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KPMG: </a:t>
            </a:r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2012 Competitive Alternatives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study found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little difference in Mexico v China costs</a:t>
            </a:r>
          </a:p>
          <a:p>
            <a:pPr marL="228600" indent="-228600">
              <a:spcBef>
                <a:spcPts val="600"/>
              </a:spcBef>
              <a:spcAft>
                <a:spcPts val="1200"/>
              </a:spcAft>
              <a:buClr>
                <a:srgbClr val="CC9900"/>
              </a:buClr>
              <a:buFont typeface="Arial" pitchFamily="34" charset="0"/>
              <a:buChar char="•"/>
              <a:tabLst>
                <a:tab pos="274320" algn="l"/>
                <a:tab pos="457200" algn="l"/>
                <a:tab pos="914400" algn="l"/>
              </a:tabLst>
              <a:defRPr/>
            </a:pP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One of San Diego’s unique advantages is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nearshore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proximity to lower-cost, globally competitive manufacturing in Baja California</a:t>
            </a:r>
            <a:endParaRPr lang="en-US" sz="2000" b="1" i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737" y="1158240"/>
            <a:ext cx="3699663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598" y="6477000"/>
            <a:ext cx="4495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slide from  </a:t>
            </a:r>
            <a:r>
              <a:rPr lang="en-US" dirty="0" err="1" smtClean="0">
                <a:solidFill>
                  <a:schemeClr val="bg1"/>
                </a:solidFill>
              </a:rPr>
              <a:t>Crossborder</a:t>
            </a:r>
            <a:r>
              <a:rPr lang="en-US" dirty="0" smtClean="0">
                <a:solidFill>
                  <a:schemeClr val="bg1"/>
                </a:solidFill>
              </a:rPr>
              <a:t> Group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1" y="304800"/>
            <a:ext cx="7238999" cy="6858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Competitive Industries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256" t="1154" b="6673"/>
          <a:stretch>
            <a:fillRect/>
          </a:stretch>
        </p:blipFill>
        <p:spPr bwMode="auto">
          <a:xfrm>
            <a:off x="4800600" y="1371600"/>
            <a:ext cx="3886200" cy="44958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37" y="1371600"/>
            <a:ext cx="4362855" cy="44958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6553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slide from </a:t>
            </a:r>
            <a:r>
              <a:rPr lang="en-US" dirty="0" err="1" smtClean="0">
                <a:solidFill>
                  <a:schemeClr val="bg1"/>
                </a:solidFill>
              </a:rPr>
              <a:t>Crossborder</a:t>
            </a:r>
            <a:r>
              <a:rPr lang="en-US" dirty="0" smtClean="0">
                <a:solidFill>
                  <a:schemeClr val="bg1"/>
                </a:solidFill>
              </a:rPr>
              <a:t> Group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23175" cy="1752600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– Mexico Trade - Growin</a:t>
            </a:r>
            <a:r>
              <a:rPr lang="en-US" sz="4000" dirty="0"/>
              <a:t>g</a:t>
            </a:r>
            <a:br>
              <a:rPr lang="en-US" sz="4000" dirty="0"/>
            </a:br>
            <a:r>
              <a:rPr lang="en-US" sz="2000" dirty="0"/>
              <a:t>(Billions of Dollars)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17896" y="63890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slide from SANDAG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04800"/>
            <a:ext cx="7238999" cy="6858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US – Mexico Border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8" name="Picture 4" descr="http://1.bp.blogspot.com/_6q-f-zD4xPY/TCmh0yte_nI/AAAAAAAAYAE/TgWGUbyTkK4/s1600/BorderSTat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4" y="1619248"/>
            <a:ext cx="4138615" cy="3886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9" name="Rectangle 9"/>
          <p:cNvSpPr/>
          <p:nvPr/>
        </p:nvSpPr>
        <p:spPr>
          <a:xfrm>
            <a:off x="357184" y="5434016"/>
            <a:ext cx="8482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i="1" dirty="0" smtClean="0"/>
              <a:t>Source: U.S. Bureau of Economic Analysis / </a:t>
            </a:r>
            <a:r>
              <a:rPr lang="es-MX" sz="1800" i="1" dirty="0" err="1" smtClean="0"/>
              <a:t>Inegi</a:t>
            </a:r>
            <a:r>
              <a:rPr lang="es-MX" sz="1800" i="1" dirty="0" smtClean="0"/>
              <a:t> (2011)</a:t>
            </a:r>
          </a:p>
          <a:p>
            <a:pPr algn="ctr"/>
            <a:r>
              <a:rPr lang="es-MX" sz="1800" i="1" dirty="0"/>
              <a:t> </a:t>
            </a:r>
            <a:r>
              <a:rPr lang="es-MX" sz="1800" i="1" dirty="0" smtClean="0"/>
              <a:t>4th </a:t>
            </a:r>
            <a:r>
              <a:rPr lang="es-MX" sz="1800" i="1" dirty="0" err="1" smtClean="0"/>
              <a:t>or</a:t>
            </a:r>
            <a:r>
              <a:rPr lang="es-MX" sz="1800" i="1" dirty="0" smtClean="0"/>
              <a:t> 5th GDP in </a:t>
            </a:r>
            <a:r>
              <a:rPr lang="es-MX" sz="1800" i="1" dirty="0" err="1" smtClean="0"/>
              <a:t>World</a:t>
            </a:r>
            <a:r>
              <a:rPr lang="es-MX" sz="1800" i="1" dirty="0" smtClean="0"/>
              <a:t> (IMF </a:t>
            </a:r>
            <a:r>
              <a:rPr lang="es-MX" sz="1800" i="1" dirty="0" err="1" smtClean="0"/>
              <a:t>or</a:t>
            </a:r>
            <a:r>
              <a:rPr lang="es-MX" sz="1800" i="1" dirty="0" smtClean="0"/>
              <a:t> </a:t>
            </a:r>
            <a:r>
              <a:rPr lang="es-MX" sz="1800" i="1" dirty="0" err="1" smtClean="0"/>
              <a:t>World</a:t>
            </a:r>
            <a:r>
              <a:rPr lang="es-MX" sz="1800" i="1" dirty="0" smtClean="0"/>
              <a:t> Bank</a:t>
            </a:r>
            <a:r>
              <a:rPr lang="es-MX" sz="1800" i="1" dirty="0" smtClean="0"/>
              <a:t>) </a:t>
            </a:r>
            <a:endParaRPr lang="es-MX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4495799" y="1572064"/>
            <a:ext cx="448151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Number of States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002060"/>
                </a:solidFill>
              </a:rPr>
              <a:t>Mexico	6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002060"/>
                </a:solidFill>
              </a:rPr>
              <a:t>US	4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Population </a:t>
            </a:r>
            <a:r>
              <a:rPr lang="en-US" b="1" dirty="0">
                <a:solidFill>
                  <a:srgbClr val="002060"/>
                </a:solidFill>
              </a:rPr>
              <a:t>(millions)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002060"/>
                </a:solidFill>
              </a:rPr>
              <a:t>Mexico	19.7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002060"/>
                </a:solidFill>
              </a:rPr>
              <a:t>US	70.9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Economic Size </a:t>
            </a:r>
            <a:r>
              <a:rPr lang="en-US" b="1" dirty="0">
                <a:solidFill>
                  <a:srgbClr val="002060"/>
                </a:solidFill>
              </a:rPr>
              <a:t>(Billions)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002060"/>
                </a:solidFill>
              </a:rPr>
              <a:t>Mexico	159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002060"/>
                </a:solidFill>
              </a:rPr>
              <a:t>US	3,341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Total 	3,500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425" y="-11373"/>
            <a:ext cx="7623175" cy="1143000"/>
          </a:xfrm>
        </p:spPr>
        <p:txBody>
          <a:bodyPr/>
          <a:lstStyle/>
          <a:p>
            <a:pPr algn="ctr"/>
            <a:r>
              <a:rPr lang="en-US" sz="2800" b="1" dirty="0"/>
              <a:t>Opportunity Cost of Border Wait Times </a:t>
            </a:r>
            <a:br>
              <a:rPr lang="en-US" sz="2800" b="1" dirty="0"/>
            </a:br>
            <a:r>
              <a:rPr lang="en-US" sz="2800" b="1" dirty="0"/>
              <a:t>Value of Lost Economic Benefits U.S. – Mexico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b="1" dirty="0"/>
              <a:t>Wait Time Ranges: Cars 0.5-2.5 </a:t>
            </a:r>
            <a:r>
              <a:rPr lang="en-US" sz="1800" b="1" dirty="0" err="1"/>
              <a:t>hrs</a:t>
            </a:r>
            <a:r>
              <a:rPr lang="en-US" sz="1800" b="1" dirty="0"/>
              <a:t>; Trucks 1-6 </a:t>
            </a:r>
            <a:r>
              <a:rPr lang="en-US" sz="1800" b="1" dirty="0" err="1"/>
              <a:t>hrs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81000" y="4267199"/>
            <a:ext cx="5143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5000"/>
              </a:spcBef>
              <a:spcAft>
                <a:spcPct val="10000"/>
              </a:spcAft>
              <a:buClr>
                <a:schemeClr val="hlink"/>
              </a:buClr>
            </a:pP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62,000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Jobs Lost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000" y="1676400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5000"/>
              </a:spcBef>
              <a:spcAft>
                <a:spcPct val="10000"/>
              </a:spcAft>
              <a:buClr>
                <a:schemeClr val="hlink"/>
              </a:buClr>
            </a:pP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$7.2 Billion in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Output Lost</a:t>
            </a:r>
            <a:r>
              <a:rPr lang="en-US" sz="3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</a:p>
        </p:txBody>
      </p:sp>
      <p:pic>
        <p:nvPicPr>
          <p:cNvPr id="10" name="Picture 5" descr="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30859"/>
            <a:ext cx="1905000" cy="76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5799" y="5257800"/>
            <a:ext cx="25527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5000"/>
              </a:spcBef>
              <a:spcAft>
                <a:spcPct val="10000"/>
              </a:spcAft>
              <a:buClr>
                <a:schemeClr val="hlink"/>
              </a:buClr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Google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Companies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7" descr="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11" y="4830858"/>
            <a:ext cx="1894765" cy="76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5525992"/>
            <a:ext cx="1885950" cy="69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11" y="5525992"/>
            <a:ext cx="1894765" cy="69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2895600" y="2278063"/>
            <a:ext cx="6858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3657600" y="2278063"/>
            <a:ext cx="6858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4419600" y="2278063"/>
            <a:ext cx="6858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2895600" y="2879725"/>
            <a:ext cx="6858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2895600" y="3497263"/>
            <a:ext cx="6858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3657600" y="2879725"/>
            <a:ext cx="6858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3657600" y="3489325"/>
            <a:ext cx="6858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4419600" y="2879725"/>
            <a:ext cx="6858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5181600" y="2278063"/>
            <a:ext cx="6858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5181600" y="2879725"/>
            <a:ext cx="6858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5943600" y="2278063"/>
            <a:ext cx="6858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6705600" y="2278063"/>
            <a:ext cx="6858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7467600" y="2278063"/>
            <a:ext cx="6858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5943600" y="2879725"/>
            <a:ext cx="6858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6705600" y="2879725"/>
            <a:ext cx="6858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8229600" y="2278063"/>
            <a:ext cx="6858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7467600" y="2879725"/>
            <a:ext cx="6858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53165" r="15170" b="14767"/>
          <a:stretch>
            <a:fillRect/>
          </a:stretch>
        </p:blipFill>
        <p:spPr bwMode="auto">
          <a:xfrm>
            <a:off x="8229600" y="2879725"/>
            <a:ext cx="6858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318654" y="2513084"/>
            <a:ext cx="25007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5000"/>
              </a:spcBef>
              <a:spcAft>
                <a:spcPct val="10000"/>
              </a:spcAft>
              <a:buClr>
                <a:schemeClr val="hlink"/>
              </a:buClr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Super Bowls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399" y="6386197"/>
            <a:ext cx="365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slide from SANDAG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7772400" cy="735013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3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Why a Mega-Region</a:t>
            </a:r>
            <a:endParaRPr lang="en-US" sz="3600" dirty="0" smtClean="0">
              <a:solidFill>
                <a:srgbClr val="455E83"/>
              </a:solidFill>
              <a:latin typeface="Trebuchet MS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6858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“The real driving force of the world economy is a new and incredibly powerful economic unit: the mega-region…</a:t>
            </a:r>
          </a:p>
          <a:p>
            <a:pPr eaLnBrk="1" hangingPunct="1">
              <a:spcBef>
                <a:spcPct val="50000"/>
              </a:spcBef>
            </a:pPr>
            <a:endParaRPr lang="en-US" sz="24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China is not our real competitor. Rather, we should be thinking about the great mega-regions around Shanghai, Beijing and the Hong Kong-Shenzhen corridor.”</a:t>
            </a:r>
          </a:p>
          <a:p>
            <a:pPr eaLnBrk="1" hangingPunct="1">
              <a:spcBef>
                <a:spcPct val="50000"/>
              </a:spcBef>
            </a:pPr>
            <a:endParaRPr lang="en-US" sz="24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			</a:t>
            </a:r>
            <a:r>
              <a:rPr lang="en-US" sz="2400" i="1" smtClean="0">
                <a:solidFill>
                  <a:srgbClr val="000000"/>
                </a:solidFill>
              </a:rPr>
              <a:t>Richard Florida, April 2008</a:t>
            </a:r>
          </a:p>
        </p:txBody>
      </p:sp>
    </p:spTree>
    <p:extLst>
      <p:ext uri="{BB962C8B-B14F-4D97-AF65-F5344CB8AC3E}">
        <p14:creationId xmlns:p14="http://schemas.microsoft.com/office/powerpoint/2010/main" val="3285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623175" cy="17526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What is a Mega-Region?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3576" r="4167" b="2950"/>
          <a:stretch/>
        </p:blipFill>
        <p:spPr>
          <a:xfrm>
            <a:off x="962025" y="1000376"/>
            <a:ext cx="7019925" cy="4764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550" y="5867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Source: America2050.org</a:t>
            </a:r>
            <a:endParaRPr lang="en-US" sz="1800" i="1" dirty="0"/>
          </a:p>
        </p:txBody>
      </p:sp>
      <p:sp>
        <p:nvSpPr>
          <p:cNvPr id="6" name="Oval 5"/>
          <p:cNvSpPr/>
          <p:nvPr/>
        </p:nvSpPr>
        <p:spPr>
          <a:xfrm>
            <a:off x="1409700" y="358140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923525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Our Mega-Region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817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6384</TotalTime>
  <Words>440</Words>
  <Application>Microsoft Office PowerPoint</Application>
  <PresentationFormat>On-screen Show (4:3)</PresentationFormat>
  <Paragraphs>85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2_Edge</vt:lpstr>
      <vt:lpstr>3_Edge</vt:lpstr>
      <vt:lpstr>PowerPoint Presentation</vt:lpstr>
      <vt:lpstr>Tijuana – San Diego Border</vt:lpstr>
      <vt:lpstr>Globally Competitive</vt:lpstr>
      <vt:lpstr>Competitive Industries</vt:lpstr>
      <vt:lpstr>U.S. – Mexico Trade - Growing (Billions of Dollars)</vt:lpstr>
      <vt:lpstr>US – Mexico Border</vt:lpstr>
      <vt:lpstr>Opportunity Cost of Border Wait Times  Value of Lost Economic Benefits U.S. – Mexico (Wait Time Ranges: Cars 0.5-2.5 hrs; Trucks 1-6 hrs)</vt:lpstr>
      <vt:lpstr>Why a Mega-Region</vt:lpstr>
      <vt:lpstr>What is a Mega-Region?</vt:lpstr>
      <vt:lpstr>PowerPoint Presentation</vt:lpstr>
      <vt:lpstr>CaliBaja Strategy: Complimentary Capabilities </vt:lpstr>
      <vt:lpstr>Finding Common Ground: Five Strategic Industries</vt:lpstr>
      <vt:lpstr>CaliBaja.org Economic Development Tool</vt:lpstr>
      <vt:lpstr>PowerPoint Presentation</vt:lpstr>
      <vt:lpstr>PowerPoint Presentation</vt:lpstr>
      <vt:lpstr>PowerPoint Presentation</vt:lpstr>
    </vt:vector>
  </TitlesOfParts>
  <Company>San Diego Regional EDC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 Up on Our Economy:  Turning Global Challenges  into Regional Opportunities</dc:title>
  <dc:creator>Emily Norman</dc:creator>
  <cp:lastModifiedBy>Christina Luhn</cp:lastModifiedBy>
  <cp:revision>239</cp:revision>
  <cp:lastPrinted>2013-06-13T23:35:34Z</cp:lastPrinted>
  <dcterms:created xsi:type="dcterms:W3CDTF">2009-01-27T23:11:50Z</dcterms:created>
  <dcterms:modified xsi:type="dcterms:W3CDTF">2013-06-13T23:55:30Z</dcterms:modified>
</cp:coreProperties>
</file>