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256" r:id="rId2"/>
    <p:sldId id="257" r:id="rId3"/>
    <p:sldId id="266" r:id="rId4"/>
    <p:sldId id="267" r:id="rId5"/>
    <p:sldId id="277" r:id="rId6"/>
    <p:sldId id="274" r:id="rId7"/>
    <p:sldId id="312" r:id="rId8"/>
    <p:sldId id="305" r:id="rId9"/>
    <p:sldId id="306" r:id="rId10"/>
    <p:sldId id="307" r:id="rId11"/>
    <p:sldId id="308" r:id="rId12"/>
    <p:sldId id="309" r:id="rId13"/>
    <p:sldId id="310" r:id="rId14"/>
    <p:sldId id="278" r:id="rId15"/>
    <p:sldId id="271" r:id="rId16"/>
    <p:sldId id="282" r:id="rId17"/>
    <p:sldId id="261" r:id="rId18"/>
    <p:sldId id="260" r:id="rId19"/>
    <p:sldId id="270" r:id="rId20"/>
    <p:sldId id="279"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280" r:id="rId34"/>
    <p:sldId id="269" r:id="rId35"/>
    <p:sldId id="276" r:id="rId36"/>
    <p:sldId id="291" r:id="rId37"/>
    <p:sldId id="283" r:id="rId38"/>
    <p:sldId id="284" r:id="rId39"/>
    <p:sldId id="292" r:id="rId40"/>
    <p:sldId id="285" r:id="rId41"/>
    <p:sldId id="288" r:id="rId42"/>
    <p:sldId id="287" r:id="rId43"/>
    <p:sldId id="289" r:id="rId44"/>
    <p:sldId id="290" r:id="rId45"/>
    <p:sldId id="262" r:id="rId4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21" autoAdjust="0"/>
    <p:restoredTop sz="75725" autoAdjust="0"/>
  </p:normalViewPr>
  <p:slideViewPr>
    <p:cSldViewPr>
      <p:cViewPr>
        <p:scale>
          <a:sx n="60" d="100"/>
          <a:sy n="60" d="100"/>
        </p:scale>
        <p:origin x="-1992" y="-206"/>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3106" y="-77"/>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C3BDB69-ECEB-4980-B701-E31409865ACF}" type="datetimeFigureOut">
              <a:rPr lang="en-US" smtClean="0"/>
              <a:pPr/>
              <a:t>9/15/2015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90AA2EF-7101-466A-832C-130908B90029}" type="slidenum">
              <a:rPr lang="en-US" smtClean="0"/>
              <a:pPr/>
              <a:t>‹#›</a:t>
            </a:fld>
            <a:endParaRPr lang="en-US"/>
          </a:p>
        </p:txBody>
      </p:sp>
    </p:spTree>
    <p:extLst>
      <p:ext uri="{BB962C8B-B14F-4D97-AF65-F5344CB8AC3E}">
        <p14:creationId xmlns="" xmlns:p14="http://schemas.microsoft.com/office/powerpoint/2010/main" val="2697603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185DD23-49DC-4900-9B6C-62A8823A699B}" type="datetimeFigureOut">
              <a:rPr lang="en-US" smtClean="0"/>
              <a:pPr/>
              <a:t>9/15/2015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F617E30-F47D-4A9C-BE16-A62B90570868}" type="slidenum">
              <a:rPr lang="en-US" smtClean="0"/>
              <a:pPr/>
              <a:t>‹#›</a:t>
            </a:fld>
            <a:endParaRPr lang="en-US"/>
          </a:p>
        </p:txBody>
      </p:sp>
    </p:spTree>
    <p:extLst>
      <p:ext uri="{BB962C8B-B14F-4D97-AF65-F5344CB8AC3E}">
        <p14:creationId xmlns="" xmlns:p14="http://schemas.microsoft.com/office/powerpoint/2010/main" val="222586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17E30-F47D-4A9C-BE16-A62B9057086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Costs of inaction – loss of economic opportunities in green jobs, venture capital, new technology</a:t>
            </a:r>
            <a:r>
              <a:rPr lang="en-US" baseline="0" dirty="0" smtClean="0"/>
              <a:t> development, skilled workforce, reduced health problems, more walking, biking, lower cost of transportation…. SD Pride as a </a:t>
            </a:r>
            <a:r>
              <a:rPr lang="en-US" baseline="0" dirty="0" err="1" smtClean="0"/>
              <a:t>cleantech</a:t>
            </a:r>
            <a:r>
              <a:rPr lang="en-US" baseline="0" dirty="0" smtClean="0"/>
              <a:t> hub with a highly skilled workforce and a high QOL</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New report “Benefits of Global Action” June 2015 – peer-reviewed and published by White</a:t>
            </a:r>
            <a:r>
              <a:rPr lang="en-US" baseline="0" dirty="0" smtClean="0"/>
              <a:t> House in conjunction with </a:t>
            </a:r>
            <a:r>
              <a:rPr lang="en-US" dirty="0" smtClean="0"/>
              <a:t>MIT, the Pacific</a:t>
            </a:r>
            <a:r>
              <a:rPr lang="en-US" baseline="0" dirty="0" smtClean="0"/>
              <a:t> NW National Laboratory, and the National RE Laboratory</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analyzing 20 </a:t>
            </a:r>
            <a:r>
              <a:rPr lang="en-US" dirty="0" err="1" smtClean="0"/>
              <a:t>sectoral</a:t>
            </a:r>
            <a:r>
              <a:rPr lang="en-US" dirty="0" smtClean="0"/>
              <a:t> impacts – from health, infrastructure,</a:t>
            </a:r>
            <a:r>
              <a:rPr lang="en-US" baseline="0" dirty="0" smtClean="0"/>
              <a:t> </a:t>
            </a:r>
            <a:r>
              <a:rPr lang="en-US" baseline="0" dirty="0" err="1" smtClean="0"/>
              <a:t>ag</a:t>
            </a:r>
            <a:r>
              <a:rPr lang="en-US" baseline="0" dirty="0" smtClean="0"/>
              <a:t>, and electricity – reports that keeping change to 2 degrees </a:t>
            </a:r>
            <a:r>
              <a:rPr lang="en-US" baseline="0" dirty="0" err="1" smtClean="0"/>
              <a:t>celsius</a:t>
            </a:r>
            <a:r>
              <a:rPr lang="en-US" baseline="0" dirty="0" smtClean="0"/>
              <a:t> (seen by most scientists as threshold before catastrophe) will save close to $1 Trillion by 2100 in power costs, infra repairs, health spending, damaged crops, disaster recovery, and lost productivity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example, SLR and storm surge = $5-7 trillion without action, down to $800 billion with adaptation and increased resiliency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benefits of action are greater in the future; Current inaction is attributed in research literature to a delay in benefits. In other words, do nothing today will cost us even more in the future.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14</a:t>
            </a:fld>
            <a:endParaRPr lang="en-US"/>
          </a:p>
        </p:txBody>
      </p:sp>
    </p:spTree>
    <p:extLst>
      <p:ext uri="{BB962C8B-B14F-4D97-AF65-F5344CB8AC3E}">
        <p14:creationId xmlns="" xmlns:p14="http://schemas.microsoft.com/office/powerpoint/2010/main" val="650995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Cost savings = reduced operating costs for city, businesses, and residents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CAP</a:t>
            </a:r>
            <a:r>
              <a:rPr lang="en-US" baseline="0" dirty="0" smtClean="0">
                <a:ea typeface="ＭＳ Ｐゴシック" pitchFamily="34" charset="-128"/>
              </a:rPr>
              <a:t> and related programs provide c</a:t>
            </a:r>
            <a:r>
              <a:rPr lang="en-US" dirty="0" smtClean="0">
                <a:ea typeface="ＭＳ Ｐゴシック" pitchFamily="34" charset="-128"/>
              </a:rPr>
              <a:t>ertainty for a local, clean tech innovation economy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CA ranks among top 10 </a:t>
            </a:r>
            <a:r>
              <a:rPr lang="en-US" i="1" dirty="0" smtClean="0">
                <a:ea typeface="ＭＳ Ｐゴシック" pitchFamily="34" charset="-128"/>
              </a:rPr>
              <a:t>nations</a:t>
            </a:r>
            <a:r>
              <a:rPr lang="en-US" dirty="0" smtClean="0">
                <a:ea typeface="ＭＳ Ｐゴシック" pitchFamily="34" charset="-128"/>
              </a:rPr>
              <a:t> in renewable energy production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Venture capital investment,</a:t>
            </a:r>
            <a:r>
              <a:rPr lang="en-US" baseline="0" dirty="0" smtClean="0">
                <a:ea typeface="ＭＳ Ｐゴシック" pitchFamily="34" charset="-128"/>
              </a:rPr>
              <a:t> etc.</a:t>
            </a:r>
            <a:endParaRPr lang="en-US" dirty="0" smtClean="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CA</a:t>
            </a:r>
            <a:r>
              <a:rPr lang="en-US" baseline="0" dirty="0" smtClean="0">
                <a:ea typeface="ＭＳ Ｐゴシック" pitchFamily="34" charset="-128"/>
              </a:rPr>
              <a:t> </a:t>
            </a:r>
            <a:r>
              <a:rPr lang="en-US" baseline="0" dirty="0" smtClean="0">
                <a:ea typeface="ＭＳ Ｐゴシック" pitchFamily="34" charset="-128"/>
              </a:rPr>
              <a:t>m</a:t>
            </a:r>
            <a:r>
              <a:rPr lang="en-US" dirty="0" smtClean="0">
                <a:ea typeface="ＭＳ Ｐゴシック" pitchFamily="34" charset="-128"/>
              </a:rPr>
              <a:t>onthly</a:t>
            </a:r>
            <a:r>
              <a:rPr lang="en-US" baseline="0" dirty="0" smtClean="0">
                <a:ea typeface="ＭＳ Ｐゴシック" pitchFamily="34" charset="-128"/>
              </a:rPr>
              <a:t> electric bills details: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-4% residential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-57% industrial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ea typeface="ＭＳ Ｐゴシック" pitchFamily="34" charset="-128"/>
              </a:rPr>
              <a:t> increased </a:t>
            </a:r>
            <a:r>
              <a:rPr lang="en-US" dirty="0" smtClean="0">
                <a:ea typeface="ＭＳ Ｐゴシック" pitchFamily="34" charset="-128"/>
              </a:rPr>
              <a:t>8% commercial</a:t>
            </a:r>
          </a:p>
          <a:p>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16</a:t>
            </a:fld>
            <a:endParaRPr lang="en-US"/>
          </a:p>
        </p:txBody>
      </p:sp>
    </p:spTree>
    <p:extLst>
      <p:ext uri="{BB962C8B-B14F-4D97-AF65-F5344CB8AC3E}">
        <p14:creationId xmlns="" xmlns:p14="http://schemas.microsoft.com/office/powerpoint/2010/main" val="3679417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we’re getting into specifics on CAP actions</a:t>
            </a:r>
          </a:p>
          <a:p>
            <a:endParaRPr lang="en-US" dirty="0" smtClean="0"/>
          </a:p>
          <a:p>
            <a:r>
              <a:rPr lang="en-US" dirty="0" smtClean="0"/>
              <a:t>Few </a:t>
            </a:r>
            <a:r>
              <a:rPr lang="en-US" dirty="0" smtClean="0"/>
              <a:t>cities have a</a:t>
            </a:r>
            <a:r>
              <a:rPr lang="en-US" baseline="0" dirty="0" smtClean="0"/>
              <a:t> similar goal – we’re leading the way </a:t>
            </a:r>
          </a:p>
          <a:p>
            <a:r>
              <a:rPr lang="en-US" baseline="0" dirty="0" smtClean="0">
                <a:solidFill>
                  <a:srgbClr val="FF0000"/>
                </a:solidFill>
              </a:rPr>
              <a:t>List other cities: </a:t>
            </a:r>
          </a:p>
          <a:p>
            <a:r>
              <a:rPr lang="en-US" baseline="0" dirty="0" smtClean="0"/>
              <a:t>Currently generate ~25MW of renewable energy (landfill gas and solar) = about 30% of municipal needs</a:t>
            </a:r>
          </a:p>
          <a:p>
            <a:r>
              <a:rPr lang="en-US" baseline="0" dirty="0" smtClean="0"/>
              <a:t>Planned for 11-30 MW more in near future</a:t>
            </a:r>
          </a:p>
          <a:p>
            <a:endParaRPr lang="en-US" baseline="0" dirty="0" smtClean="0"/>
          </a:p>
          <a:p>
            <a:r>
              <a:rPr lang="en-US" baseline="0" dirty="0" smtClean="0"/>
              <a:t>City fleet – 90% of city fleet with be ZEV</a:t>
            </a:r>
          </a:p>
          <a:p>
            <a:endParaRPr lang="en-US" baseline="0" dirty="0" smtClean="0"/>
          </a:p>
          <a:p>
            <a:r>
              <a:rPr lang="en-US" baseline="0" dirty="0" smtClean="0"/>
              <a:t>San Vicente </a:t>
            </a:r>
            <a:r>
              <a:rPr lang="en-US" baseline="0" dirty="0" err="1" smtClean="0"/>
              <a:t>Hydrodam</a:t>
            </a:r>
            <a:r>
              <a:rPr lang="en-US" baseline="0" dirty="0" smtClean="0"/>
              <a:t> – feasibility study approved in June 2015, could generate up to 500MW of energy through storage</a:t>
            </a:r>
          </a:p>
          <a:p>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increase curbside recycling and greenery collection and add kitchen</a:t>
            </a:r>
            <a:r>
              <a:rPr lang="en-US" baseline="0" dirty="0" smtClean="0"/>
              <a:t> compost</a:t>
            </a:r>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Residential energy disclosure ordinance</a:t>
            </a:r>
          </a:p>
          <a:p>
            <a:endParaRPr lang="en-US" dirty="0" smtClean="0"/>
          </a:p>
          <a:p>
            <a:r>
              <a:rPr lang="en-US" dirty="0" smtClean="0"/>
              <a:t>Water – we’re currently surpassing 2020 goals; additional 16% reduction targeted for 2016</a:t>
            </a:r>
          </a:p>
          <a:p>
            <a:r>
              <a:rPr lang="en-US" dirty="0" smtClean="0"/>
              <a:t>Pure Water will provide 1/3 of city’s water by 2035</a:t>
            </a:r>
          </a:p>
          <a:p>
            <a:endParaRPr lang="en-US" dirty="0" smtClean="0"/>
          </a:p>
          <a:p>
            <a:r>
              <a:rPr lang="en-US" dirty="0" smtClean="0"/>
              <a:t>Removed point-of-sale mandate (remind audiences</a:t>
            </a:r>
            <a:r>
              <a:rPr lang="en-US" baseline="0" dirty="0" smtClean="0"/>
              <a:t> if interested)</a:t>
            </a:r>
          </a:p>
          <a:p>
            <a:endParaRPr lang="en-US" baseline="0" dirty="0" smtClean="0"/>
          </a:p>
          <a:p>
            <a:r>
              <a:rPr lang="en-US" dirty="0" smtClean="0"/>
              <a:t>With California’s current building standards, today’s new homes use 50 percent less water indoors than a home built prior to 1980 and are approximately 50 percent more energy-efficient than new homes built to national energy standards.</a:t>
            </a:r>
          </a:p>
          <a:p>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204"/>
              </a:spcAft>
              <a:buFont typeface="Arial" pitchFamily="34" charset="0"/>
              <a:buChar char="•"/>
            </a:pPr>
            <a:r>
              <a:rPr lang="en-US" dirty="0" smtClean="0"/>
              <a:t>Keeps us on track to comply with state </a:t>
            </a:r>
            <a:r>
              <a:rPr lang="en-US" dirty="0" err="1" smtClean="0"/>
              <a:t>regs</a:t>
            </a:r>
            <a:r>
              <a:rPr lang="en-US" dirty="0" smtClean="0"/>
              <a:t> -</a:t>
            </a:r>
            <a:r>
              <a:rPr lang="en-US" baseline="0" dirty="0" smtClean="0"/>
              <a:t> </a:t>
            </a:r>
            <a:r>
              <a:rPr lang="en-US" dirty="0" smtClean="0"/>
              <a:t>AB32, S-3-05, S-X-XX (2030),</a:t>
            </a:r>
            <a:r>
              <a:rPr lang="en-US" baseline="0" dirty="0" smtClean="0"/>
              <a:t> </a:t>
            </a:r>
            <a:r>
              <a:rPr lang="en-US" dirty="0" smtClean="0"/>
              <a:t>potentially</a:t>
            </a:r>
            <a:r>
              <a:rPr lang="en-US" baseline="0" dirty="0" smtClean="0"/>
              <a:t> SB32 if passed</a:t>
            </a:r>
          </a:p>
          <a:p>
            <a:pPr>
              <a:spcAft>
                <a:spcPts val="204"/>
              </a:spcAft>
              <a:buFont typeface="Arial" pitchFamily="34" charset="0"/>
              <a:buChar char="•"/>
            </a:pPr>
            <a:r>
              <a:rPr lang="en-US" baseline="0" dirty="0" smtClean="0"/>
              <a:t>Fulfills mitigation measure of our 2008 Gen Plan = ENFORCEABLE</a:t>
            </a:r>
          </a:p>
          <a:p>
            <a:pPr>
              <a:spcAft>
                <a:spcPts val="204"/>
              </a:spcAft>
              <a:buFont typeface="Arial" pitchFamily="34" charset="0"/>
              <a:buChar char="•"/>
            </a:pPr>
            <a:r>
              <a:rPr lang="en-US" baseline="0" dirty="0" smtClean="0"/>
              <a:t>Will streamline the GHG portion of CEQA</a:t>
            </a:r>
          </a:p>
          <a:p>
            <a:pPr>
              <a:spcAft>
                <a:spcPts val="204"/>
              </a:spcAft>
              <a:buFont typeface="Arial" pitchFamily="34" charset="0"/>
              <a:buChar char="•"/>
            </a:pPr>
            <a:endParaRPr lang="en-US" baseline="0" dirty="0" smtClean="0"/>
          </a:p>
          <a:p>
            <a:pPr>
              <a:spcAft>
                <a:spcPts val="204"/>
              </a:spcAft>
              <a:buFont typeface="Arial" pitchFamily="34" charset="0"/>
              <a:buNone/>
            </a:pPr>
            <a:r>
              <a:rPr lang="en-US" baseline="0" dirty="0" smtClean="0"/>
              <a:t>More than just because we have to…</a:t>
            </a:r>
          </a:p>
          <a:p>
            <a:pPr>
              <a:spcAft>
                <a:spcPts val="204"/>
              </a:spcAft>
              <a:buFont typeface="Arial" pitchFamily="34" charset="0"/>
              <a:buChar char="•"/>
            </a:pPr>
            <a:r>
              <a:rPr lang="en-US" baseline="0" dirty="0" smtClean="0"/>
              <a:t>Public health benefits – cleaner air</a:t>
            </a:r>
          </a:p>
          <a:p>
            <a:pPr>
              <a:spcAft>
                <a:spcPts val="204"/>
              </a:spcAft>
              <a:buFont typeface="Arial" pitchFamily="34" charset="0"/>
              <a:buChar char="•"/>
            </a:pPr>
            <a:r>
              <a:rPr lang="en-US" baseline="0" dirty="0" smtClean="0"/>
              <a:t>Cost savings (for business, residents, and the City) from </a:t>
            </a:r>
            <a:r>
              <a:rPr lang="en-US" dirty="0" smtClean="0"/>
              <a:t>Efficiently Uses Existing</a:t>
            </a:r>
            <a:r>
              <a:rPr lang="en-US" baseline="0" dirty="0" smtClean="0"/>
              <a:t> </a:t>
            </a:r>
            <a:r>
              <a:rPr lang="en-US" dirty="0" smtClean="0"/>
              <a:t>Resources (energy, water, less</a:t>
            </a:r>
            <a:r>
              <a:rPr lang="en-US" baseline="0" dirty="0" smtClean="0"/>
              <a:t> waste generation)</a:t>
            </a:r>
          </a:p>
          <a:p>
            <a:pPr>
              <a:spcAft>
                <a:spcPts val="204"/>
              </a:spcAft>
              <a:buFont typeface="Arial" pitchFamily="34" charset="0"/>
              <a:buChar char="•"/>
            </a:pPr>
            <a:r>
              <a:rPr lang="en-US" dirty="0" smtClean="0"/>
              <a:t>We</a:t>
            </a:r>
            <a:r>
              <a:rPr lang="en-US" baseline="0" dirty="0" smtClean="0"/>
              <a:t> want to be a leader in sustainability – we’re a Smart City</a:t>
            </a:r>
          </a:p>
          <a:p>
            <a:pPr>
              <a:spcAft>
                <a:spcPts val="204"/>
              </a:spcAft>
              <a:buFont typeface="Arial" pitchFamily="34" charset="0"/>
              <a:buChar char="•"/>
            </a:pPr>
            <a:r>
              <a:rPr lang="en-US" dirty="0" smtClean="0"/>
              <a:t>Creates New Jobs and new business opportunities</a:t>
            </a:r>
          </a:p>
          <a:p>
            <a:pPr>
              <a:spcAft>
                <a:spcPts val="204"/>
              </a:spcAft>
              <a:buFont typeface="Arial" pitchFamily="34" charset="0"/>
              <a:buChar char="•"/>
            </a:pPr>
            <a:r>
              <a:rPr lang="en-US" dirty="0" smtClean="0"/>
              <a:t>Increases sustainable Energy</a:t>
            </a:r>
            <a:r>
              <a:rPr lang="en-US" baseline="0" dirty="0" smtClean="0"/>
              <a:t> </a:t>
            </a:r>
            <a:r>
              <a:rPr lang="en-US" dirty="0" smtClean="0"/>
              <a:t>Production,</a:t>
            </a:r>
            <a:r>
              <a:rPr lang="en-US" baseline="0" dirty="0" smtClean="0"/>
              <a:t> including local production</a:t>
            </a:r>
            <a:endParaRPr lang="en-US" dirty="0" smtClean="0"/>
          </a:p>
          <a:p>
            <a:pPr>
              <a:spcAft>
                <a:spcPts val="204"/>
              </a:spcAft>
              <a:buFont typeface="Arial" pitchFamily="34" charset="0"/>
              <a:buChar char="•"/>
            </a:pPr>
            <a:r>
              <a:rPr lang="en-US" dirty="0" smtClean="0"/>
              <a:t>Improves Quality of Life – more biking, walking, transit, living closer to work, more trees…</a:t>
            </a:r>
          </a:p>
          <a:p>
            <a:pPr>
              <a:spcAft>
                <a:spcPts val="204"/>
              </a:spcAft>
              <a:buFont typeface="Arial" pitchFamily="34" charset="0"/>
              <a:buChar char="•"/>
            </a:pPr>
            <a:endParaRPr lang="en-US" dirty="0" smtClean="0"/>
          </a:p>
          <a:p>
            <a:pPr>
              <a:spcAft>
                <a:spcPts val="204"/>
              </a:spcAft>
              <a:buFont typeface="Arial" pitchFamily="34" charset="0"/>
              <a:buNone/>
            </a:pPr>
            <a:r>
              <a:rPr lang="en-US" b="1" dirty="0" smtClean="0"/>
              <a:t>We’re putting forward a bold plan. It will be a living document – monitored and updated over time to capture</a:t>
            </a:r>
            <a:r>
              <a:rPr lang="en-US" b="1" baseline="0" dirty="0" smtClean="0"/>
              <a:t> progress, </a:t>
            </a:r>
            <a:r>
              <a:rPr lang="en-US" b="1" dirty="0" smtClean="0"/>
              <a:t>new </a:t>
            </a:r>
            <a:r>
              <a:rPr lang="en-US" b="1" dirty="0" err="1" smtClean="0"/>
              <a:t>regs</a:t>
            </a:r>
            <a:r>
              <a:rPr lang="en-US" b="1" dirty="0" smtClean="0"/>
              <a:t>, activities, and technology</a:t>
            </a:r>
          </a:p>
          <a:p>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17E30-F47D-4A9C-BE16-A62B9057086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goals are based</a:t>
            </a:r>
            <a:r>
              <a:rPr lang="en-US" baseline="0" dirty="0" smtClean="0"/>
              <a:t> on T</a:t>
            </a:r>
            <a:r>
              <a:rPr lang="en-US" dirty="0" smtClean="0"/>
              <a:t>ransit Priority Area maps which are based on SANDAG 2050 RTP</a:t>
            </a:r>
          </a:p>
          <a:p>
            <a:r>
              <a:rPr lang="en-US" dirty="0" smtClean="0"/>
              <a:t>TPAs- in areas with existing or planned-for</a:t>
            </a:r>
            <a:r>
              <a:rPr lang="en-US" baseline="0" dirty="0" smtClean="0"/>
              <a:t> development</a:t>
            </a:r>
            <a:endParaRPr lang="en-US" dirty="0" smtClean="0"/>
          </a:p>
          <a:p>
            <a:endParaRPr lang="en-US" dirty="0" smtClean="0"/>
          </a:p>
          <a:p>
            <a:r>
              <a:rPr lang="en-US" dirty="0" smtClean="0"/>
              <a:t>Transit:</a:t>
            </a:r>
          </a:p>
          <a:p>
            <a:pPr>
              <a:buFontTx/>
              <a:buChar char="-"/>
            </a:pPr>
            <a:r>
              <a:rPr lang="en-US" dirty="0" smtClean="0"/>
              <a:t>Mobility element of Gen Plan, City of Villages strategy, and Transit Priority Areas</a:t>
            </a:r>
          </a:p>
          <a:p>
            <a:pPr>
              <a:buFontTx/>
              <a:buChar char="-"/>
            </a:pPr>
            <a:endParaRPr lang="en-US" dirty="0" smtClean="0"/>
          </a:p>
          <a:p>
            <a:pPr>
              <a:buFontTx/>
              <a:buChar char="-"/>
            </a:pPr>
            <a:r>
              <a:rPr lang="en-US" dirty="0" smtClean="0"/>
              <a:t>Walking – pedestrian improvements in TPAs,</a:t>
            </a:r>
            <a:r>
              <a:rPr lang="en-US" baseline="0" dirty="0" smtClean="0"/>
              <a:t> draft </a:t>
            </a:r>
            <a:r>
              <a:rPr lang="en-US" baseline="0" dirty="0" err="1" smtClean="0"/>
              <a:t>Ped</a:t>
            </a:r>
            <a:r>
              <a:rPr lang="en-US" baseline="0" dirty="0" smtClean="0"/>
              <a:t> Plan</a:t>
            </a:r>
          </a:p>
          <a:p>
            <a:pPr>
              <a:buFontTx/>
              <a:buChar char="-"/>
            </a:pPr>
            <a:endParaRPr lang="en-US" baseline="0" dirty="0" smtClean="0"/>
          </a:p>
          <a:p>
            <a:pPr>
              <a:buFontTx/>
              <a:buChar char="-"/>
            </a:pPr>
            <a:r>
              <a:rPr lang="en-US" baseline="0" dirty="0" smtClean="0"/>
              <a:t>Biking – Bike Master Plan</a:t>
            </a:r>
          </a:p>
          <a:p>
            <a:pPr>
              <a:buFontTx/>
              <a:buChar char="-"/>
            </a:pPr>
            <a:endParaRPr lang="en-US" baseline="0" dirty="0" smtClean="0"/>
          </a:p>
          <a:p>
            <a:pPr>
              <a:buFontTx/>
              <a:buChar char="-"/>
            </a:pPr>
            <a:r>
              <a:rPr lang="en-US" baseline="0" dirty="0" smtClean="0"/>
              <a:t>- Over 10,000 </a:t>
            </a:r>
            <a:r>
              <a:rPr lang="en-US" baseline="0" dirty="0" err="1" smtClean="0"/>
              <a:t>Evs</a:t>
            </a:r>
            <a:r>
              <a:rPr lang="en-US" baseline="0" dirty="0" smtClean="0"/>
              <a:t> in the region; over 700 charging stations</a:t>
            </a:r>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2020 – state</a:t>
            </a:r>
            <a:r>
              <a:rPr lang="en-US" baseline="0" dirty="0" smtClean="0"/>
              <a:t> and federal actions get us most of the way to our targets (90%)</a:t>
            </a:r>
          </a:p>
          <a:p>
            <a:r>
              <a:rPr lang="en-US" baseline="0" dirty="0" smtClean="0"/>
              <a:t>2030, 2035 – rely more on regional and local actions. </a:t>
            </a:r>
          </a:p>
          <a:p>
            <a:endParaRPr lang="en-US" baseline="0" dirty="0" smtClean="0"/>
          </a:p>
          <a:p>
            <a:r>
              <a:rPr lang="en-US" baseline="0" dirty="0" smtClean="0"/>
              <a:t>Targets – </a:t>
            </a:r>
          </a:p>
          <a:p>
            <a:r>
              <a:rPr lang="en-US" baseline="0" dirty="0" smtClean="0"/>
              <a:t>2020 – AB32</a:t>
            </a:r>
          </a:p>
          <a:p>
            <a:r>
              <a:rPr lang="en-US" baseline="0" dirty="0" smtClean="0"/>
              <a:t>2030 – EO B-30-15 – 40% below 1990 levels</a:t>
            </a:r>
          </a:p>
          <a:p>
            <a:r>
              <a:rPr lang="en-US" baseline="0" dirty="0" smtClean="0"/>
              <a:t>2050 – EO S-3-05 (2035 is used because it is 50%/halfway to 2050 targets of 80% reduction below 1990 levels)</a:t>
            </a:r>
          </a:p>
          <a:p>
            <a:r>
              <a:rPr lang="en-US" baseline="0" dirty="0" smtClean="0"/>
              <a:t>SB32 – would make 2030 and 2050 targets into law</a:t>
            </a:r>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17E30-F47D-4A9C-BE16-A62B90570868}"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intense and humid heat waves</a:t>
            </a:r>
          </a:p>
          <a:p>
            <a:r>
              <a:rPr lang="en-US" dirty="0" smtClean="0"/>
              <a:t>More intense storms and drought</a:t>
            </a:r>
          </a:p>
          <a:p>
            <a:r>
              <a:rPr lang="en-US" dirty="0" smtClean="0"/>
              <a:t>Increased water and energy demand</a:t>
            </a:r>
          </a:p>
          <a:p>
            <a:r>
              <a:rPr lang="en-US" dirty="0" smtClean="0"/>
              <a:t>Increased fire frequency, intensity &amp; area covered</a:t>
            </a:r>
          </a:p>
          <a:p>
            <a:r>
              <a:rPr lang="en-US" dirty="0" smtClean="0"/>
              <a:t>Sea-level rise and coastal effects</a:t>
            </a:r>
          </a:p>
          <a:p>
            <a:endParaRPr lang="en-US" dirty="0" smtClean="0"/>
          </a:p>
          <a:p>
            <a:endParaRPr lang="en-US" dirty="0" smtClean="0"/>
          </a:p>
          <a:p>
            <a:r>
              <a:rPr lang="en-US" dirty="0" smtClean="0"/>
              <a:t>Mitigation </a:t>
            </a:r>
            <a:r>
              <a:rPr lang="en-US" dirty="0" smtClean="0"/>
              <a:t>and adaptation complement each other – co-benefits</a:t>
            </a:r>
          </a:p>
          <a:p>
            <a:endParaRPr lang="en-US" dirty="0" smtClean="0"/>
          </a:p>
          <a:p>
            <a:r>
              <a:rPr lang="en-US" dirty="0" smtClean="0"/>
              <a:t>Dev Park Master Plan</a:t>
            </a:r>
            <a:r>
              <a:rPr lang="en-US" baseline="0" dirty="0" smtClean="0"/>
              <a:t> that prioritizes p</a:t>
            </a:r>
            <a:r>
              <a:rPr lang="en-US" dirty="0" smtClean="0"/>
              <a:t>arks in underserved communities</a:t>
            </a:r>
          </a:p>
          <a:p>
            <a:r>
              <a:rPr lang="en-US" dirty="0" smtClean="0"/>
              <a:t>Urban Forest Management Plan</a:t>
            </a:r>
          </a:p>
          <a:p>
            <a:endParaRPr lang="en-US" dirty="0" smtClean="0"/>
          </a:p>
          <a:p>
            <a:r>
              <a:rPr lang="en-US" dirty="0" smtClean="0"/>
              <a:t>Green Infrastructure (building </a:t>
            </a:r>
            <a:r>
              <a:rPr lang="en-US" u="sng" dirty="0" smtClean="0"/>
              <a:t>with</a:t>
            </a:r>
            <a:r>
              <a:rPr lang="en-US" dirty="0" smtClean="0"/>
              <a:t> nature) projects already underway (rain</a:t>
            </a:r>
            <a:r>
              <a:rPr lang="en-US" baseline="0" dirty="0" smtClean="0"/>
              <a:t> gardens, </a:t>
            </a:r>
            <a:r>
              <a:rPr lang="en-US" baseline="0" dirty="0" err="1" smtClean="0"/>
              <a:t>bioswales</a:t>
            </a:r>
            <a:r>
              <a:rPr lang="en-US" baseline="0" dirty="0" smtClean="0"/>
              <a:t>, etc.)</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“Global warming”</a:t>
            </a:r>
          </a:p>
          <a:p>
            <a:endParaRPr lang="en-US" dirty="0" smtClean="0"/>
          </a:p>
          <a:p>
            <a:r>
              <a:rPr lang="en-US" dirty="0" smtClean="0"/>
              <a:t>Impacts</a:t>
            </a:r>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17E30-F47D-4A9C-BE16-A62B9057086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17E30-F47D-4A9C-BE16-A62B9057086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Water demand increasing 46%  by 2035 due to increased population</a:t>
            </a:r>
          </a:p>
          <a:p>
            <a:r>
              <a:rPr lang="en-US" dirty="0" smtClean="0"/>
              <a:t>Increased heat = increased evaporation</a:t>
            </a:r>
          </a:p>
          <a:p>
            <a:r>
              <a:rPr lang="en-US" dirty="0" smtClean="0"/>
              <a:t>Reduced snow pack reduces amount of imported water available</a:t>
            </a:r>
          </a:p>
          <a:p>
            <a:r>
              <a:rPr lang="en-US" dirty="0" smtClean="0"/>
              <a:t>Economic</a:t>
            </a:r>
            <a:r>
              <a:rPr lang="en-US" baseline="0" dirty="0" smtClean="0"/>
              <a:t> growth dependent on water</a:t>
            </a:r>
          </a:p>
          <a:p>
            <a:r>
              <a:rPr lang="en-US" baseline="0" dirty="0" smtClean="0"/>
              <a:t>NEED – consider local supply and conservation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Earthquake – water delivery infrastructure at risk</a:t>
            </a:r>
            <a:endParaRPr lang="en-US" dirty="0" smtClean="0"/>
          </a:p>
          <a:p>
            <a:r>
              <a:rPr lang="en-US" baseline="0" dirty="0" smtClean="0"/>
              <a:t>City – Pure Water Program – will provide </a:t>
            </a:r>
            <a:r>
              <a:rPr lang="en-US" baseline="0" dirty="0" smtClean="0"/>
              <a:t>30</a:t>
            </a:r>
            <a:r>
              <a:rPr lang="en-US" baseline="0" dirty="0" smtClean="0"/>
              <a:t>% of our drinking </a:t>
            </a:r>
            <a:r>
              <a:rPr lang="en-US" baseline="0" dirty="0" smtClean="0"/>
              <a:t>water by 2035, </a:t>
            </a:r>
            <a:r>
              <a:rPr lang="en-US" baseline="0" dirty="0" smtClean="0"/>
              <a:t>considerations such as cost and energy use need to be </a:t>
            </a:r>
            <a:r>
              <a:rPr lang="en-US" baseline="0" dirty="0" smtClean="0"/>
              <a:t>weighed</a:t>
            </a:r>
          </a:p>
          <a:p>
            <a:r>
              <a:rPr lang="en-US" baseline="0" dirty="0" smtClean="0"/>
              <a:t>500 year low on snow pack in the Sierras</a:t>
            </a:r>
          </a:p>
          <a:p>
            <a:endParaRPr lang="en-US" baseline="0" dirty="0" smtClean="0"/>
          </a:p>
        </p:txBody>
      </p:sp>
      <p:sp>
        <p:nvSpPr>
          <p:cNvPr id="4" name="Slide Number Placeholder 3"/>
          <p:cNvSpPr>
            <a:spLocks noGrp="1"/>
          </p:cNvSpPr>
          <p:nvPr>
            <p:ph type="sldNum" sz="quarter" idx="10"/>
          </p:nvPr>
        </p:nvSpPr>
        <p:spPr/>
        <p:txBody>
          <a:bodyPr/>
          <a:lstStyle/>
          <a:p>
            <a:fld id="{DF617E30-F47D-4A9C-BE16-A62B90570868}"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Reduce and reuse!</a:t>
            </a:r>
          </a:p>
          <a:p>
            <a:r>
              <a:rPr lang="en-US" dirty="0" smtClean="0"/>
              <a:t>The City of San Diego has a Rain Barrel Rebate program that offers $1.00 per gallon, up to 400 gallons/ $400 per property.</a:t>
            </a:r>
          </a:p>
          <a:p>
            <a:r>
              <a:rPr lang="en-US" sz="1200" kern="1200" dirty="0" smtClean="0">
                <a:solidFill>
                  <a:schemeClr val="tx1"/>
                </a:solidFill>
                <a:latin typeface="+mn-lt"/>
                <a:ea typeface="+mn-ea"/>
                <a:cs typeface="+mn-cs"/>
              </a:rPr>
              <a:t>Purple Pipe – reclaimed water use</a:t>
            </a:r>
          </a:p>
          <a:p>
            <a:r>
              <a:rPr lang="en-US" sz="1200" kern="1200" dirty="0" smtClean="0">
                <a:solidFill>
                  <a:schemeClr val="tx1"/>
                </a:solidFill>
                <a:latin typeface="+mn-lt"/>
                <a:ea typeface="+mn-ea"/>
                <a:cs typeface="+mn-cs"/>
              </a:rPr>
              <a:t>Low Impact Development/Green Infrastructure:</a:t>
            </a:r>
          </a:p>
          <a:p>
            <a:r>
              <a:rPr lang="en-US" sz="1200" kern="1200" dirty="0" smtClean="0">
                <a:solidFill>
                  <a:schemeClr val="tx1"/>
                </a:solidFill>
                <a:latin typeface="+mn-lt"/>
                <a:ea typeface="+mn-ea"/>
                <a:cs typeface="+mn-cs"/>
              </a:rPr>
              <a:t>A series of 25 filtration trenches run along the southern parkway of Logan Avenue and the eastern parkway of 43rd Street. Storm water runoff flows into special inlets that filter out trash and be filtered before sending the filtered water to the storm water conveyance system and nearby </a:t>
            </a:r>
            <a:r>
              <a:rPr lang="en-US" sz="1200" kern="1200" dirty="0" err="1" smtClean="0">
                <a:solidFill>
                  <a:schemeClr val="tx1"/>
                </a:solidFill>
                <a:latin typeface="+mn-lt"/>
                <a:ea typeface="+mn-ea"/>
                <a:cs typeface="+mn-cs"/>
              </a:rPr>
              <a:t>Chollas</a:t>
            </a:r>
            <a:r>
              <a:rPr lang="en-US" sz="1200" kern="1200" dirty="0" smtClean="0">
                <a:solidFill>
                  <a:schemeClr val="tx1"/>
                </a:solidFill>
                <a:latin typeface="+mn-lt"/>
                <a:ea typeface="+mn-ea"/>
                <a:cs typeface="+mn-cs"/>
              </a:rPr>
              <a:t> Creek.</a:t>
            </a:r>
          </a:p>
          <a:p>
            <a:r>
              <a:rPr lang="en-US" dirty="0" smtClean="0"/>
              <a:t>Pure Water System</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LID builds with nature and creates redundancy to the </a:t>
            </a:r>
            <a:r>
              <a:rPr lang="en-US" dirty="0" err="1" smtClean="0"/>
              <a:t>stormwater</a:t>
            </a:r>
            <a:r>
              <a:rPr lang="en-US" baseline="0" dirty="0" smtClean="0"/>
              <a:t> system, allowing us to better handle more water and extreme weather events</a:t>
            </a:r>
            <a:endParaRPr lang="en-US" dirty="0" smtClean="0"/>
          </a:p>
          <a:p>
            <a:endParaRPr lang="en-US" dirty="0" smtClean="0"/>
          </a:p>
          <a:p>
            <a:endParaRPr lang="en-US" dirty="0" smtClean="0"/>
          </a:p>
          <a:p>
            <a:r>
              <a:rPr lang="en-US" dirty="0" smtClean="0"/>
              <a:t>Latest City conservation numbers – 27% reduction county-wide 2013 to now</a:t>
            </a:r>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Sources of emissions</a:t>
            </a:r>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Brush removal</a:t>
            </a:r>
          </a:p>
          <a:p>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17E30-F47D-4A9C-BE16-A62B90570868}"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17E30-F47D-4A9C-BE16-A62B90570868}"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dirty="0" err="1" smtClean="0"/>
              <a:t>Softscape</a:t>
            </a:r>
            <a:r>
              <a:rPr lang="en-US" dirty="0" smtClean="0"/>
              <a:t> and </a:t>
            </a:r>
            <a:r>
              <a:rPr lang="en-US" dirty="0" err="1" smtClean="0"/>
              <a:t>hardscape</a:t>
            </a:r>
            <a:r>
              <a:rPr lang="en-US" dirty="0" smtClean="0"/>
              <a:t>” strategies</a:t>
            </a:r>
          </a:p>
          <a:p>
            <a:r>
              <a:rPr lang="en-US" dirty="0" smtClean="0"/>
              <a:t>Set backs</a:t>
            </a:r>
          </a:p>
          <a:p>
            <a:r>
              <a:rPr lang="en-US" dirty="0" smtClean="0"/>
              <a:t>Building pad elevation (or roadway)</a:t>
            </a:r>
          </a:p>
          <a:p>
            <a:r>
              <a:rPr lang="en-US" dirty="0" smtClean="0"/>
              <a:t>Seawalls</a:t>
            </a:r>
          </a:p>
          <a:p>
            <a:r>
              <a:rPr lang="en-US" dirty="0" smtClean="0"/>
              <a:t>Curved seawalls to deflect waves</a:t>
            </a:r>
          </a:p>
          <a:p>
            <a:r>
              <a:rPr lang="en-US" dirty="0" smtClean="0"/>
              <a:t>Retreat</a:t>
            </a:r>
          </a:p>
          <a:p>
            <a:r>
              <a:rPr lang="en-US" dirty="0" smtClean="0"/>
              <a:t>Adaptive management – costs now </a:t>
            </a:r>
            <a:r>
              <a:rPr lang="en-US" dirty="0" err="1" smtClean="0"/>
              <a:t>vs</a:t>
            </a:r>
            <a:r>
              <a:rPr lang="en-US" dirty="0" smtClean="0"/>
              <a:t> costs later, lifespan…</a:t>
            </a:r>
          </a:p>
          <a:p>
            <a:r>
              <a:rPr lang="en-US" dirty="0" smtClean="0"/>
              <a:t>Foundation support for future height increases</a:t>
            </a:r>
          </a:p>
          <a:p>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Urban Tree Management – Goal = 35% by 2035</a:t>
            </a:r>
          </a:p>
          <a:p>
            <a:r>
              <a:rPr lang="en-US" dirty="0" smtClean="0"/>
              <a:t>Supports</a:t>
            </a:r>
            <a:r>
              <a:rPr lang="en-US" baseline="0" dirty="0" smtClean="0"/>
              <a:t> carbon sequestration, SW </a:t>
            </a:r>
            <a:r>
              <a:rPr lang="en-US" baseline="0" dirty="0" smtClean="0"/>
              <a:t>compliance</a:t>
            </a:r>
            <a:r>
              <a:rPr lang="en-US" baseline="0" dirty="0" smtClean="0"/>
              <a:t>, clean air, raise property values, reduce street maintenance costs, reduce stress, QOL, adaptation (shade)… Conserve water! (intercept rainfall and increase </a:t>
            </a:r>
            <a:r>
              <a:rPr lang="en-US" baseline="0" dirty="0" err="1" smtClean="0"/>
              <a:t>stormwater</a:t>
            </a:r>
            <a:r>
              <a:rPr lang="en-US" baseline="0" dirty="0" smtClean="0"/>
              <a:t> retention, and require little water after establishment)</a:t>
            </a:r>
          </a:p>
          <a:p>
            <a:r>
              <a:rPr lang="en-US" baseline="0" dirty="0" smtClean="0"/>
              <a:t>Significant loss of urban tree coverage 1985-2002 when city underwent substantial development (39% increase in developed area) – lost 27% tree cover, currently at ~4-7%</a:t>
            </a:r>
          </a:p>
          <a:p>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Living</a:t>
            </a:r>
            <a:r>
              <a:rPr lang="en-US" baseline="0" dirty="0" smtClean="0"/>
              <a:t> document</a:t>
            </a:r>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State and federal actions are helping us achieve our goals - </a:t>
            </a:r>
          </a:p>
          <a:p>
            <a:endParaRPr lang="en-US" dirty="0" smtClean="0"/>
          </a:p>
          <a:p>
            <a:r>
              <a:rPr lang="en-US" dirty="0" smtClean="0"/>
              <a:t>SB32 </a:t>
            </a:r>
            <a:r>
              <a:rPr lang="en-US" dirty="0" smtClean="0"/>
              <a:t>– just failed to pass, would have codified EO S-3-05</a:t>
            </a:r>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Goals listed here are for</a:t>
            </a:r>
            <a:r>
              <a:rPr lang="en-US" baseline="0" dirty="0" smtClean="0"/>
              <a:t> 2035</a:t>
            </a:r>
            <a:endParaRPr lang="en-US" dirty="0" smtClean="0"/>
          </a:p>
          <a:p>
            <a:r>
              <a:rPr lang="en-US" dirty="0" smtClean="0"/>
              <a:t>Plan contains:</a:t>
            </a:r>
            <a:r>
              <a:rPr lang="en-US" baseline="0" dirty="0" smtClean="0"/>
              <a:t> </a:t>
            </a:r>
            <a:r>
              <a:rPr lang="en-US" dirty="0" smtClean="0"/>
              <a:t>Strategies</a:t>
            </a:r>
            <a:r>
              <a:rPr lang="en-US" baseline="0" dirty="0" smtClean="0"/>
              <a:t> – goals – actions</a:t>
            </a:r>
          </a:p>
          <a:p>
            <a:r>
              <a:rPr lang="en-US" baseline="0" dirty="0" smtClean="0"/>
              <a:t>Many actions are for the City to implement</a:t>
            </a:r>
          </a:p>
          <a:p>
            <a:r>
              <a:rPr lang="en-US" baseline="0" dirty="0" smtClean="0"/>
              <a:t>Any policy change will be through public process</a:t>
            </a:r>
          </a:p>
          <a:p>
            <a:r>
              <a:rPr lang="en-US" baseline="0" dirty="0" smtClean="0"/>
              <a:t>Transit goals are for TPAs</a:t>
            </a:r>
          </a:p>
          <a:p>
            <a:r>
              <a:rPr lang="en-US" baseline="0" dirty="0" smtClean="0"/>
              <a:t>Other jurisdictions with 100% renewable energy goal (various years): San Jose, Marin County, Palo Alto, Aspen, Santa Barbara, State of Hawaii, Vermont</a:t>
            </a:r>
          </a:p>
          <a:p>
            <a:r>
              <a:rPr lang="en-US" baseline="0" dirty="0" smtClean="0"/>
              <a:t>Various circumstances – some have their own utility, access to hydropower, CCA, etc.</a:t>
            </a:r>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17E30-F47D-4A9C-BE16-A62B9057086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17E30-F47D-4A9C-BE16-A62B9057086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5143D2-D888-4016-8FF3-891932394C09}" type="datetime1">
              <a:rPr lang="en-US" smtClean="0"/>
              <a:t>9/15/2015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A7CDFE-77DC-45A8-9B3D-DFD51CDC223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bg2">
                    <a:lumMod val="25000"/>
                  </a:schemeClr>
                </a:solidFill>
                <a:effectLst>
                  <a:outerShdw blurRad="53975" dist="22860" dir="5400000" algn="tl" rotWithShape="0">
                    <a:srgbClr val="000000">
                      <a:alpha val="55000"/>
                    </a:srgbClr>
                  </a:outerShdw>
                </a:effectLst>
              </a:defRPr>
            </a:lvl1pPr>
            <a:extLst/>
          </a:lstStyle>
          <a:p>
            <a:r>
              <a:rPr kumimoji="0" lang="en-US" dirty="0" smtClean="0"/>
              <a:t>Click to edit Master title style</a:t>
            </a:r>
            <a:endParaRPr kumimoji="0" lang="en-US" dirty="0"/>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BD9C667-7308-4529-873A-161245FC7120}" type="datetime1">
              <a:rPr lang="en-US" smtClean="0"/>
              <a:t>9/15/2015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0A7CDFE-77DC-45A8-9B3D-DFD51CDC22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152400"/>
            <a:ext cx="8183880" cy="1051560"/>
          </a:xfrm>
        </p:spPr>
        <p:txBody>
          <a:bodyPr/>
          <a:lstStyle>
            <a:extLst/>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502920" y="1295400"/>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F1A815E-6758-404E-B098-3136734FB3C0}" type="datetime1">
              <a:rPr lang="en-US" smtClean="0"/>
              <a:t>9/15/2015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0A7CDFE-77DC-45A8-9B3D-DFD51CDC22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itle Placeholder 12"/>
          <p:cNvSpPr>
            <a:spLocks noGrp="1"/>
          </p:cNvSpPr>
          <p:nvPr>
            <p:ph type="title"/>
          </p:nvPr>
        </p:nvSpPr>
        <p:spPr>
          <a:xfrm>
            <a:off x="533400" y="152400"/>
            <a:ext cx="8183880" cy="1051560"/>
          </a:xfrm>
          <a:prstGeom prst="rect">
            <a:avLst/>
          </a:prstGeom>
        </p:spPr>
        <p:txBody>
          <a:bodyPr vert="horz" anchor="b">
            <a:normAutofit/>
          </a:bodyPr>
          <a:lstStyle>
            <a:extLst/>
          </a:lstStyle>
          <a:p>
            <a:r>
              <a:rPr kumimoji="0" lang="en-US" dirty="0" smtClean="0"/>
              <a:t>Click to edit Master title style</a:t>
            </a:r>
            <a:endParaRPr kumimoji="0" lang="en-US" dirty="0"/>
          </a:p>
        </p:txBody>
      </p:sp>
      <p:sp>
        <p:nvSpPr>
          <p:cNvPr id="4" name="Text Placeholder 3"/>
          <p:cNvSpPr>
            <a:spLocks noGrp="1"/>
          </p:cNvSpPr>
          <p:nvPr>
            <p:ph type="body" idx="1"/>
          </p:nvPr>
        </p:nvSpPr>
        <p:spPr>
          <a:xfrm>
            <a:off x="502920" y="1450848"/>
            <a:ext cx="8183880" cy="4187952"/>
          </a:xfrm>
          <a:prstGeom prst="rect">
            <a:avLst/>
          </a:prstGeom>
        </p:spPr>
        <p:txBody>
          <a:bodyPr vert="horz" lIns="182880" tIns="91440">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069AA78-5D5B-4AA0-9B87-3B4EC4E6BF30}" type="datetime1">
              <a:rPr lang="en-US" smtClean="0"/>
              <a:t>9/15/2015</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0A7CDFE-77DC-45A8-9B3D-DFD51CDC2239}" type="slidenum">
              <a:rPr lang="en-US" smtClean="0"/>
              <a:pPr/>
              <a:t>‹#›</a:t>
            </a:fld>
            <a:endParaRPr lang="en-US"/>
          </a:p>
        </p:txBody>
      </p:sp>
      <p:pic>
        <p:nvPicPr>
          <p:cNvPr id="10" name="Picture 9" descr="CAP background for pt.jpg"/>
          <p:cNvPicPr>
            <a:picLocks noChangeAspect="1"/>
          </p:cNvPicPr>
          <p:nvPr userDrawn="1"/>
        </p:nvPicPr>
        <p:blipFill>
          <a:blip r:embed="rId5" cstate="screen"/>
          <a:stretch>
            <a:fillRect/>
          </a:stretch>
        </p:blipFill>
        <p:spPr>
          <a:xfrm>
            <a:off x="0" y="5324205"/>
            <a:ext cx="9144000" cy="1533795"/>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661" r:id="rId2"/>
    <p:sldLayoutId id="2147483662" r:id="rId3"/>
  </p:sldLayoutIdLst>
  <p:hf hdr="0" ftr="0" dt="0"/>
  <p:txStyles>
    <p:titleStyle>
      <a:lvl1pPr algn="l" rtl="0" eaLnBrk="1" latinLnBrk="0" hangingPunct="1">
        <a:spcBef>
          <a:spcPct val="0"/>
        </a:spcBef>
        <a:buNone/>
        <a:defRPr kumimoji="0" sz="3600" b="1" kern="1200">
          <a:solidFill>
            <a:schemeClr val="bg2">
              <a:lumMod val="25000"/>
            </a:schemeClr>
          </a:solidFill>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35.jpeg"/><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54.jpeg"/></Relationships>
</file>

<file path=ppt/slides/_rels/slide4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City of San Diego     Climate Action Plan</a:t>
            </a:r>
            <a:endParaRPr lang="en-US" dirty="0"/>
          </a:p>
        </p:txBody>
      </p:sp>
      <p:sp>
        <p:nvSpPr>
          <p:cNvPr id="3" name="Subtitle 2"/>
          <p:cNvSpPr>
            <a:spLocks noGrp="1"/>
          </p:cNvSpPr>
          <p:nvPr>
            <p:ph type="subTitle" idx="1"/>
          </p:nvPr>
        </p:nvSpPr>
        <p:spPr>
          <a:xfrm>
            <a:off x="685800" y="3886200"/>
            <a:ext cx="7772400" cy="2286000"/>
          </a:xfrm>
        </p:spPr>
        <p:txBody>
          <a:bodyPr>
            <a:normAutofit fontScale="92500" lnSpcReduction="20000"/>
          </a:bodyPr>
          <a:lstStyle/>
          <a:p>
            <a:r>
              <a:rPr lang="en-US" dirty="0" smtClean="0"/>
              <a:t>Seth </a:t>
            </a:r>
            <a:r>
              <a:rPr lang="en-US" dirty="0" err="1" smtClean="0"/>
              <a:t>Litchney</a:t>
            </a:r>
            <a:endParaRPr lang="en-US" dirty="0" smtClean="0"/>
          </a:p>
          <a:p>
            <a:r>
              <a:rPr lang="en-US" dirty="0" smtClean="0"/>
              <a:t>Senior Planner</a:t>
            </a:r>
          </a:p>
          <a:p>
            <a:r>
              <a:rPr lang="en-US" dirty="0" smtClean="0"/>
              <a:t>Planning Department</a:t>
            </a:r>
          </a:p>
          <a:p>
            <a:endParaRPr lang="en-US" dirty="0"/>
          </a:p>
          <a:p>
            <a:r>
              <a:rPr lang="en-US" dirty="0" smtClean="0"/>
              <a:t>Cody Hooven</a:t>
            </a:r>
          </a:p>
          <a:p>
            <a:r>
              <a:rPr lang="en-US" dirty="0" smtClean="0"/>
              <a:t>Sustainability Manager</a:t>
            </a:r>
          </a:p>
          <a:p>
            <a:r>
              <a:rPr lang="en-US" dirty="0" smtClean="0"/>
              <a:t>Economic Development </a:t>
            </a:r>
            <a:r>
              <a:rPr lang="en-US" dirty="0" smtClean="0"/>
              <a:t>Department</a:t>
            </a:r>
          </a:p>
          <a:p>
            <a:endParaRPr lang="en-US" dirty="0" smtClean="0"/>
          </a:p>
          <a:p>
            <a:r>
              <a:rPr lang="en-US" dirty="0" smtClean="0"/>
              <a:t>www.sandiego.gov/planning/genplan/cap/</a:t>
            </a:r>
          </a:p>
          <a:p>
            <a:endParaRPr lang="en-US" dirty="0"/>
          </a:p>
        </p:txBody>
      </p:sp>
      <p:pic>
        <p:nvPicPr>
          <p:cNvPr id="4" name="Picture 3" descr="city seal blue.PNG"/>
          <p:cNvPicPr>
            <a:picLocks noChangeAspect="1"/>
          </p:cNvPicPr>
          <p:nvPr/>
        </p:nvPicPr>
        <p:blipFill>
          <a:blip r:embed="rId3" cstate="screen"/>
          <a:stretch>
            <a:fillRect/>
          </a:stretch>
        </p:blipFill>
        <p:spPr>
          <a:xfrm>
            <a:off x="533400" y="4495800"/>
            <a:ext cx="1828800" cy="1828800"/>
          </a:xfrm>
          <a:prstGeom prst="rect">
            <a:avLst/>
          </a:prstGeom>
        </p:spPr>
      </p:pic>
      <p:sp>
        <p:nvSpPr>
          <p:cNvPr id="5" name="Slide Number Placeholder 4"/>
          <p:cNvSpPr>
            <a:spLocks noGrp="1"/>
          </p:cNvSpPr>
          <p:nvPr>
            <p:ph type="sldNum" sz="quarter" idx="12"/>
          </p:nvPr>
        </p:nvSpPr>
        <p:spPr/>
        <p:txBody>
          <a:bodyPr/>
          <a:lstStyle/>
          <a:p>
            <a:fld id="{B0A7CDFE-77DC-45A8-9B3D-DFD51CDC2239}" type="slidenum">
              <a:rPr lang="en-US" smtClean="0"/>
              <a:pPr/>
              <a:t>1</a:t>
            </a:fld>
            <a:endParaRPr lang="en-US"/>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CEQA Streamlining</a:t>
            </a:r>
            <a:endParaRPr lang="en-US" dirty="0"/>
          </a:p>
        </p:txBody>
      </p:sp>
      <p:sp>
        <p:nvSpPr>
          <p:cNvPr id="3" name="Content Placeholder 2"/>
          <p:cNvSpPr>
            <a:spLocks noGrp="1"/>
          </p:cNvSpPr>
          <p:nvPr>
            <p:ph idx="1"/>
          </p:nvPr>
        </p:nvSpPr>
        <p:spPr>
          <a:xfrm>
            <a:off x="502920" y="1295400"/>
            <a:ext cx="3992880" cy="5410200"/>
          </a:xfrm>
        </p:spPr>
        <p:txBody>
          <a:bodyPr>
            <a:normAutofit/>
          </a:bodyPr>
          <a:lstStyle/>
          <a:p>
            <a:pPr marL="514350" indent="-514350">
              <a:buNone/>
            </a:pPr>
            <a:r>
              <a:rPr lang="en-US" dirty="0" smtClean="0"/>
              <a:t>2.  CAP </a:t>
            </a:r>
            <a:r>
              <a:rPr lang="en-US" dirty="0" smtClean="0"/>
              <a:t>Checklist</a:t>
            </a:r>
            <a:endParaRPr lang="en-US" dirty="0" smtClean="0"/>
          </a:p>
          <a:p>
            <a:pPr lvl="1"/>
            <a:r>
              <a:rPr lang="en-US" dirty="0" smtClean="0"/>
              <a:t>Based on Actions in CAP impacting new development</a:t>
            </a:r>
          </a:p>
          <a:p>
            <a:pPr lvl="1">
              <a:buNone/>
            </a:pPr>
            <a:endParaRPr lang="en-US" dirty="0" smtClean="0"/>
          </a:p>
          <a:p>
            <a:pPr lvl="1"/>
            <a:r>
              <a:rPr lang="en-US" b="1" dirty="0" smtClean="0"/>
              <a:t>Part 1</a:t>
            </a:r>
            <a:r>
              <a:rPr lang="en-US" dirty="0" smtClean="0"/>
              <a:t>: Land </a:t>
            </a:r>
            <a:r>
              <a:rPr lang="en-US" dirty="0" smtClean="0"/>
              <a:t>Use</a:t>
            </a:r>
            <a:endParaRPr lang="en-US" dirty="0" smtClean="0"/>
          </a:p>
          <a:p>
            <a:pPr lvl="2"/>
            <a:r>
              <a:rPr lang="en-US" dirty="0" smtClean="0"/>
              <a:t>Transit Priority </a:t>
            </a:r>
            <a:r>
              <a:rPr lang="en-US" dirty="0" smtClean="0"/>
              <a:t>Areas</a:t>
            </a:r>
            <a:endParaRPr lang="en-US" dirty="0" smtClean="0"/>
          </a:p>
          <a:p>
            <a:pPr lvl="2"/>
            <a:r>
              <a:rPr lang="en-US" dirty="0" smtClean="0"/>
              <a:t>General Plan/Zoning </a:t>
            </a:r>
            <a:r>
              <a:rPr lang="en-US" dirty="0" smtClean="0"/>
              <a:t>Compliance</a:t>
            </a:r>
            <a:endParaRPr lang="en-US" dirty="0" smtClean="0"/>
          </a:p>
          <a:p>
            <a:pPr lvl="2"/>
            <a:r>
              <a:rPr lang="en-US" dirty="0" smtClean="0"/>
              <a:t>Bicycle Master Plan Implementation</a:t>
            </a:r>
          </a:p>
          <a:p>
            <a:pPr lvl="1"/>
            <a:endParaRPr lang="en-US" dirty="0" smtClean="0"/>
          </a:p>
          <a:p>
            <a:pPr>
              <a:buNone/>
            </a:pPr>
            <a:endParaRPr lang="en-US" dirty="0" smtClean="0"/>
          </a:p>
          <a:p>
            <a:pPr>
              <a:buNone/>
            </a:pPr>
            <a:endParaRPr lang="en-US" dirty="0" smtClean="0"/>
          </a:p>
          <a:p>
            <a:pPr>
              <a:buNone/>
            </a:pPr>
            <a:endParaRPr lang="en-US" dirty="0" smtClean="0"/>
          </a:p>
        </p:txBody>
      </p:sp>
      <p:pic>
        <p:nvPicPr>
          <p:cNvPr id="5" name="Picture 2" descr="S:\PLN\General Plan Update Archive\photos\GP cover for PPT.jpg"/>
          <p:cNvPicPr>
            <a:picLocks noChangeAspect="1" noChangeArrowheads="1"/>
          </p:cNvPicPr>
          <p:nvPr/>
        </p:nvPicPr>
        <p:blipFill>
          <a:blip r:embed="rId3" cstate="screen"/>
          <a:srcRect/>
          <a:stretch>
            <a:fillRect/>
          </a:stretch>
        </p:blipFill>
        <p:spPr bwMode="auto">
          <a:xfrm>
            <a:off x="4797656" y="152400"/>
            <a:ext cx="4346343" cy="6705600"/>
          </a:xfrm>
          <a:prstGeom prst="rect">
            <a:avLst/>
          </a:prstGeom>
          <a:noFill/>
        </p:spPr>
      </p:pic>
      <p:sp>
        <p:nvSpPr>
          <p:cNvPr id="6" name="Slide Number Placeholder 5"/>
          <p:cNvSpPr>
            <a:spLocks noGrp="1"/>
          </p:cNvSpPr>
          <p:nvPr>
            <p:ph type="sldNum" sz="quarter" idx="12"/>
          </p:nvPr>
        </p:nvSpPr>
        <p:spPr/>
        <p:txBody>
          <a:bodyPr/>
          <a:lstStyle/>
          <a:p>
            <a:fld id="{B0A7CDFE-77DC-45A8-9B3D-DFD51CDC2239}"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CEQA Streamlining</a:t>
            </a:r>
            <a:endParaRPr lang="en-US" dirty="0"/>
          </a:p>
        </p:txBody>
      </p:sp>
      <p:sp>
        <p:nvSpPr>
          <p:cNvPr id="3" name="Content Placeholder 2"/>
          <p:cNvSpPr>
            <a:spLocks noGrp="1"/>
          </p:cNvSpPr>
          <p:nvPr>
            <p:ph idx="1"/>
          </p:nvPr>
        </p:nvSpPr>
        <p:spPr>
          <a:xfrm>
            <a:off x="502920" y="1295400"/>
            <a:ext cx="7955280" cy="4187952"/>
          </a:xfrm>
        </p:spPr>
        <p:txBody>
          <a:bodyPr>
            <a:normAutofit/>
          </a:bodyPr>
          <a:lstStyle/>
          <a:p>
            <a:pPr>
              <a:buNone/>
            </a:pPr>
            <a:r>
              <a:rPr lang="en-US" dirty="0" smtClean="0"/>
              <a:t>2. CAP </a:t>
            </a:r>
            <a:r>
              <a:rPr lang="en-US" dirty="0" smtClean="0"/>
              <a:t>Checklist</a:t>
            </a:r>
            <a:endParaRPr lang="en-US" dirty="0" smtClean="0"/>
          </a:p>
          <a:p>
            <a:pPr lvl="1"/>
            <a:r>
              <a:rPr lang="en-US" b="1" dirty="0" smtClean="0"/>
              <a:t>Part 2</a:t>
            </a:r>
            <a:r>
              <a:rPr lang="en-US" dirty="0" smtClean="0"/>
              <a:t>: Energy/Water/Waste/Tree Canopy</a:t>
            </a:r>
          </a:p>
          <a:p>
            <a:pPr lvl="1"/>
            <a:endParaRPr lang="en-US" dirty="0" smtClean="0"/>
          </a:p>
          <a:p>
            <a:pPr lvl="1"/>
            <a:r>
              <a:rPr lang="en-US" b="1" dirty="0" smtClean="0"/>
              <a:t>Part 3</a:t>
            </a:r>
            <a:r>
              <a:rPr lang="en-US" dirty="0" smtClean="0"/>
              <a:t>: Expanded Energy/Water/Waste/Tree Canopy </a:t>
            </a:r>
          </a:p>
          <a:p>
            <a:pPr lvl="2"/>
            <a:r>
              <a:rPr lang="en-US" dirty="0" smtClean="0"/>
              <a:t>Only needed if project cannot comply with Part 1</a:t>
            </a:r>
          </a:p>
          <a:p>
            <a:pPr lvl="1"/>
            <a:endParaRPr lang="en-US" dirty="0" smtClean="0"/>
          </a:p>
          <a:p>
            <a:pPr>
              <a:buNone/>
            </a:pPr>
            <a:endParaRPr lang="en-US" dirty="0" smtClean="0"/>
          </a:p>
          <a:p>
            <a:pPr>
              <a:buNone/>
            </a:pPr>
            <a:endParaRPr lang="en-US" dirty="0" smtClean="0"/>
          </a:p>
          <a:p>
            <a:pPr>
              <a:buNone/>
            </a:pPr>
            <a:endParaRPr lang="en-US" dirty="0" smtClean="0"/>
          </a:p>
        </p:txBody>
      </p:sp>
      <p:pic>
        <p:nvPicPr>
          <p:cNvPr id="5123" name="Picture 3" descr="S:\PLN\General Plan Update Archive\photos\Housing\Camden Tuscany with trolley.jpg"/>
          <p:cNvPicPr>
            <a:picLocks noChangeAspect="1" noChangeArrowheads="1"/>
          </p:cNvPicPr>
          <p:nvPr/>
        </p:nvPicPr>
        <p:blipFill>
          <a:blip r:embed="rId3" cstate="screen"/>
          <a:srcRect/>
          <a:stretch>
            <a:fillRect/>
          </a:stretch>
        </p:blipFill>
        <p:spPr bwMode="auto">
          <a:xfrm>
            <a:off x="1588477" y="3962400"/>
            <a:ext cx="5726723" cy="2791779"/>
          </a:xfrm>
          <a:prstGeom prst="rect">
            <a:avLst/>
          </a:prstGeom>
          <a:noFill/>
        </p:spPr>
      </p:pic>
      <p:sp>
        <p:nvSpPr>
          <p:cNvPr id="5" name="Slide Number Placeholder 4"/>
          <p:cNvSpPr>
            <a:spLocks noGrp="1"/>
          </p:cNvSpPr>
          <p:nvPr>
            <p:ph type="sldNum" sz="quarter" idx="12"/>
          </p:nvPr>
        </p:nvSpPr>
        <p:spPr/>
        <p:txBody>
          <a:bodyPr/>
          <a:lstStyle/>
          <a:p>
            <a:fld id="{B0A7CDFE-77DC-45A8-9B3D-DFD51CDC2239}"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CEQA Streamlining</a:t>
            </a:r>
            <a:endParaRPr lang="en-US" dirty="0"/>
          </a:p>
        </p:txBody>
      </p:sp>
      <p:sp>
        <p:nvSpPr>
          <p:cNvPr id="3" name="Content Placeholder 2"/>
          <p:cNvSpPr>
            <a:spLocks noGrp="1"/>
          </p:cNvSpPr>
          <p:nvPr>
            <p:ph idx="1"/>
          </p:nvPr>
        </p:nvSpPr>
        <p:spPr>
          <a:xfrm>
            <a:off x="502920" y="1295400"/>
            <a:ext cx="7955280" cy="4187952"/>
          </a:xfrm>
        </p:spPr>
        <p:txBody>
          <a:bodyPr>
            <a:normAutofit/>
          </a:bodyPr>
          <a:lstStyle/>
          <a:p>
            <a:pPr>
              <a:buNone/>
            </a:pPr>
            <a:r>
              <a:rPr lang="en-US" dirty="0" smtClean="0"/>
              <a:t>3. Greenhouse Gas Emission CEQA </a:t>
            </a:r>
          </a:p>
          <a:p>
            <a:pPr>
              <a:buNone/>
            </a:pPr>
            <a:r>
              <a:rPr lang="en-US" dirty="0" smtClean="0"/>
              <a:t>	Threshold of </a:t>
            </a:r>
            <a:r>
              <a:rPr lang="en-US" dirty="0" smtClean="0"/>
              <a:t>Significance</a:t>
            </a:r>
            <a:endParaRPr lang="en-US" dirty="0" smtClean="0"/>
          </a:p>
          <a:p>
            <a:pPr lvl="1"/>
            <a:r>
              <a:rPr lang="en-US" dirty="0" smtClean="0"/>
              <a:t>GHG </a:t>
            </a:r>
            <a:r>
              <a:rPr lang="en-US" dirty="0" smtClean="0"/>
              <a:t>Analysis</a:t>
            </a:r>
            <a:endParaRPr lang="en-US" dirty="0" smtClean="0"/>
          </a:p>
          <a:p>
            <a:pPr lvl="1"/>
            <a:r>
              <a:rPr lang="en-US" dirty="0" smtClean="0"/>
              <a:t>1350 metric tons CO2e per year</a:t>
            </a:r>
          </a:p>
          <a:p>
            <a:pPr>
              <a:buNone/>
            </a:pPr>
            <a:endParaRPr lang="en-US" dirty="0" smtClean="0"/>
          </a:p>
          <a:p>
            <a:pPr>
              <a:buNone/>
            </a:pPr>
            <a:endParaRPr lang="en-US" dirty="0" smtClean="0"/>
          </a:p>
          <a:p>
            <a:pPr>
              <a:buNone/>
            </a:pPr>
            <a:endParaRPr lang="en-US" dirty="0" smtClean="0"/>
          </a:p>
        </p:txBody>
      </p:sp>
      <p:pic>
        <p:nvPicPr>
          <p:cNvPr id="4" name="Picture 4"/>
          <p:cNvPicPr>
            <a:picLocks noChangeAspect="1" noChangeArrowheads="1"/>
          </p:cNvPicPr>
          <p:nvPr/>
        </p:nvPicPr>
        <p:blipFill>
          <a:blip r:embed="rId3" cstate="screen"/>
          <a:srcRect/>
          <a:stretch>
            <a:fillRect/>
          </a:stretch>
        </p:blipFill>
        <p:spPr bwMode="auto">
          <a:xfrm>
            <a:off x="2590800" y="3124200"/>
            <a:ext cx="3657600" cy="364543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0A7CDFE-77DC-45A8-9B3D-DFD51CDC2239}"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CEQA Streamlining</a:t>
            </a:r>
            <a:endParaRPr lang="en-US" dirty="0"/>
          </a:p>
        </p:txBody>
      </p:sp>
      <p:sp>
        <p:nvSpPr>
          <p:cNvPr id="3" name="Content Placeholder 2"/>
          <p:cNvSpPr>
            <a:spLocks noGrp="1"/>
          </p:cNvSpPr>
          <p:nvPr>
            <p:ph idx="1"/>
          </p:nvPr>
        </p:nvSpPr>
        <p:spPr>
          <a:xfrm>
            <a:off x="502920" y="1295400"/>
            <a:ext cx="7955280" cy="4187952"/>
          </a:xfrm>
        </p:spPr>
        <p:txBody>
          <a:bodyPr>
            <a:normAutofit/>
          </a:bodyPr>
          <a:lstStyle/>
          <a:p>
            <a:r>
              <a:rPr lang="en-US" dirty="0" smtClean="0"/>
              <a:t>Provides Certainty for </a:t>
            </a:r>
            <a:r>
              <a:rPr lang="en-US" dirty="0" smtClean="0"/>
              <a:t>Development</a:t>
            </a:r>
            <a:endParaRPr lang="en-US" dirty="0" smtClean="0"/>
          </a:p>
          <a:p>
            <a:r>
              <a:rPr lang="en-US" dirty="0" smtClean="0"/>
              <a:t>Ensures New Development Complies with CAP or Limits </a:t>
            </a:r>
            <a:r>
              <a:rPr lang="en-US" dirty="0" smtClean="0"/>
              <a:t>Emissions</a:t>
            </a:r>
            <a:endParaRPr lang="en-US" dirty="0" smtClean="0"/>
          </a:p>
          <a:p>
            <a:r>
              <a:rPr lang="en-US" dirty="0" smtClean="0"/>
              <a:t>Streamlines the CEQA Process, especially in TPAs</a:t>
            </a:r>
          </a:p>
          <a:p>
            <a:pPr>
              <a:buNone/>
            </a:pPr>
            <a:endParaRPr lang="en-US" dirty="0" smtClean="0"/>
          </a:p>
          <a:p>
            <a:pPr>
              <a:buNone/>
            </a:pPr>
            <a:endParaRPr lang="en-US" dirty="0" smtClean="0"/>
          </a:p>
          <a:p>
            <a:pPr>
              <a:buNone/>
            </a:pPr>
            <a:endParaRPr lang="en-US" dirty="0" smtClean="0"/>
          </a:p>
          <a:p>
            <a:pPr>
              <a:buNone/>
            </a:pPr>
            <a:endParaRPr lang="en-US" dirty="0" smtClean="0"/>
          </a:p>
        </p:txBody>
      </p:sp>
      <p:sp>
        <p:nvSpPr>
          <p:cNvPr id="4" name="Slide Number Placeholder 3"/>
          <p:cNvSpPr>
            <a:spLocks noGrp="1"/>
          </p:cNvSpPr>
          <p:nvPr>
            <p:ph type="sldNum" sz="quarter" idx="12"/>
          </p:nvPr>
        </p:nvSpPr>
        <p:spPr/>
        <p:txBody>
          <a:bodyPr/>
          <a:lstStyle/>
          <a:p>
            <a:fld id="{B0A7CDFE-77DC-45A8-9B3D-DFD51CDC2239}" type="slidenum">
              <a:rPr lang="en-US" smtClean="0"/>
              <a:pPr/>
              <a:t>13</a:t>
            </a:fld>
            <a:endParaRPr lang="en-US"/>
          </a:p>
        </p:txBody>
      </p:sp>
      <p:pic>
        <p:nvPicPr>
          <p:cNvPr id="60419" name="Picture 3"/>
          <p:cNvPicPr>
            <a:picLocks noChangeAspect="1" noChangeArrowheads="1"/>
          </p:cNvPicPr>
          <p:nvPr/>
        </p:nvPicPr>
        <p:blipFill>
          <a:blip r:embed="rId3" cstate="screen"/>
          <a:srcRect/>
          <a:stretch>
            <a:fillRect/>
          </a:stretch>
        </p:blipFill>
        <p:spPr bwMode="auto">
          <a:xfrm>
            <a:off x="2382416" y="3581400"/>
            <a:ext cx="4018384"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Opportunity</a:t>
            </a:r>
            <a:endParaRPr lang="en-US" dirty="0"/>
          </a:p>
        </p:txBody>
      </p:sp>
      <p:sp>
        <p:nvSpPr>
          <p:cNvPr id="3" name="Content Placeholder 2"/>
          <p:cNvSpPr>
            <a:spLocks noGrp="1"/>
          </p:cNvSpPr>
          <p:nvPr>
            <p:ph idx="1"/>
          </p:nvPr>
        </p:nvSpPr>
        <p:spPr/>
        <p:txBody>
          <a:bodyPr/>
          <a:lstStyle/>
          <a:p>
            <a:pPr marL="0" indent="0">
              <a:buNone/>
            </a:pPr>
            <a:endParaRPr lang="en-US" dirty="0" smtClean="0"/>
          </a:p>
          <a:p>
            <a:pPr lvl="1"/>
            <a:endParaRPr lang="en-US" dirty="0"/>
          </a:p>
        </p:txBody>
      </p:sp>
      <p:pic>
        <p:nvPicPr>
          <p:cNvPr id="4" name="Picture 3" descr="What-If-Its-A-Hoax.jpg"/>
          <p:cNvPicPr>
            <a:picLocks noChangeAspect="1"/>
          </p:cNvPicPr>
          <p:nvPr/>
        </p:nvPicPr>
        <p:blipFill>
          <a:blip r:embed="rId3" cstate="screen">
            <a:extLst>
              <a:ext uri="{28A0092B-C50C-407E-A947-70E740481C1C}">
                <a14:useLocalDpi xmlns="" xmlns:a14="http://schemas.microsoft.com/office/drawing/2010/main" val="0"/>
              </a:ext>
            </a:extLst>
          </a:blip>
          <a:stretch>
            <a:fillRect/>
          </a:stretch>
        </p:blipFill>
        <p:spPr>
          <a:xfrm>
            <a:off x="1145611" y="1460500"/>
            <a:ext cx="6931589" cy="4635500"/>
          </a:xfrm>
          <a:prstGeom prst="rect">
            <a:avLst/>
          </a:prstGeom>
        </p:spPr>
      </p:pic>
      <p:sp>
        <p:nvSpPr>
          <p:cNvPr id="5" name="Slide Number Placeholder 4"/>
          <p:cNvSpPr>
            <a:spLocks noGrp="1"/>
          </p:cNvSpPr>
          <p:nvPr>
            <p:ph type="sldNum" sz="quarter" idx="12"/>
          </p:nvPr>
        </p:nvSpPr>
        <p:spPr/>
        <p:txBody>
          <a:bodyPr/>
          <a:lstStyle/>
          <a:p>
            <a:fld id="{B0A7CDFE-77DC-45A8-9B3D-DFD51CDC2239}"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Economic Opportunity	</a:t>
            </a:r>
            <a:endParaRPr lang="en-US" dirty="0"/>
          </a:p>
        </p:txBody>
      </p:sp>
      <p:sp>
        <p:nvSpPr>
          <p:cNvPr id="3" name="Content Placeholder 2"/>
          <p:cNvSpPr>
            <a:spLocks noGrp="1"/>
          </p:cNvSpPr>
          <p:nvPr>
            <p:ph idx="1"/>
          </p:nvPr>
        </p:nvSpPr>
        <p:spPr/>
        <p:txBody>
          <a:bodyPr>
            <a:normAutofit/>
          </a:bodyPr>
          <a:lstStyle/>
          <a:p>
            <a:r>
              <a:rPr lang="en-US" dirty="0" smtClean="0">
                <a:ea typeface="ＭＳ Ｐゴシック" pitchFamily="34" charset="-128"/>
              </a:rPr>
              <a:t>GDP ⇧16</a:t>
            </a:r>
            <a:r>
              <a:rPr lang="en-US" dirty="0" smtClean="0">
                <a:ea typeface="ＭＳ Ｐゴシック" pitchFamily="34" charset="-128"/>
              </a:rPr>
              <a:t>%</a:t>
            </a:r>
            <a:endParaRPr lang="en-US" dirty="0" smtClean="0">
              <a:ea typeface="ＭＳ Ｐゴシック" pitchFamily="34" charset="-128"/>
            </a:endParaRPr>
          </a:p>
          <a:p>
            <a:r>
              <a:rPr lang="en-US" dirty="0" smtClean="0">
                <a:ea typeface="ＭＳ Ｐゴシック" pitchFamily="34" charset="-128"/>
              </a:rPr>
              <a:t>GHG </a:t>
            </a:r>
            <a:r>
              <a:rPr lang="en-US" dirty="0" smtClean="0">
                <a:ea typeface="ＭＳ Ｐゴシック" pitchFamily="34" charset="-128"/>
              </a:rPr>
              <a:t>emissions </a:t>
            </a:r>
            <a:r>
              <a:rPr lang="en-US" dirty="0" smtClean="0">
                <a:ea typeface="ＭＳ Ｐゴシック" pitchFamily="34" charset="-128"/>
              </a:rPr>
              <a:t>⇩17</a:t>
            </a:r>
            <a:r>
              <a:rPr lang="en-US" dirty="0" smtClean="0">
                <a:ea typeface="ＭＳ Ｐゴシック" pitchFamily="34" charset="-128"/>
              </a:rPr>
              <a:t>% </a:t>
            </a:r>
            <a:endParaRPr lang="en-US" dirty="0" smtClean="0">
              <a:ea typeface="ＭＳ Ｐゴシック" pitchFamily="34" charset="-128"/>
            </a:endParaRPr>
          </a:p>
          <a:p>
            <a:pPr>
              <a:buNone/>
            </a:pPr>
            <a:endParaRPr lang="en-US" dirty="0" smtClean="0">
              <a:ea typeface="ＭＳ Ｐゴシック" pitchFamily="34" charset="-128"/>
            </a:endParaRPr>
          </a:p>
        </p:txBody>
      </p:sp>
      <p:sp>
        <p:nvSpPr>
          <p:cNvPr id="6" name="TextBox 5"/>
          <p:cNvSpPr txBox="1"/>
          <p:nvPr/>
        </p:nvSpPr>
        <p:spPr>
          <a:xfrm>
            <a:off x="457200" y="6443246"/>
            <a:ext cx="8001000" cy="338554"/>
          </a:xfrm>
          <a:prstGeom prst="rect">
            <a:avLst/>
          </a:prstGeom>
          <a:noFill/>
        </p:spPr>
        <p:txBody>
          <a:bodyPr wrap="square" rtlCol="0">
            <a:spAutoFit/>
          </a:bodyPr>
          <a:lstStyle/>
          <a:p>
            <a:r>
              <a:rPr lang="en-US" sz="1600" dirty="0" smtClean="0"/>
              <a:t>Source: 2015 California Green Innovation Index, Next10</a:t>
            </a:r>
            <a:endParaRPr lang="en-US" sz="1600" dirty="0"/>
          </a:p>
        </p:txBody>
      </p:sp>
      <p:sp>
        <p:nvSpPr>
          <p:cNvPr id="5" name="Slide Number Placeholder 4"/>
          <p:cNvSpPr>
            <a:spLocks noGrp="1"/>
          </p:cNvSpPr>
          <p:nvPr>
            <p:ph type="sldNum" sz="quarter" idx="12"/>
          </p:nvPr>
        </p:nvSpPr>
        <p:spPr/>
        <p:txBody>
          <a:bodyPr/>
          <a:lstStyle/>
          <a:p>
            <a:fld id="{B0A7CDFE-77DC-45A8-9B3D-DFD51CDC2239}" type="slidenum">
              <a:rPr lang="en-US" smtClean="0"/>
              <a:pPr/>
              <a:t>15</a:t>
            </a:fld>
            <a:endParaRPr lang="en-US"/>
          </a:p>
        </p:txBody>
      </p:sp>
      <p:pic>
        <p:nvPicPr>
          <p:cNvPr id="1027" name="Picture 3"/>
          <p:cNvPicPr>
            <a:picLocks noChangeAspect="1" noChangeArrowheads="1"/>
          </p:cNvPicPr>
          <p:nvPr/>
        </p:nvPicPr>
        <p:blipFill>
          <a:blip r:embed="rId3" cstate="screen"/>
          <a:srcRect/>
          <a:stretch>
            <a:fillRect/>
          </a:stretch>
        </p:blipFill>
        <p:spPr bwMode="auto">
          <a:xfrm>
            <a:off x="685800" y="2438400"/>
            <a:ext cx="783559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Opportunity</a:t>
            </a:r>
            <a:endParaRPr lang="en-US" dirty="0"/>
          </a:p>
        </p:txBody>
      </p:sp>
      <p:sp>
        <p:nvSpPr>
          <p:cNvPr id="3" name="Content Placeholder 2"/>
          <p:cNvSpPr>
            <a:spLocks noGrp="1"/>
          </p:cNvSpPr>
          <p:nvPr>
            <p:ph idx="1"/>
          </p:nvPr>
        </p:nvSpPr>
        <p:spPr/>
        <p:txBody>
          <a:bodyPr/>
          <a:lstStyle/>
          <a:p>
            <a:r>
              <a:rPr lang="en-US" dirty="0"/>
              <a:t>SD Region: 25,000 clean economy jobs as of January 2014, third highest in the </a:t>
            </a:r>
            <a:r>
              <a:rPr lang="en-US" dirty="0" smtClean="0"/>
              <a:t>state</a:t>
            </a:r>
            <a:endParaRPr lang="en-US" dirty="0" smtClean="0">
              <a:ea typeface="ＭＳ Ｐゴシック" pitchFamily="34" charset="-128"/>
            </a:endParaRPr>
          </a:p>
          <a:p>
            <a:r>
              <a:rPr lang="en-US" dirty="0" smtClean="0">
                <a:ea typeface="ＭＳ Ｐゴシック" pitchFamily="34" charset="-128"/>
              </a:rPr>
              <a:t>Average </a:t>
            </a:r>
            <a:r>
              <a:rPr lang="en-US" dirty="0">
                <a:ea typeface="ＭＳ Ｐゴシック" pitchFamily="34" charset="-128"/>
              </a:rPr>
              <a:t>monthly electricity bill decreased</a:t>
            </a:r>
          </a:p>
          <a:p>
            <a:endParaRPr lang="en-US" dirty="0"/>
          </a:p>
        </p:txBody>
      </p:sp>
      <p:pic>
        <p:nvPicPr>
          <p:cNvPr id="4" name="Picture 3" descr="Training fasteining panel.jpg"/>
          <p:cNvPicPr>
            <a:picLocks noChangeAspect="1"/>
          </p:cNvPicPr>
          <p:nvPr/>
        </p:nvPicPr>
        <p:blipFill>
          <a:blip r:embed="rId3" cstate="screen"/>
          <a:stretch>
            <a:fillRect/>
          </a:stretch>
        </p:blipFill>
        <p:spPr>
          <a:xfrm>
            <a:off x="1749437" y="3048000"/>
            <a:ext cx="5946763" cy="3336398"/>
          </a:xfrm>
          <a:prstGeom prst="rect">
            <a:avLst/>
          </a:prstGeom>
        </p:spPr>
      </p:pic>
      <p:sp>
        <p:nvSpPr>
          <p:cNvPr id="5" name="Slide Number Placeholder 4"/>
          <p:cNvSpPr>
            <a:spLocks noGrp="1"/>
          </p:cNvSpPr>
          <p:nvPr>
            <p:ph type="sldNum" sz="quarter" idx="12"/>
          </p:nvPr>
        </p:nvSpPr>
        <p:spPr/>
        <p:txBody>
          <a:bodyPr/>
          <a:lstStyle/>
          <a:p>
            <a:fld id="{B0A7CDFE-77DC-45A8-9B3D-DFD51CDC2239}" type="slidenum">
              <a:rPr lang="en-US" smtClean="0"/>
              <a:pPr/>
              <a:t>16</a:t>
            </a:fld>
            <a:endParaRPr lang="en-US"/>
          </a:p>
        </p:txBody>
      </p:sp>
    </p:spTree>
    <p:extLst>
      <p:ext uri="{BB962C8B-B14F-4D97-AF65-F5344CB8AC3E}">
        <p14:creationId xmlns="" xmlns:p14="http://schemas.microsoft.com/office/powerpoint/2010/main" val="29615024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Energy</a:t>
            </a:r>
            <a:endParaRPr lang="en-US" dirty="0"/>
          </a:p>
        </p:txBody>
      </p:sp>
      <p:sp>
        <p:nvSpPr>
          <p:cNvPr id="3" name="Content Placeholder 2"/>
          <p:cNvSpPr>
            <a:spLocks noGrp="1"/>
          </p:cNvSpPr>
          <p:nvPr>
            <p:ph idx="1"/>
          </p:nvPr>
        </p:nvSpPr>
        <p:spPr>
          <a:xfrm>
            <a:off x="502920" y="1295400"/>
            <a:ext cx="7955280" cy="4187952"/>
          </a:xfrm>
        </p:spPr>
        <p:txBody>
          <a:bodyPr>
            <a:normAutofit/>
          </a:bodyPr>
          <a:lstStyle/>
          <a:p>
            <a:r>
              <a:rPr lang="en-US" dirty="0" smtClean="0"/>
              <a:t>100% renewable electricity on the grid</a:t>
            </a:r>
          </a:p>
          <a:p>
            <a:r>
              <a:rPr lang="en-US" dirty="0" smtClean="0"/>
              <a:t>90% of city fleet will be zero emissions</a:t>
            </a:r>
            <a:r>
              <a:rPr lang="en-US" dirty="0" smtClean="0">
                <a:solidFill>
                  <a:srgbClr val="FF0000"/>
                </a:solidFill>
              </a:rPr>
              <a:t>	</a:t>
            </a:r>
          </a:p>
          <a:p>
            <a:r>
              <a:rPr lang="en-US" dirty="0" smtClean="0"/>
              <a:t>Alternative fueled municipal solid waste trucks</a:t>
            </a:r>
          </a:p>
          <a:p>
            <a:pPr lvl="1">
              <a:buNone/>
            </a:pPr>
            <a:r>
              <a:rPr lang="en-US" dirty="0" smtClean="0"/>
              <a:t>	</a:t>
            </a:r>
          </a:p>
          <a:p>
            <a:pPr>
              <a:buNone/>
            </a:pPr>
            <a:r>
              <a:rPr lang="pt-BR" dirty="0" smtClean="0"/>
              <a:t>	</a:t>
            </a:r>
          </a:p>
          <a:p>
            <a:pPr lvl="1"/>
            <a:endParaRPr lang="en-US" dirty="0" smtClean="0"/>
          </a:p>
          <a:p>
            <a:endParaRPr lang="en-US" dirty="0"/>
          </a:p>
        </p:txBody>
      </p:sp>
      <p:pic>
        <p:nvPicPr>
          <p:cNvPr id="4" name="Picture 6"/>
          <p:cNvPicPr>
            <a:picLocks noChangeAspect="1" noChangeArrowheads="1"/>
          </p:cNvPicPr>
          <p:nvPr/>
        </p:nvPicPr>
        <p:blipFill>
          <a:blip r:embed="rId3" cstate="screen"/>
          <a:srcRect/>
          <a:stretch>
            <a:fillRect/>
          </a:stretch>
        </p:blipFill>
        <p:spPr bwMode="auto">
          <a:xfrm>
            <a:off x="2590800" y="3310090"/>
            <a:ext cx="4343400" cy="327947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0A7CDFE-77DC-45A8-9B3D-DFD51CDC2239}"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Zero Waste 	</a:t>
            </a:r>
            <a:endParaRPr lang="en-US" dirty="0"/>
          </a:p>
        </p:txBody>
      </p:sp>
      <p:sp>
        <p:nvSpPr>
          <p:cNvPr id="3" name="Content Placeholder 2"/>
          <p:cNvSpPr>
            <a:spLocks noGrp="1"/>
          </p:cNvSpPr>
          <p:nvPr>
            <p:ph idx="1"/>
          </p:nvPr>
        </p:nvSpPr>
        <p:spPr/>
        <p:txBody>
          <a:bodyPr>
            <a:normAutofit/>
          </a:bodyPr>
          <a:lstStyle/>
          <a:p>
            <a:r>
              <a:rPr lang="en-US" dirty="0" smtClean="0">
                <a:ea typeface="ＭＳ Ｐゴシック" pitchFamily="34" charset="-128"/>
              </a:rPr>
              <a:t>Zero Waste (by 2040)</a:t>
            </a:r>
            <a:r>
              <a:rPr lang="en-US" dirty="0" smtClean="0"/>
              <a:t>	</a:t>
            </a:r>
            <a:endParaRPr lang="en-US" dirty="0" smtClean="0">
              <a:ea typeface="ＭＳ Ｐゴシック" pitchFamily="34" charset="-128"/>
            </a:endParaRPr>
          </a:p>
          <a:p>
            <a:r>
              <a:rPr lang="en-US" dirty="0" smtClean="0">
                <a:ea typeface="ＭＳ Ｐゴシック" pitchFamily="34" charset="-128"/>
              </a:rPr>
              <a:t>Capture 80% of landfill and 98% of wastewater gas</a:t>
            </a:r>
            <a:endParaRPr lang="en-US" dirty="0"/>
          </a:p>
        </p:txBody>
      </p:sp>
      <p:pic>
        <p:nvPicPr>
          <p:cNvPr id="5" name="Picture 6" descr="http://tribkswb.files.wordpress.com/2012/11/trash-truck.jpeg"/>
          <p:cNvPicPr>
            <a:picLocks noChangeAspect="1" noChangeArrowheads="1"/>
          </p:cNvPicPr>
          <p:nvPr/>
        </p:nvPicPr>
        <p:blipFill>
          <a:blip r:embed="rId3" cstate="screen"/>
          <a:srcRect/>
          <a:stretch>
            <a:fillRect/>
          </a:stretch>
        </p:blipFill>
        <p:spPr bwMode="auto">
          <a:xfrm>
            <a:off x="307455" y="3260725"/>
            <a:ext cx="4569345" cy="3280143"/>
          </a:xfrm>
          <a:prstGeom prst="rect">
            <a:avLst/>
          </a:prstGeom>
          <a:noFill/>
          <a:ln w="9525">
            <a:noFill/>
            <a:miter lim="800000"/>
            <a:headEnd/>
            <a:tailEnd/>
          </a:ln>
        </p:spPr>
      </p:pic>
      <p:pic>
        <p:nvPicPr>
          <p:cNvPr id="6" name="Picture 3" descr="manual greenery collection.JPG"/>
          <p:cNvPicPr>
            <a:picLocks noChangeAspect="1"/>
          </p:cNvPicPr>
          <p:nvPr/>
        </p:nvPicPr>
        <p:blipFill>
          <a:blip r:embed="rId4" cstate="screen"/>
          <a:srcRect/>
          <a:stretch>
            <a:fillRect/>
          </a:stretch>
        </p:blipFill>
        <p:spPr bwMode="auto">
          <a:xfrm>
            <a:off x="4876800" y="3200400"/>
            <a:ext cx="4038600" cy="33369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B0A7CDFE-77DC-45A8-9B3D-DFD51CDC2239}"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Efficient Buildings	</a:t>
            </a:r>
            <a:endParaRPr lang="en-US" dirty="0"/>
          </a:p>
        </p:txBody>
      </p:sp>
      <p:sp>
        <p:nvSpPr>
          <p:cNvPr id="3" name="Content Placeholder 2"/>
          <p:cNvSpPr>
            <a:spLocks noGrp="1"/>
          </p:cNvSpPr>
          <p:nvPr>
            <p:ph idx="1"/>
          </p:nvPr>
        </p:nvSpPr>
        <p:spPr/>
        <p:txBody>
          <a:bodyPr>
            <a:normAutofit/>
          </a:bodyPr>
          <a:lstStyle/>
          <a:p>
            <a:r>
              <a:rPr lang="en-US" dirty="0" smtClean="0">
                <a:ea typeface="ＭＳ Ｐゴシック" pitchFamily="34" charset="-128"/>
              </a:rPr>
              <a:t>15% energy use reduction in half of homes</a:t>
            </a:r>
          </a:p>
          <a:p>
            <a:r>
              <a:rPr lang="en-US" dirty="0" smtClean="0">
                <a:ea typeface="ＭＳ Ｐゴシック" pitchFamily="34" charset="-128"/>
              </a:rPr>
              <a:t>Develop a Municipal Energy Strategy + reduce City use 25%</a:t>
            </a:r>
          </a:p>
          <a:p>
            <a:r>
              <a:rPr lang="en-US" dirty="0" smtClean="0">
                <a:ea typeface="ＭＳ Ｐゴシック" pitchFamily="34" charset="-128"/>
              </a:rPr>
              <a:t>Support ongoing water efficiency</a:t>
            </a:r>
            <a:endParaRPr lang="en-US" dirty="0"/>
          </a:p>
        </p:txBody>
      </p:sp>
      <p:pic>
        <p:nvPicPr>
          <p:cNvPr id="6" name="Picture 5" descr="Central Library.jpg"/>
          <p:cNvPicPr>
            <a:picLocks noChangeAspect="1"/>
          </p:cNvPicPr>
          <p:nvPr/>
        </p:nvPicPr>
        <p:blipFill>
          <a:blip r:embed="rId3" cstate="screen"/>
          <a:stretch>
            <a:fillRect/>
          </a:stretch>
        </p:blipFill>
        <p:spPr>
          <a:xfrm>
            <a:off x="2133600" y="3352800"/>
            <a:ext cx="4572000" cy="3048000"/>
          </a:xfrm>
          <a:prstGeom prst="rect">
            <a:avLst/>
          </a:prstGeom>
        </p:spPr>
      </p:pic>
      <p:sp>
        <p:nvSpPr>
          <p:cNvPr id="5" name="Slide Number Placeholder 4"/>
          <p:cNvSpPr>
            <a:spLocks noGrp="1"/>
          </p:cNvSpPr>
          <p:nvPr>
            <p:ph type="sldNum" sz="quarter" idx="12"/>
          </p:nvPr>
        </p:nvSpPr>
        <p:spPr/>
        <p:txBody>
          <a:bodyPr/>
          <a:lstStyle/>
          <a:p>
            <a:fld id="{B0A7CDFE-77DC-45A8-9B3D-DFD51CDC2239}"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Gothic" pitchFamily="34" charset="0"/>
                <a:ea typeface="ＭＳ Ｐゴシック" pitchFamily="34" charset="-128"/>
              </a:rPr>
              <a:t>Why? </a:t>
            </a:r>
            <a:endParaRPr lang="en-US" dirty="0"/>
          </a:p>
        </p:txBody>
      </p:sp>
      <p:sp>
        <p:nvSpPr>
          <p:cNvPr id="5" name="Content Placeholder 4"/>
          <p:cNvSpPr>
            <a:spLocks noGrp="1"/>
          </p:cNvSpPr>
          <p:nvPr>
            <p:ph idx="1"/>
          </p:nvPr>
        </p:nvSpPr>
        <p:spPr>
          <a:xfrm>
            <a:off x="502920" y="1295400"/>
            <a:ext cx="8183880" cy="4724400"/>
          </a:xfrm>
        </p:spPr>
        <p:txBody>
          <a:bodyPr>
            <a:normAutofit/>
          </a:bodyPr>
          <a:lstStyle/>
          <a:p>
            <a:r>
              <a:rPr lang="en-US" dirty="0" smtClean="0"/>
              <a:t>State regulations</a:t>
            </a:r>
          </a:p>
          <a:p>
            <a:r>
              <a:rPr lang="en-US" dirty="0" smtClean="0"/>
              <a:t>General Plan</a:t>
            </a:r>
          </a:p>
          <a:p>
            <a:r>
              <a:rPr lang="en-US" dirty="0" smtClean="0"/>
              <a:t>CEQA streamlining</a:t>
            </a:r>
          </a:p>
          <a:p>
            <a:r>
              <a:rPr lang="en-US" b="1" dirty="0" smtClean="0"/>
              <a:t>Public Health</a:t>
            </a:r>
          </a:p>
          <a:p>
            <a:r>
              <a:rPr lang="en-US" b="1" dirty="0" smtClean="0"/>
              <a:t>Resource Efficiency</a:t>
            </a:r>
          </a:p>
          <a:p>
            <a:r>
              <a:rPr lang="en-US" b="1" dirty="0" smtClean="0"/>
              <a:t>Leadership</a:t>
            </a:r>
          </a:p>
          <a:p>
            <a:r>
              <a:rPr lang="en-US" b="1" dirty="0" smtClean="0"/>
              <a:t>Jobs</a:t>
            </a:r>
          </a:p>
          <a:p>
            <a:r>
              <a:rPr lang="en-US" b="1" dirty="0" smtClean="0"/>
              <a:t>Sustainable energy supply</a:t>
            </a:r>
          </a:p>
          <a:p>
            <a:r>
              <a:rPr lang="en-US" b="1" dirty="0" smtClean="0"/>
              <a:t>Quality of life</a:t>
            </a:r>
          </a:p>
          <a:p>
            <a:endParaRPr lang="en-US" b="1" dirty="0" smtClean="0"/>
          </a:p>
        </p:txBody>
      </p:sp>
      <p:pic>
        <p:nvPicPr>
          <p:cNvPr id="1026" name="Picture 2"/>
          <p:cNvPicPr>
            <a:picLocks noChangeAspect="1" noChangeArrowheads="1"/>
          </p:cNvPicPr>
          <p:nvPr/>
        </p:nvPicPr>
        <p:blipFill>
          <a:blip r:embed="rId3" cstate="screen"/>
          <a:srcRect/>
          <a:stretch>
            <a:fillRect/>
          </a:stretch>
        </p:blipFill>
        <p:spPr bwMode="auto">
          <a:xfrm>
            <a:off x="5717344" y="1219200"/>
            <a:ext cx="3274255" cy="4343399"/>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0A7CDFE-77DC-45A8-9B3D-DFD51CDC2239}"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0A7CDFE-77DC-45A8-9B3D-DFD51CDC2239}"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Smart Transit &amp; Land Use</a:t>
            </a:r>
            <a:endParaRPr lang="en-US" dirty="0"/>
          </a:p>
        </p:txBody>
      </p:sp>
      <p:sp>
        <p:nvSpPr>
          <p:cNvPr id="3" name="Content Placeholder 2"/>
          <p:cNvSpPr>
            <a:spLocks noGrp="1"/>
          </p:cNvSpPr>
          <p:nvPr>
            <p:ph idx="1"/>
          </p:nvPr>
        </p:nvSpPr>
        <p:spPr>
          <a:xfrm>
            <a:off x="502920" y="1295400"/>
            <a:ext cx="7117080" cy="4187952"/>
          </a:xfrm>
        </p:spPr>
        <p:txBody>
          <a:bodyPr>
            <a:normAutofit/>
          </a:bodyPr>
          <a:lstStyle/>
          <a:p>
            <a:r>
              <a:rPr lang="en-US" dirty="0" smtClean="0"/>
              <a:t>50%  Mode Share </a:t>
            </a:r>
            <a:r>
              <a:rPr lang="en-US" dirty="0" smtClean="0"/>
              <a:t>Shift</a:t>
            </a:r>
            <a:endParaRPr lang="en-US" dirty="0" smtClean="0"/>
          </a:p>
          <a:p>
            <a:pPr lvl="1"/>
            <a:r>
              <a:rPr lang="en-US" dirty="0" smtClean="0"/>
              <a:t>18% </a:t>
            </a:r>
            <a:r>
              <a:rPr lang="en-US" dirty="0" smtClean="0"/>
              <a:t>biking</a:t>
            </a:r>
            <a:endParaRPr lang="en-US" dirty="0" smtClean="0"/>
          </a:p>
          <a:p>
            <a:pPr lvl="1"/>
            <a:r>
              <a:rPr lang="en-US" dirty="0" smtClean="0"/>
              <a:t>7% </a:t>
            </a:r>
            <a:r>
              <a:rPr lang="en-US" dirty="0" smtClean="0"/>
              <a:t>walking</a:t>
            </a:r>
            <a:endParaRPr lang="en-US" dirty="0" smtClean="0"/>
          </a:p>
          <a:p>
            <a:pPr lvl="1"/>
            <a:r>
              <a:rPr lang="en-US" dirty="0" smtClean="0"/>
              <a:t>25% mass transit</a:t>
            </a:r>
          </a:p>
          <a:p>
            <a:endParaRPr lang="en-US" dirty="0" smtClean="0"/>
          </a:p>
          <a:p>
            <a:endParaRPr lang="en-US" dirty="0" smtClean="0"/>
          </a:p>
          <a:p>
            <a:pPr lvl="1">
              <a:buNone/>
            </a:pPr>
            <a:r>
              <a:rPr lang="en-US" dirty="0" smtClean="0"/>
              <a:t>	</a:t>
            </a:r>
          </a:p>
          <a:p>
            <a:pPr>
              <a:buNone/>
            </a:pPr>
            <a:r>
              <a:rPr lang="pt-BR" dirty="0" smtClean="0"/>
              <a:t>	</a:t>
            </a:r>
          </a:p>
          <a:p>
            <a:pPr lvl="1"/>
            <a:endParaRPr lang="en-US" dirty="0" smtClean="0"/>
          </a:p>
          <a:p>
            <a:endParaRPr lang="en-US" dirty="0"/>
          </a:p>
        </p:txBody>
      </p:sp>
      <p:pic>
        <p:nvPicPr>
          <p:cNvPr id="6" name="Picture 5" descr="Bike Corral.jpg"/>
          <p:cNvPicPr>
            <a:picLocks noChangeAspect="1"/>
          </p:cNvPicPr>
          <p:nvPr/>
        </p:nvPicPr>
        <p:blipFill>
          <a:blip r:embed="rId3" cstate="screen"/>
          <a:stretch>
            <a:fillRect/>
          </a:stretch>
        </p:blipFill>
        <p:spPr>
          <a:xfrm>
            <a:off x="2057400" y="3124199"/>
            <a:ext cx="4953000" cy="3579317"/>
          </a:xfrm>
          <a:prstGeom prst="rect">
            <a:avLst/>
          </a:prstGeom>
        </p:spPr>
      </p:pic>
      <p:sp>
        <p:nvSpPr>
          <p:cNvPr id="5" name="Slide Number Placeholder 4"/>
          <p:cNvSpPr>
            <a:spLocks noGrp="1"/>
          </p:cNvSpPr>
          <p:nvPr>
            <p:ph type="sldNum" sz="quarter" idx="12"/>
          </p:nvPr>
        </p:nvSpPr>
        <p:spPr/>
        <p:txBody>
          <a:bodyPr/>
          <a:lstStyle/>
          <a:p>
            <a:fld id="{B0A7CDFE-77DC-45A8-9B3D-DFD51CDC2239}"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Smart Transit &amp; Land Use</a:t>
            </a:r>
            <a:endParaRPr lang="en-US" dirty="0"/>
          </a:p>
        </p:txBody>
      </p:sp>
      <p:sp>
        <p:nvSpPr>
          <p:cNvPr id="3" name="Content Placeholder 2"/>
          <p:cNvSpPr>
            <a:spLocks noGrp="1"/>
          </p:cNvSpPr>
          <p:nvPr>
            <p:ph idx="1"/>
          </p:nvPr>
        </p:nvSpPr>
        <p:spPr>
          <a:xfrm>
            <a:off x="3352800" y="1371600"/>
            <a:ext cx="5593080" cy="4187952"/>
          </a:xfrm>
        </p:spPr>
        <p:txBody>
          <a:bodyPr>
            <a:normAutofit/>
          </a:bodyPr>
          <a:lstStyle/>
          <a:p>
            <a:r>
              <a:rPr lang="en-US" dirty="0" smtClean="0"/>
              <a:t>Implement the General </a:t>
            </a:r>
            <a:r>
              <a:rPr lang="en-US" dirty="0" smtClean="0"/>
              <a:t>Plan</a:t>
            </a:r>
            <a:endParaRPr lang="en-US" dirty="0" smtClean="0"/>
          </a:p>
          <a:p>
            <a:pPr lvl="1"/>
            <a:r>
              <a:rPr lang="en-US" dirty="0" smtClean="0"/>
              <a:t>City of Villages </a:t>
            </a:r>
            <a:r>
              <a:rPr lang="en-US" dirty="0" smtClean="0"/>
              <a:t>Strategy</a:t>
            </a:r>
            <a:endParaRPr lang="en-US" dirty="0" smtClean="0"/>
          </a:p>
          <a:p>
            <a:pPr lvl="1"/>
            <a:r>
              <a:rPr lang="en-US" dirty="0" smtClean="0"/>
              <a:t>Regional Planning/Inter-Jurisdictional </a:t>
            </a:r>
            <a:r>
              <a:rPr lang="en-US" dirty="0" smtClean="0"/>
              <a:t>Coordination</a:t>
            </a:r>
            <a:endParaRPr lang="en-US" dirty="0" smtClean="0"/>
          </a:p>
          <a:p>
            <a:pPr lvl="1"/>
            <a:r>
              <a:rPr lang="en-US" dirty="0" smtClean="0"/>
              <a:t>Guide future growth into a sustainable, citywide development pattern</a:t>
            </a:r>
          </a:p>
          <a:p>
            <a:pPr lvl="1"/>
            <a:endParaRPr lang="en-US" dirty="0" smtClean="0"/>
          </a:p>
          <a:p>
            <a:pPr lvl="1"/>
            <a:endParaRPr lang="en-US" dirty="0"/>
          </a:p>
        </p:txBody>
      </p:sp>
      <p:pic>
        <p:nvPicPr>
          <p:cNvPr id="1026" name="Picture 2" descr="S:\PLN\General Plan Update Archive\photos\GP cover for PPT.jpg"/>
          <p:cNvPicPr>
            <a:picLocks noChangeAspect="1" noChangeArrowheads="1"/>
          </p:cNvPicPr>
          <p:nvPr/>
        </p:nvPicPr>
        <p:blipFill>
          <a:blip r:embed="rId3" cstate="screen"/>
          <a:srcRect/>
          <a:stretch>
            <a:fillRect/>
          </a:stretch>
        </p:blipFill>
        <p:spPr bwMode="auto">
          <a:xfrm>
            <a:off x="304800" y="2209800"/>
            <a:ext cx="3185463" cy="4114800"/>
          </a:xfrm>
          <a:prstGeom prst="rect">
            <a:avLst/>
          </a:prstGeom>
          <a:noFill/>
        </p:spPr>
      </p:pic>
      <p:sp>
        <p:nvSpPr>
          <p:cNvPr id="5" name="Slide Number Placeholder 4"/>
          <p:cNvSpPr>
            <a:spLocks noGrp="1"/>
          </p:cNvSpPr>
          <p:nvPr>
            <p:ph type="sldNum" sz="quarter" idx="12"/>
          </p:nvPr>
        </p:nvSpPr>
        <p:spPr/>
        <p:txBody>
          <a:bodyPr/>
          <a:lstStyle/>
          <a:p>
            <a:fld id="{B0A7CDFE-77DC-45A8-9B3D-DFD51CDC2239}"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Smart Transit &amp; Land Use</a:t>
            </a:r>
            <a:endParaRPr lang="en-US" dirty="0"/>
          </a:p>
        </p:txBody>
      </p:sp>
      <p:sp>
        <p:nvSpPr>
          <p:cNvPr id="3" name="Content Placeholder 2"/>
          <p:cNvSpPr>
            <a:spLocks noGrp="1"/>
          </p:cNvSpPr>
          <p:nvPr>
            <p:ph idx="1"/>
          </p:nvPr>
        </p:nvSpPr>
        <p:spPr>
          <a:xfrm>
            <a:off x="502920" y="1295400"/>
            <a:ext cx="5593080" cy="4187952"/>
          </a:xfrm>
        </p:spPr>
        <p:txBody>
          <a:bodyPr>
            <a:normAutofit/>
          </a:bodyPr>
          <a:lstStyle/>
          <a:p>
            <a:r>
              <a:rPr lang="en-US" dirty="0" smtClean="0"/>
              <a:t>Mobility Element</a:t>
            </a:r>
          </a:p>
          <a:p>
            <a:pPr lvl="1"/>
            <a:endParaRPr lang="en-US" dirty="0" smtClean="0"/>
          </a:p>
          <a:p>
            <a:pPr lvl="1"/>
            <a:r>
              <a:rPr lang="en-US" dirty="0" smtClean="0"/>
              <a:t>To improve mobility through development of a balanced, multi-modal transportation network.</a:t>
            </a:r>
          </a:p>
          <a:p>
            <a:pPr lvl="1"/>
            <a:endParaRPr lang="en-US" dirty="0" smtClean="0"/>
          </a:p>
          <a:p>
            <a:pPr lvl="1"/>
            <a:endParaRPr lang="en-US" dirty="0" smtClean="0"/>
          </a:p>
          <a:p>
            <a:pPr lvl="1"/>
            <a:endParaRPr lang="en-US" dirty="0"/>
          </a:p>
        </p:txBody>
      </p:sp>
      <p:pic>
        <p:nvPicPr>
          <p:cNvPr id="3074" name="Picture 2" descr="S:\PLN\General Plan Update Archive\photos\Misc Photos\Marlon's\Neighborhood Photos for Nancy\DSC00584.JPG"/>
          <p:cNvPicPr>
            <a:picLocks noChangeAspect="1" noChangeArrowheads="1"/>
          </p:cNvPicPr>
          <p:nvPr/>
        </p:nvPicPr>
        <p:blipFill>
          <a:blip r:embed="rId3" cstate="screen"/>
          <a:srcRect/>
          <a:stretch>
            <a:fillRect/>
          </a:stretch>
        </p:blipFill>
        <p:spPr bwMode="auto">
          <a:xfrm>
            <a:off x="304800" y="4419600"/>
            <a:ext cx="3864040" cy="2060634"/>
          </a:xfrm>
          <a:prstGeom prst="rect">
            <a:avLst/>
          </a:prstGeom>
          <a:noFill/>
        </p:spPr>
      </p:pic>
      <p:pic>
        <p:nvPicPr>
          <p:cNvPr id="3075" name="Picture 3" descr="S:\PLN\General Plan Update Archive\photos\SD River\slide 4.jpg"/>
          <p:cNvPicPr>
            <a:picLocks noChangeAspect="1" noChangeArrowheads="1"/>
          </p:cNvPicPr>
          <p:nvPr/>
        </p:nvPicPr>
        <p:blipFill>
          <a:blip r:embed="rId4" cstate="screen"/>
          <a:srcRect/>
          <a:stretch>
            <a:fillRect/>
          </a:stretch>
        </p:blipFill>
        <p:spPr bwMode="auto">
          <a:xfrm>
            <a:off x="4267200" y="3733800"/>
            <a:ext cx="4267200" cy="2681632"/>
          </a:xfrm>
          <a:prstGeom prst="rect">
            <a:avLst/>
          </a:prstGeom>
          <a:noFill/>
        </p:spPr>
      </p:pic>
      <p:pic>
        <p:nvPicPr>
          <p:cNvPr id="7" name="Picture 2"/>
          <p:cNvPicPr>
            <a:picLocks noChangeAspect="1" noChangeArrowheads="1"/>
          </p:cNvPicPr>
          <p:nvPr/>
        </p:nvPicPr>
        <p:blipFill>
          <a:blip r:embed="rId5" cstate="screen"/>
          <a:srcRect/>
          <a:stretch>
            <a:fillRect/>
          </a:stretch>
        </p:blipFill>
        <p:spPr bwMode="auto">
          <a:xfrm>
            <a:off x="5791200" y="1593032"/>
            <a:ext cx="3051175" cy="1988368"/>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B0A7CDFE-77DC-45A8-9B3D-DFD51CDC2239}"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52400"/>
            <a:ext cx="3459480" cy="1051560"/>
          </a:xfrm>
        </p:spPr>
        <p:txBody>
          <a:bodyPr>
            <a:normAutofit fontScale="90000"/>
          </a:bodyPr>
          <a:lstStyle/>
          <a:p>
            <a:r>
              <a:rPr lang="en-US" dirty="0" smtClean="0"/>
              <a:t>Smart Transit &amp; Land Use</a:t>
            </a:r>
            <a:endParaRPr lang="en-US" dirty="0"/>
          </a:p>
        </p:txBody>
      </p:sp>
      <p:sp>
        <p:nvSpPr>
          <p:cNvPr id="3" name="Content Placeholder 2"/>
          <p:cNvSpPr>
            <a:spLocks noGrp="1"/>
          </p:cNvSpPr>
          <p:nvPr>
            <p:ph idx="1"/>
          </p:nvPr>
        </p:nvSpPr>
        <p:spPr>
          <a:xfrm>
            <a:off x="533400" y="1676400"/>
            <a:ext cx="3276600" cy="4187952"/>
          </a:xfrm>
        </p:spPr>
        <p:txBody>
          <a:bodyPr>
            <a:normAutofit/>
          </a:bodyPr>
          <a:lstStyle/>
          <a:p>
            <a:r>
              <a:rPr lang="en-US" dirty="0" smtClean="0"/>
              <a:t>Transit Priority Areas (TPA</a:t>
            </a:r>
            <a:r>
              <a:rPr lang="en-US" dirty="0" smtClean="0"/>
              <a:t>)</a:t>
            </a:r>
            <a:endParaRPr lang="en-US" dirty="0" smtClean="0"/>
          </a:p>
          <a:p>
            <a:r>
              <a:rPr lang="en-US" dirty="0" smtClean="0"/>
              <a:t>½ mile from Trolley/High Quality Bus Stop</a:t>
            </a:r>
          </a:p>
          <a:p>
            <a:pPr lvl="1"/>
            <a:endParaRPr lang="en-US" dirty="0" smtClean="0"/>
          </a:p>
          <a:p>
            <a:pPr lvl="1"/>
            <a:endParaRPr lang="en-US" dirty="0" smtClean="0"/>
          </a:p>
          <a:p>
            <a:pPr lvl="1"/>
            <a:endParaRPr lang="en-US" dirty="0"/>
          </a:p>
        </p:txBody>
      </p:sp>
      <p:pic>
        <p:nvPicPr>
          <p:cNvPr id="1026" name="Picture 2" descr="S:\PLN\General Plan Update Archive\photos\GP cover for PPT.jpg"/>
          <p:cNvPicPr>
            <a:picLocks noChangeAspect="1" noChangeArrowheads="1"/>
          </p:cNvPicPr>
          <p:nvPr/>
        </p:nvPicPr>
        <p:blipFill>
          <a:blip r:embed="rId3" cstate="screen"/>
          <a:srcRect/>
          <a:stretch>
            <a:fillRect/>
          </a:stretch>
        </p:blipFill>
        <p:spPr bwMode="auto">
          <a:xfrm>
            <a:off x="4419600" y="156941"/>
            <a:ext cx="4343400" cy="6701059"/>
          </a:xfrm>
          <a:prstGeom prst="rect">
            <a:avLst/>
          </a:prstGeom>
          <a:noFill/>
        </p:spPr>
      </p:pic>
      <p:sp>
        <p:nvSpPr>
          <p:cNvPr id="5" name="Slide Number Placeholder 4"/>
          <p:cNvSpPr>
            <a:spLocks noGrp="1"/>
          </p:cNvSpPr>
          <p:nvPr>
            <p:ph type="sldNum" sz="quarter" idx="12"/>
          </p:nvPr>
        </p:nvSpPr>
        <p:spPr/>
        <p:txBody>
          <a:bodyPr/>
          <a:lstStyle/>
          <a:p>
            <a:fld id="{B0A7CDFE-77DC-45A8-9B3D-DFD51CDC2239}"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Smart Transit &amp; Land Use</a:t>
            </a:r>
            <a:endParaRPr lang="en-US" dirty="0"/>
          </a:p>
        </p:txBody>
      </p:sp>
      <p:sp>
        <p:nvSpPr>
          <p:cNvPr id="3" name="Content Placeholder 2"/>
          <p:cNvSpPr>
            <a:spLocks noGrp="1"/>
          </p:cNvSpPr>
          <p:nvPr>
            <p:ph idx="1"/>
          </p:nvPr>
        </p:nvSpPr>
        <p:spPr>
          <a:xfrm>
            <a:off x="502920" y="1295400"/>
            <a:ext cx="8031480" cy="4187952"/>
          </a:xfrm>
        </p:spPr>
        <p:txBody>
          <a:bodyPr>
            <a:normAutofit/>
          </a:bodyPr>
          <a:lstStyle/>
          <a:p>
            <a:r>
              <a:rPr lang="en-US" dirty="0" smtClean="0"/>
              <a:t>Transit </a:t>
            </a:r>
            <a:r>
              <a:rPr lang="en-US" dirty="0" smtClean="0"/>
              <a:t>Use</a:t>
            </a:r>
            <a:endParaRPr lang="en-US" dirty="0" smtClean="0"/>
          </a:p>
          <a:p>
            <a:pPr lvl="1"/>
            <a:r>
              <a:rPr lang="en-US" dirty="0" smtClean="0"/>
              <a:t>Implement the General Plan’s Mobility Element and the City of Villages Strategy in TPAs to increase the use of transit</a:t>
            </a:r>
            <a:r>
              <a:rPr lang="en-US" dirty="0" smtClean="0"/>
              <a:t>.</a:t>
            </a:r>
            <a:endParaRPr lang="en-US" dirty="0" smtClean="0"/>
          </a:p>
          <a:p>
            <a:pPr lvl="1"/>
            <a:r>
              <a:rPr lang="en-US" dirty="0" smtClean="0"/>
              <a:t>Achieve mass transit mode share of 12% by 2020 and 25% by 2035 in TPAs.</a:t>
            </a:r>
          </a:p>
          <a:p>
            <a:pPr lvl="1"/>
            <a:endParaRPr lang="en-US" dirty="0"/>
          </a:p>
        </p:txBody>
      </p:sp>
      <p:pic>
        <p:nvPicPr>
          <p:cNvPr id="2050" name="Picture 2" descr="S:\PLN\General Plan Update Archive\photos\San Ysidro\San Ysidro Busy Trolley1.JPG"/>
          <p:cNvPicPr>
            <a:picLocks noChangeAspect="1" noChangeArrowheads="1"/>
          </p:cNvPicPr>
          <p:nvPr/>
        </p:nvPicPr>
        <p:blipFill>
          <a:blip r:embed="rId3" cstate="screen"/>
          <a:srcRect/>
          <a:stretch>
            <a:fillRect/>
          </a:stretch>
        </p:blipFill>
        <p:spPr bwMode="auto">
          <a:xfrm>
            <a:off x="3124200" y="3733800"/>
            <a:ext cx="3064947" cy="2971800"/>
          </a:xfrm>
          <a:prstGeom prst="rect">
            <a:avLst/>
          </a:prstGeom>
          <a:noFill/>
        </p:spPr>
      </p:pic>
      <p:sp>
        <p:nvSpPr>
          <p:cNvPr id="5" name="Slide Number Placeholder 4"/>
          <p:cNvSpPr>
            <a:spLocks noGrp="1"/>
          </p:cNvSpPr>
          <p:nvPr>
            <p:ph type="sldNum" sz="quarter" idx="12"/>
          </p:nvPr>
        </p:nvSpPr>
        <p:spPr/>
        <p:txBody>
          <a:bodyPr/>
          <a:lstStyle/>
          <a:p>
            <a:fld id="{B0A7CDFE-77DC-45A8-9B3D-DFD51CDC2239}"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Smart Transit &amp; Land Use</a:t>
            </a:r>
            <a:endParaRPr lang="en-US" dirty="0"/>
          </a:p>
        </p:txBody>
      </p:sp>
      <p:sp>
        <p:nvSpPr>
          <p:cNvPr id="3" name="Content Placeholder 2"/>
          <p:cNvSpPr>
            <a:spLocks noGrp="1"/>
          </p:cNvSpPr>
          <p:nvPr>
            <p:ph idx="1"/>
          </p:nvPr>
        </p:nvSpPr>
        <p:spPr>
          <a:xfrm>
            <a:off x="4541520" y="1295400"/>
            <a:ext cx="4602480" cy="4187952"/>
          </a:xfrm>
        </p:spPr>
        <p:txBody>
          <a:bodyPr>
            <a:normAutofit/>
          </a:bodyPr>
          <a:lstStyle/>
          <a:p>
            <a:r>
              <a:rPr lang="en-US" dirty="0" smtClean="0"/>
              <a:t>Walking</a:t>
            </a:r>
            <a:endParaRPr lang="en-US" dirty="0" smtClean="0"/>
          </a:p>
          <a:p>
            <a:pPr lvl="1"/>
            <a:r>
              <a:rPr lang="en-US" dirty="0" smtClean="0"/>
              <a:t>Implement pedestrian improvements in TPAs to increase commuter walking opportunities</a:t>
            </a:r>
            <a:r>
              <a:rPr lang="en-US" dirty="0" smtClean="0"/>
              <a:t>.</a:t>
            </a:r>
            <a:endParaRPr lang="en-US" dirty="0" smtClean="0"/>
          </a:p>
          <a:p>
            <a:pPr lvl="1"/>
            <a:r>
              <a:rPr lang="en-US" dirty="0" smtClean="0"/>
              <a:t>Achieve walking commuter mode share of 3% by 2020 and 7% by 2035 in TPAs. </a:t>
            </a:r>
            <a:endParaRPr lang="en-US" dirty="0"/>
          </a:p>
        </p:txBody>
      </p:sp>
      <p:pic>
        <p:nvPicPr>
          <p:cNvPr id="5" name="Picture 4" descr="Ped MP Cover.jpg"/>
          <p:cNvPicPr>
            <a:picLocks noChangeAspect="1"/>
          </p:cNvPicPr>
          <p:nvPr/>
        </p:nvPicPr>
        <p:blipFill>
          <a:blip r:embed="rId3" cstate="screen"/>
          <a:stretch>
            <a:fillRect/>
          </a:stretch>
        </p:blipFill>
        <p:spPr>
          <a:xfrm>
            <a:off x="685800" y="1447800"/>
            <a:ext cx="3650673" cy="4724400"/>
          </a:xfrm>
          <a:prstGeom prst="rect">
            <a:avLst/>
          </a:prstGeom>
          <a:ln>
            <a:solidFill>
              <a:schemeClr val="tx1"/>
            </a:solidFill>
          </a:ln>
        </p:spPr>
      </p:pic>
      <p:sp>
        <p:nvSpPr>
          <p:cNvPr id="6" name="Slide Number Placeholder 5"/>
          <p:cNvSpPr>
            <a:spLocks noGrp="1"/>
          </p:cNvSpPr>
          <p:nvPr>
            <p:ph type="sldNum" sz="quarter" idx="12"/>
          </p:nvPr>
        </p:nvSpPr>
        <p:spPr/>
        <p:txBody>
          <a:bodyPr/>
          <a:lstStyle/>
          <a:p>
            <a:fld id="{B0A7CDFE-77DC-45A8-9B3D-DFD51CDC2239}"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Smart Transit &amp; Land Use</a:t>
            </a:r>
            <a:endParaRPr lang="en-US" dirty="0"/>
          </a:p>
        </p:txBody>
      </p:sp>
      <p:sp>
        <p:nvSpPr>
          <p:cNvPr id="3" name="Content Placeholder 2"/>
          <p:cNvSpPr>
            <a:spLocks noGrp="1"/>
          </p:cNvSpPr>
          <p:nvPr>
            <p:ph idx="1"/>
          </p:nvPr>
        </p:nvSpPr>
        <p:spPr>
          <a:xfrm>
            <a:off x="502920" y="1295400"/>
            <a:ext cx="4602480" cy="4187952"/>
          </a:xfrm>
        </p:spPr>
        <p:txBody>
          <a:bodyPr>
            <a:normAutofit/>
          </a:bodyPr>
          <a:lstStyle/>
          <a:p>
            <a:r>
              <a:rPr lang="en-US" dirty="0" smtClean="0"/>
              <a:t>Biking</a:t>
            </a:r>
            <a:endParaRPr lang="en-US" dirty="0" smtClean="0"/>
          </a:p>
          <a:p>
            <a:pPr lvl="1"/>
            <a:r>
              <a:rPr lang="en-US" dirty="0" smtClean="0"/>
              <a:t>Implement the City of San Diego’s Bicycle Master Plan to increase commuter bicycling </a:t>
            </a:r>
            <a:r>
              <a:rPr lang="en-US" dirty="0" smtClean="0"/>
              <a:t>opportunities</a:t>
            </a:r>
            <a:endParaRPr lang="en-US" dirty="0" smtClean="0"/>
          </a:p>
          <a:p>
            <a:pPr lvl="1"/>
            <a:r>
              <a:rPr lang="en-US" dirty="0" smtClean="0"/>
              <a:t>Achieve 6% bicycle commuter mode share by 2020 and 18% mode share by 2035 in TPAs.</a:t>
            </a:r>
            <a:endParaRPr lang="en-US" dirty="0"/>
          </a:p>
        </p:txBody>
      </p:sp>
      <p:pic>
        <p:nvPicPr>
          <p:cNvPr id="5" name="Picture 4" descr="Ped MP Cover.jpg"/>
          <p:cNvPicPr>
            <a:picLocks noChangeAspect="1"/>
          </p:cNvPicPr>
          <p:nvPr/>
        </p:nvPicPr>
        <p:blipFill>
          <a:blip r:embed="rId3" cstate="screen"/>
          <a:stretch>
            <a:fillRect/>
          </a:stretch>
        </p:blipFill>
        <p:spPr>
          <a:xfrm>
            <a:off x="5257800" y="1371600"/>
            <a:ext cx="3650672" cy="4724400"/>
          </a:xfrm>
          <a:prstGeom prst="rect">
            <a:avLst/>
          </a:prstGeom>
          <a:ln>
            <a:solidFill>
              <a:schemeClr val="tx1"/>
            </a:solidFill>
          </a:ln>
        </p:spPr>
      </p:pic>
      <p:sp>
        <p:nvSpPr>
          <p:cNvPr id="6" name="Slide Number Placeholder 5"/>
          <p:cNvSpPr>
            <a:spLocks noGrp="1"/>
          </p:cNvSpPr>
          <p:nvPr>
            <p:ph type="sldNum" sz="quarter" idx="12"/>
          </p:nvPr>
        </p:nvSpPr>
        <p:spPr/>
        <p:txBody>
          <a:bodyPr/>
          <a:lstStyle/>
          <a:p>
            <a:fld id="{B0A7CDFE-77DC-45A8-9B3D-DFD51CDC2239}"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Smart Transit &amp; Land Use</a:t>
            </a:r>
            <a:endParaRPr lang="en-US" dirty="0"/>
          </a:p>
        </p:txBody>
      </p:sp>
      <p:sp>
        <p:nvSpPr>
          <p:cNvPr id="3" name="Content Placeholder 2"/>
          <p:cNvSpPr>
            <a:spLocks noGrp="1"/>
          </p:cNvSpPr>
          <p:nvPr>
            <p:ph idx="1"/>
          </p:nvPr>
        </p:nvSpPr>
        <p:spPr>
          <a:xfrm>
            <a:off x="502920" y="1295400"/>
            <a:ext cx="4602480" cy="4187952"/>
          </a:xfrm>
        </p:spPr>
        <p:txBody>
          <a:bodyPr>
            <a:normAutofit/>
          </a:bodyPr>
          <a:lstStyle/>
          <a:p>
            <a:r>
              <a:rPr lang="en-US" dirty="0" smtClean="0"/>
              <a:t>Bicycle Master Plan</a:t>
            </a:r>
          </a:p>
        </p:txBody>
      </p:sp>
      <p:pic>
        <p:nvPicPr>
          <p:cNvPr id="6" name="Picture 5" descr="Bike Map1.jpg"/>
          <p:cNvPicPr>
            <a:picLocks noChangeAspect="1"/>
          </p:cNvPicPr>
          <p:nvPr/>
        </p:nvPicPr>
        <p:blipFill>
          <a:blip r:embed="rId3" cstate="screen"/>
          <a:srcRect/>
          <a:stretch>
            <a:fillRect/>
          </a:stretch>
        </p:blipFill>
        <p:spPr>
          <a:xfrm>
            <a:off x="1100445" y="1905000"/>
            <a:ext cx="6943110" cy="4599862"/>
          </a:xfrm>
          <a:prstGeom prst="rect">
            <a:avLst/>
          </a:prstGeom>
        </p:spPr>
      </p:pic>
      <p:sp>
        <p:nvSpPr>
          <p:cNvPr id="5" name="Slide Number Placeholder 4"/>
          <p:cNvSpPr>
            <a:spLocks noGrp="1"/>
          </p:cNvSpPr>
          <p:nvPr>
            <p:ph type="sldNum" sz="quarter" idx="12"/>
          </p:nvPr>
        </p:nvSpPr>
        <p:spPr/>
        <p:txBody>
          <a:bodyPr/>
          <a:lstStyle/>
          <a:p>
            <a:fld id="{B0A7CDFE-77DC-45A8-9B3D-DFD51CDC2239}"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Smart Transit &amp; Land Use</a:t>
            </a:r>
            <a:endParaRPr lang="en-US" dirty="0"/>
          </a:p>
        </p:txBody>
      </p:sp>
      <p:sp>
        <p:nvSpPr>
          <p:cNvPr id="3" name="Content Placeholder 2"/>
          <p:cNvSpPr>
            <a:spLocks noGrp="1"/>
          </p:cNvSpPr>
          <p:nvPr>
            <p:ph idx="1"/>
          </p:nvPr>
        </p:nvSpPr>
        <p:spPr>
          <a:xfrm>
            <a:off x="502920" y="1295400"/>
            <a:ext cx="4602480" cy="4187952"/>
          </a:xfrm>
        </p:spPr>
        <p:txBody>
          <a:bodyPr>
            <a:normAutofit/>
          </a:bodyPr>
          <a:lstStyle/>
          <a:p>
            <a:r>
              <a:rPr lang="en-US" dirty="0" smtClean="0"/>
              <a:t>Bicycle Master Plan</a:t>
            </a:r>
          </a:p>
        </p:txBody>
      </p:sp>
      <p:pic>
        <p:nvPicPr>
          <p:cNvPr id="6" name="Picture 5" descr="Bike Map1.jpg"/>
          <p:cNvPicPr>
            <a:picLocks noChangeAspect="1"/>
          </p:cNvPicPr>
          <p:nvPr/>
        </p:nvPicPr>
        <p:blipFill>
          <a:blip r:embed="rId3" cstate="screen"/>
          <a:srcRect/>
          <a:stretch>
            <a:fillRect/>
          </a:stretch>
        </p:blipFill>
        <p:spPr>
          <a:xfrm>
            <a:off x="994723" y="1934187"/>
            <a:ext cx="7154554" cy="4695213"/>
          </a:xfrm>
          <a:prstGeom prst="rect">
            <a:avLst/>
          </a:prstGeom>
        </p:spPr>
      </p:pic>
      <p:sp>
        <p:nvSpPr>
          <p:cNvPr id="5" name="Slide Number Placeholder 4"/>
          <p:cNvSpPr>
            <a:spLocks noGrp="1"/>
          </p:cNvSpPr>
          <p:nvPr>
            <p:ph type="sldNum" sz="quarter" idx="12"/>
          </p:nvPr>
        </p:nvSpPr>
        <p:spPr/>
        <p:txBody>
          <a:bodyPr/>
          <a:lstStyle/>
          <a:p>
            <a:fld id="{B0A7CDFE-77DC-45A8-9B3D-DFD51CDC2239}"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051560"/>
          </a:xfrm>
        </p:spPr>
        <p:txBody>
          <a:bodyPr>
            <a:normAutofit fontScale="90000"/>
          </a:bodyPr>
          <a:lstStyle/>
          <a:p>
            <a:r>
              <a:rPr lang="en-US" dirty="0" smtClean="0"/>
              <a:t>Projected Greenhouse Gas (GHG) Emissions Levels &amp; Targets</a:t>
            </a:r>
            <a:endParaRPr lang="en-US" dirty="0"/>
          </a:p>
        </p:txBody>
      </p:sp>
      <p:pic>
        <p:nvPicPr>
          <p:cNvPr id="2050" name="Picture 2"/>
          <p:cNvPicPr>
            <a:picLocks noGrp="1" noChangeAspect="1" noChangeArrowheads="1"/>
          </p:cNvPicPr>
          <p:nvPr>
            <p:ph idx="1"/>
          </p:nvPr>
        </p:nvPicPr>
        <p:blipFill>
          <a:blip r:embed="rId3" cstate="screen">
            <a:clrChange>
              <a:clrFrom>
                <a:srgbClr val="FFFFFF"/>
              </a:clrFrom>
              <a:clrTo>
                <a:srgbClr val="FFFFFF">
                  <a:alpha val="0"/>
                </a:srgbClr>
              </a:clrTo>
            </a:clrChange>
          </a:blip>
          <a:srcRect/>
          <a:stretch>
            <a:fillRect/>
          </a:stretch>
        </p:blipFill>
        <p:spPr bwMode="auto">
          <a:xfrm>
            <a:off x="1295400" y="1295400"/>
            <a:ext cx="6705600" cy="536448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0A7CDFE-77DC-45A8-9B3D-DFD51CDC2239}"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Smart Transit &amp; Land Use</a:t>
            </a:r>
            <a:endParaRPr lang="en-US" dirty="0"/>
          </a:p>
        </p:txBody>
      </p:sp>
      <p:sp>
        <p:nvSpPr>
          <p:cNvPr id="3" name="Content Placeholder 2"/>
          <p:cNvSpPr>
            <a:spLocks noGrp="1"/>
          </p:cNvSpPr>
          <p:nvPr>
            <p:ph idx="1"/>
          </p:nvPr>
        </p:nvSpPr>
        <p:spPr>
          <a:xfrm>
            <a:off x="502920" y="1295400"/>
            <a:ext cx="7879080" cy="4187952"/>
          </a:xfrm>
        </p:spPr>
        <p:txBody>
          <a:bodyPr>
            <a:normAutofit/>
          </a:bodyPr>
          <a:lstStyle/>
          <a:p>
            <a:r>
              <a:rPr lang="en-US" dirty="0" smtClean="0"/>
              <a:t>VMT </a:t>
            </a:r>
            <a:r>
              <a:rPr lang="en-US" dirty="0" smtClean="0"/>
              <a:t>Reductions</a:t>
            </a:r>
            <a:endParaRPr lang="en-US" dirty="0" smtClean="0"/>
          </a:p>
          <a:p>
            <a:pPr lvl="1"/>
            <a:r>
              <a:rPr lang="en-US" dirty="0" smtClean="0"/>
              <a:t>Implement transit-oriented development within TPAs</a:t>
            </a:r>
            <a:r>
              <a:rPr lang="en-US" dirty="0" smtClean="0"/>
              <a:t>.</a:t>
            </a:r>
            <a:endParaRPr lang="en-US" dirty="0" smtClean="0"/>
          </a:p>
          <a:p>
            <a:pPr lvl="1"/>
            <a:r>
              <a:rPr lang="en-US" dirty="0" smtClean="0"/>
              <a:t>Reduce average vehicle commute distance by two miles through implementation of the General Plan City of Villages Strategy by 2035.</a:t>
            </a:r>
          </a:p>
        </p:txBody>
      </p:sp>
      <p:pic>
        <p:nvPicPr>
          <p:cNvPr id="5" name="Picture 2"/>
          <p:cNvPicPr>
            <a:picLocks noChangeAspect="1" noChangeArrowheads="1"/>
          </p:cNvPicPr>
          <p:nvPr/>
        </p:nvPicPr>
        <p:blipFill>
          <a:blip r:embed="rId3" cstate="screen"/>
          <a:srcRect/>
          <a:stretch>
            <a:fillRect/>
          </a:stretch>
        </p:blipFill>
        <p:spPr bwMode="auto">
          <a:xfrm>
            <a:off x="0" y="4648200"/>
            <a:ext cx="9226550" cy="22098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0A7CDFE-77DC-45A8-9B3D-DFD51CDC2239}"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Smart Transit &amp; Land Use</a:t>
            </a:r>
            <a:endParaRPr lang="en-US" dirty="0"/>
          </a:p>
        </p:txBody>
      </p:sp>
      <p:sp>
        <p:nvSpPr>
          <p:cNvPr id="3" name="Content Placeholder 2"/>
          <p:cNvSpPr>
            <a:spLocks noGrp="1"/>
          </p:cNvSpPr>
          <p:nvPr>
            <p:ph idx="1"/>
          </p:nvPr>
        </p:nvSpPr>
        <p:spPr>
          <a:xfrm>
            <a:off x="502920" y="1295400"/>
            <a:ext cx="6278880" cy="4187952"/>
          </a:xfrm>
        </p:spPr>
        <p:txBody>
          <a:bodyPr>
            <a:normAutofit/>
          </a:bodyPr>
          <a:lstStyle/>
          <a:p>
            <a:r>
              <a:rPr lang="en-US" dirty="0" smtClean="0"/>
              <a:t>Implementation</a:t>
            </a:r>
          </a:p>
          <a:p>
            <a:pPr lvl="1"/>
            <a:r>
              <a:rPr lang="en-US" dirty="0" smtClean="0"/>
              <a:t>New Development (CEQA Incentives)</a:t>
            </a:r>
          </a:p>
          <a:p>
            <a:pPr lvl="1"/>
            <a:r>
              <a:rPr lang="en-US" dirty="0" smtClean="0"/>
              <a:t>Community Plan Updates</a:t>
            </a:r>
          </a:p>
          <a:p>
            <a:pPr lvl="1"/>
            <a:r>
              <a:rPr lang="en-US" dirty="0" smtClean="0"/>
              <a:t>Grant Programs (Cap &amp; Trade Funds)</a:t>
            </a:r>
          </a:p>
          <a:p>
            <a:pPr lvl="1"/>
            <a:r>
              <a:rPr lang="en-US" dirty="0" smtClean="0"/>
              <a:t>City Projects</a:t>
            </a:r>
          </a:p>
        </p:txBody>
      </p:sp>
      <p:pic>
        <p:nvPicPr>
          <p:cNvPr id="4" name="Picture 3" descr="S:\PLN\Community Plan Updates\Mission Valley\Graphics\Project_Logo.jpg"/>
          <p:cNvPicPr>
            <a:picLocks noChangeAspect="1" noChangeArrowheads="1"/>
          </p:cNvPicPr>
          <p:nvPr/>
        </p:nvPicPr>
        <p:blipFill>
          <a:blip r:embed="rId3" cstate="screen"/>
          <a:srcRect/>
          <a:stretch>
            <a:fillRect/>
          </a:stretch>
        </p:blipFill>
        <p:spPr bwMode="auto">
          <a:xfrm>
            <a:off x="3390900" y="4038600"/>
            <a:ext cx="3390900" cy="2260600"/>
          </a:xfrm>
          <a:prstGeom prst="rect">
            <a:avLst/>
          </a:prstGeom>
          <a:noFill/>
          <a:ln>
            <a:solidFill>
              <a:schemeClr val="accent1"/>
            </a:solidFill>
          </a:ln>
        </p:spPr>
      </p:pic>
      <p:pic>
        <p:nvPicPr>
          <p:cNvPr id="5" name="Picture 4" descr="npcommunityplan062015draftreduced.jpg"/>
          <p:cNvPicPr>
            <a:picLocks noChangeAspect="1"/>
          </p:cNvPicPr>
          <p:nvPr/>
        </p:nvPicPr>
        <p:blipFill>
          <a:blip r:embed="rId4" cstate="screen"/>
          <a:stretch>
            <a:fillRect/>
          </a:stretch>
        </p:blipFill>
        <p:spPr>
          <a:xfrm>
            <a:off x="6754090" y="2133600"/>
            <a:ext cx="2237510" cy="2895600"/>
          </a:xfrm>
          <a:prstGeom prst="rect">
            <a:avLst/>
          </a:prstGeom>
          <a:ln>
            <a:solidFill>
              <a:schemeClr val="accent1"/>
            </a:solidFill>
          </a:ln>
        </p:spPr>
      </p:pic>
      <p:pic>
        <p:nvPicPr>
          <p:cNvPr id="6" name="Picture 5" descr="final_city_hts_urban_greening_plan.jpg"/>
          <p:cNvPicPr>
            <a:picLocks noChangeAspect="1"/>
          </p:cNvPicPr>
          <p:nvPr/>
        </p:nvPicPr>
        <p:blipFill>
          <a:blip r:embed="rId5" cstate="screen"/>
          <a:stretch>
            <a:fillRect/>
          </a:stretch>
        </p:blipFill>
        <p:spPr>
          <a:xfrm>
            <a:off x="914400" y="3657600"/>
            <a:ext cx="2438400" cy="3155575"/>
          </a:xfrm>
          <a:prstGeom prst="rect">
            <a:avLst/>
          </a:prstGeom>
          <a:ln>
            <a:solidFill>
              <a:schemeClr val="accent1"/>
            </a:solidFill>
          </a:ln>
        </p:spPr>
      </p:pic>
      <p:sp>
        <p:nvSpPr>
          <p:cNvPr id="7" name="Slide Number Placeholder 6"/>
          <p:cNvSpPr>
            <a:spLocks noGrp="1"/>
          </p:cNvSpPr>
          <p:nvPr>
            <p:ph type="sldNum" sz="quarter" idx="12"/>
          </p:nvPr>
        </p:nvSpPr>
        <p:spPr/>
        <p:txBody>
          <a:bodyPr/>
          <a:lstStyle/>
          <a:p>
            <a:fld id="{B0A7CDFE-77DC-45A8-9B3D-DFD51CDC2239}"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Smart Transit &amp; Land Use</a:t>
            </a:r>
            <a:endParaRPr lang="en-US" dirty="0"/>
          </a:p>
        </p:txBody>
      </p:sp>
      <p:sp>
        <p:nvSpPr>
          <p:cNvPr id="3" name="Content Placeholder 2"/>
          <p:cNvSpPr>
            <a:spLocks noGrp="1"/>
          </p:cNvSpPr>
          <p:nvPr>
            <p:ph idx="1"/>
          </p:nvPr>
        </p:nvSpPr>
        <p:spPr>
          <a:xfrm>
            <a:off x="502920" y="1295400"/>
            <a:ext cx="7955280" cy="4187952"/>
          </a:xfrm>
        </p:spPr>
        <p:txBody>
          <a:bodyPr>
            <a:normAutofit/>
          </a:bodyPr>
          <a:lstStyle/>
          <a:p>
            <a:r>
              <a:rPr lang="en-US" dirty="0" smtClean="0"/>
              <a:t>Other City </a:t>
            </a:r>
            <a:r>
              <a:rPr lang="en-US" dirty="0" smtClean="0"/>
              <a:t>Actions</a:t>
            </a:r>
            <a:endParaRPr lang="en-US" dirty="0" smtClean="0"/>
          </a:p>
          <a:p>
            <a:pPr lvl="1"/>
            <a:r>
              <a:rPr lang="en-US" dirty="0" smtClean="0"/>
              <a:t>Roundabouts</a:t>
            </a:r>
            <a:endParaRPr lang="en-US" dirty="0" smtClean="0"/>
          </a:p>
          <a:p>
            <a:pPr lvl="1"/>
            <a:r>
              <a:rPr lang="en-US" dirty="0" smtClean="0"/>
              <a:t>Retiming Traffic Signals</a:t>
            </a:r>
          </a:p>
          <a:p>
            <a:pPr>
              <a:buNone/>
            </a:pPr>
            <a:endParaRPr lang="en-US" dirty="0" smtClean="0"/>
          </a:p>
          <a:p>
            <a:pPr>
              <a:buNone/>
            </a:pPr>
            <a:endParaRPr lang="en-US" dirty="0" smtClean="0"/>
          </a:p>
          <a:p>
            <a:pPr>
              <a:buNone/>
            </a:pPr>
            <a:endParaRPr lang="en-US" dirty="0" smtClean="0"/>
          </a:p>
        </p:txBody>
      </p:sp>
      <p:pic>
        <p:nvPicPr>
          <p:cNvPr id="4" name="Picture 3" descr="traflights.jpg"/>
          <p:cNvPicPr>
            <a:picLocks noChangeAspect="1"/>
          </p:cNvPicPr>
          <p:nvPr/>
        </p:nvPicPr>
        <p:blipFill>
          <a:blip r:embed="rId3" cstate="screen"/>
          <a:srcRect/>
          <a:stretch>
            <a:fillRect/>
          </a:stretch>
        </p:blipFill>
        <p:spPr>
          <a:xfrm>
            <a:off x="6324600" y="2286000"/>
            <a:ext cx="2438400" cy="3982720"/>
          </a:xfrm>
          <a:prstGeom prst="rect">
            <a:avLst/>
          </a:prstGeom>
        </p:spPr>
      </p:pic>
      <p:pic>
        <p:nvPicPr>
          <p:cNvPr id="1026" name="Picture 2" descr="S:\PLN\CMallec\Climate Action Plan\Climate Action Plan\Photos\Linda's Photos copy\roundabout.jpg"/>
          <p:cNvPicPr>
            <a:picLocks noChangeAspect="1" noChangeArrowheads="1"/>
          </p:cNvPicPr>
          <p:nvPr/>
        </p:nvPicPr>
        <p:blipFill>
          <a:blip r:embed="rId4" cstate="screen"/>
          <a:srcRect/>
          <a:stretch>
            <a:fillRect/>
          </a:stretch>
        </p:blipFill>
        <p:spPr bwMode="auto">
          <a:xfrm>
            <a:off x="76200" y="3200400"/>
            <a:ext cx="5926830" cy="2667000"/>
          </a:xfrm>
          <a:prstGeom prst="rect">
            <a:avLst/>
          </a:prstGeom>
          <a:noFill/>
        </p:spPr>
      </p:pic>
      <p:sp>
        <p:nvSpPr>
          <p:cNvPr id="6" name="Slide Number Placeholder 5"/>
          <p:cNvSpPr>
            <a:spLocks noGrp="1"/>
          </p:cNvSpPr>
          <p:nvPr>
            <p:ph type="sldNum" sz="quarter" idx="12"/>
          </p:nvPr>
        </p:nvSpPr>
        <p:spPr/>
        <p:txBody>
          <a:bodyPr/>
          <a:lstStyle/>
          <a:p>
            <a:fld id="{B0A7CDFE-77DC-45A8-9B3D-DFD51CDC2239}"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0A7CDFE-77DC-45A8-9B3D-DFD51CDC2239}"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Climate Resilience	</a:t>
            </a:r>
            <a:endParaRPr lang="en-US" dirty="0"/>
          </a:p>
        </p:txBody>
      </p:sp>
      <p:sp>
        <p:nvSpPr>
          <p:cNvPr id="3" name="Content Placeholder 2"/>
          <p:cNvSpPr>
            <a:spLocks noGrp="1"/>
          </p:cNvSpPr>
          <p:nvPr>
            <p:ph idx="1"/>
          </p:nvPr>
        </p:nvSpPr>
        <p:spPr/>
        <p:txBody>
          <a:bodyPr>
            <a:normAutofit/>
          </a:bodyPr>
          <a:lstStyle/>
          <a:p>
            <a:r>
              <a:rPr lang="en-US" dirty="0" smtClean="0">
                <a:ea typeface="ＭＳ Ｐゴシック" pitchFamily="34" charset="-128"/>
              </a:rPr>
              <a:t>Planning getting started</a:t>
            </a:r>
          </a:p>
          <a:p>
            <a:r>
              <a:rPr lang="en-US" dirty="0" smtClean="0">
                <a:ea typeface="ＭＳ Ｐゴシック" pitchFamily="34" charset="-128"/>
              </a:rPr>
              <a:t>Risk reduction and business continuity</a:t>
            </a:r>
            <a:endParaRPr lang="en-US" dirty="0" smtClean="0">
              <a:ea typeface="ＭＳ Ｐゴシック" pitchFamily="34" charset="-128"/>
            </a:endParaRPr>
          </a:p>
        </p:txBody>
      </p:sp>
      <p:pic>
        <p:nvPicPr>
          <p:cNvPr id="6" name="Picture 5" descr="mission valley flooded.jpg"/>
          <p:cNvPicPr>
            <a:picLocks noChangeAspect="1"/>
          </p:cNvPicPr>
          <p:nvPr/>
        </p:nvPicPr>
        <p:blipFill>
          <a:blip r:embed="rId3" cstate="screen"/>
          <a:srcRect/>
          <a:stretch>
            <a:fillRect/>
          </a:stretch>
        </p:blipFill>
        <p:spPr>
          <a:xfrm>
            <a:off x="914400" y="2514600"/>
            <a:ext cx="7239000" cy="4071938"/>
          </a:xfrm>
          <a:prstGeom prst="rect">
            <a:avLst/>
          </a:prstGeom>
        </p:spPr>
      </p:pic>
      <p:sp>
        <p:nvSpPr>
          <p:cNvPr id="5" name="Slide Number Placeholder 4"/>
          <p:cNvSpPr>
            <a:spLocks noGrp="1"/>
          </p:cNvSpPr>
          <p:nvPr>
            <p:ph type="sldNum" sz="quarter" idx="12"/>
          </p:nvPr>
        </p:nvSpPr>
        <p:spPr/>
        <p:txBody>
          <a:bodyPr/>
          <a:lstStyle/>
          <a:p>
            <a:fld id="{B0A7CDFE-77DC-45A8-9B3D-DFD51CDC2239}"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nnual-average.png"/>
          <p:cNvPicPr>
            <a:picLocks noGrp="1" noChangeAspect="1"/>
          </p:cNvPicPr>
          <p:nvPr>
            <p:ph idx="1"/>
          </p:nvPr>
        </p:nvPicPr>
        <p:blipFill>
          <a:blip r:embed="rId3" cstate="screen"/>
          <a:srcRect l="13333" t="14687" r="15556" b="15313"/>
          <a:stretch>
            <a:fillRect/>
          </a:stretch>
        </p:blipFill>
        <p:spPr>
          <a:xfrm>
            <a:off x="1905000" y="0"/>
            <a:ext cx="5638800" cy="5550694"/>
          </a:xfrm>
        </p:spPr>
      </p:pic>
      <p:sp>
        <p:nvSpPr>
          <p:cNvPr id="4" name="Slide Number Placeholder 3"/>
          <p:cNvSpPr>
            <a:spLocks noGrp="1"/>
          </p:cNvSpPr>
          <p:nvPr>
            <p:ph type="sldNum" sz="quarter" idx="12"/>
          </p:nvPr>
        </p:nvSpPr>
        <p:spPr/>
        <p:txBody>
          <a:bodyPr/>
          <a:lstStyle/>
          <a:p>
            <a:fld id="{B0A7CDFE-77DC-45A8-9B3D-DFD51CDC2239}" type="slidenum">
              <a:rPr lang="en-US" smtClean="0"/>
              <a:pPr/>
              <a:t>35</a:t>
            </a:fld>
            <a:endParaRPr lang="en-US"/>
          </a:p>
        </p:txBody>
      </p:sp>
      <p:sp>
        <p:nvSpPr>
          <p:cNvPr id="8" name="TextBox 7"/>
          <p:cNvSpPr txBox="1"/>
          <p:nvPr/>
        </p:nvSpPr>
        <p:spPr>
          <a:xfrm>
            <a:off x="228600" y="6096000"/>
            <a:ext cx="8229600" cy="307777"/>
          </a:xfrm>
          <a:prstGeom prst="rect">
            <a:avLst/>
          </a:prstGeom>
          <a:noFill/>
        </p:spPr>
        <p:txBody>
          <a:bodyPr wrap="square" rtlCol="0">
            <a:spAutoFit/>
          </a:bodyPr>
          <a:lstStyle/>
          <a:p>
            <a:r>
              <a:rPr lang="en-US" sz="1400" dirty="0" smtClean="0"/>
              <a:t>Report: San Diego, 2050 Is Calling. Climate Education Partners. www.sandiego.edu/2050</a:t>
            </a:r>
            <a:endParaRPr lang="en-US" sz="1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0A7CDFE-77DC-45A8-9B3D-DFD51CDC2239}" type="slidenum">
              <a:rPr lang="en-US" smtClean="0"/>
              <a:pPr/>
              <a:t>36</a:t>
            </a:fld>
            <a:endParaRPr lang="en-US"/>
          </a:p>
        </p:txBody>
      </p:sp>
      <p:pic>
        <p:nvPicPr>
          <p:cNvPr id="4098" name="Picture 2"/>
          <p:cNvPicPr>
            <a:picLocks noChangeAspect="1" noChangeArrowheads="1"/>
          </p:cNvPicPr>
          <p:nvPr/>
        </p:nvPicPr>
        <p:blipFill>
          <a:blip r:embed="rId3" cstate="screen"/>
          <a:srcRect/>
          <a:stretch>
            <a:fillRect/>
          </a:stretch>
        </p:blipFill>
        <p:spPr bwMode="auto">
          <a:xfrm>
            <a:off x="2016353" y="347629"/>
            <a:ext cx="5070247" cy="59769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0A7CDFE-77DC-45A8-9B3D-DFD51CDC2239}" type="slidenum">
              <a:rPr lang="en-US" smtClean="0"/>
              <a:pPr/>
              <a:t>37</a:t>
            </a:fld>
            <a:endParaRPr lang="en-US"/>
          </a:p>
        </p:txBody>
      </p:sp>
      <p:pic>
        <p:nvPicPr>
          <p:cNvPr id="16385" name="Picture 1"/>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1514475" y="152400"/>
            <a:ext cx="6115050" cy="5324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0A7CDFE-77DC-45A8-9B3D-DFD51CDC2239}" type="slidenum">
              <a:rPr lang="en-US" smtClean="0"/>
              <a:pPr/>
              <a:t>38</a:t>
            </a:fld>
            <a:endParaRPr lang="en-US"/>
          </a:p>
        </p:txBody>
      </p:sp>
      <p:pic>
        <p:nvPicPr>
          <p:cNvPr id="11" name="Picture 10" descr="66-water-demand.png"/>
          <p:cNvPicPr>
            <a:picLocks noChangeAspect="1"/>
          </p:cNvPicPr>
          <p:nvPr/>
        </p:nvPicPr>
        <p:blipFill>
          <a:blip r:embed="rId3" cstate="screen"/>
          <a:srcRect l="12857" t="21429" r="18571" b="22857"/>
          <a:stretch>
            <a:fillRect/>
          </a:stretch>
        </p:blipFill>
        <p:spPr>
          <a:xfrm>
            <a:off x="4736124" y="1066800"/>
            <a:ext cx="4407876" cy="3581400"/>
          </a:xfrm>
          <a:prstGeom prst="rect">
            <a:avLst/>
          </a:prstGeom>
        </p:spPr>
      </p:pic>
      <p:pic>
        <p:nvPicPr>
          <p:cNvPr id="12" name="Picture 11" descr="san-diego-water.png"/>
          <p:cNvPicPr>
            <a:picLocks noChangeAspect="1"/>
          </p:cNvPicPr>
          <p:nvPr/>
        </p:nvPicPr>
        <p:blipFill>
          <a:blip r:embed="rId4" cstate="screen"/>
          <a:srcRect/>
          <a:stretch>
            <a:fillRect/>
          </a:stretch>
        </p:blipFill>
        <p:spPr>
          <a:xfrm>
            <a:off x="-1" y="1066800"/>
            <a:ext cx="4192859" cy="36576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t>Conserving the water we have… </a:t>
            </a:r>
            <a:r>
              <a:rPr lang="en-US" dirty="0" smtClean="0"/>
              <a:t>And dealing with the water we </a:t>
            </a:r>
            <a:r>
              <a:rPr lang="en-US" dirty="0" smtClean="0"/>
              <a:t>get</a:t>
            </a:r>
            <a:endParaRPr lang="en-US" dirty="0"/>
          </a:p>
        </p:txBody>
      </p:sp>
      <p:sp>
        <p:nvSpPr>
          <p:cNvPr id="4" name="Slide Number Placeholder 3"/>
          <p:cNvSpPr>
            <a:spLocks noGrp="1"/>
          </p:cNvSpPr>
          <p:nvPr>
            <p:ph type="sldNum" sz="quarter" idx="12"/>
          </p:nvPr>
        </p:nvSpPr>
        <p:spPr/>
        <p:txBody>
          <a:bodyPr/>
          <a:lstStyle/>
          <a:p>
            <a:fld id="{B0A7CDFE-77DC-45A8-9B3D-DFD51CDC2239}" type="slidenum">
              <a:rPr lang="en-US" smtClean="0"/>
              <a:pPr/>
              <a:t>39</a:t>
            </a:fld>
            <a:endParaRPr lang="en-US"/>
          </a:p>
        </p:txBody>
      </p:sp>
      <p:pic>
        <p:nvPicPr>
          <p:cNvPr id="5122" name="Picture 2" descr="http://cdn.sandiegouniontrib.com/img/photos/2012/11/30/UTI1676685_r900x493.jpg?122770e84b36f1c039d5c4c2ca15c2d8bc4ecd52"/>
          <p:cNvPicPr>
            <a:picLocks noChangeAspect="1" noChangeArrowheads="1"/>
          </p:cNvPicPr>
          <p:nvPr/>
        </p:nvPicPr>
        <p:blipFill>
          <a:blip r:embed="rId3" cstate="screen"/>
          <a:srcRect/>
          <a:stretch>
            <a:fillRect/>
          </a:stretch>
        </p:blipFill>
        <p:spPr bwMode="auto">
          <a:xfrm>
            <a:off x="457200" y="1447800"/>
            <a:ext cx="3338580" cy="1828800"/>
          </a:xfrm>
          <a:prstGeom prst="rect">
            <a:avLst/>
          </a:prstGeom>
          <a:noFill/>
        </p:spPr>
      </p:pic>
      <p:pic>
        <p:nvPicPr>
          <p:cNvPr id="5124" name="Picture 4" descr="https://d3dqvga78raec5.cloudfront.net/post_photos/b9/da/b9da7be530cac0077603c32a9f5dcb4c.jpg.max800.jpg"/>
          <p:cNvPicPr>
            <a:picLocks noChangeAspect="1" noChangeArrowheads="1"/>
          </p:cNvPicPr>
          <p:nvPr/>
        </p:nvPicPr>
        <p:blipFill>
          <a:blip r:embed="rId4" cstate="screen"/>
          <a:srcRect/>
          <a:stretch>
            <a:fillRect/>
          </a:stretch>
        </p:blipFill>
        <p:spPr bwMode="auto">
          <a:xfrm>
            <a:off x="6648450" y="914400"/>
            <a:ext cx="2495550" cy="3327400"/>
          </a:xfrm>
          <a:prstGeom prst="rect">
            <a:avLst/>
          </a:prstGeom>
          <a:noFill/>
        </p:spPr>
      </p:pic>
      <p:pic>
        <p:nvPicPr>
          <p:cNvPr id="11" name="Picture 7"/>
          <p:cNvPicPr>
            <a:picLocks noChangeAspect="1" noChangeArrowheads="1"/>
          </p:cNvPicPr>
          <p:nvPr/>
        </p:nvPicPr>
        <p:blipFill>
          <a:blip r:embed="rId5" cstate="screen"/>
          <a:srcRect/>
          <a:stretch>
            <a:fillRect/>
          </a:stretch>
        </p:blipFill>
        <p:spPr bwMode="auto">
          <a:xfrm>
            <a:off x="990600" y="3581400"/>
            <a:ext cx="3124200" cy="3143367"/>
          </a:xfrm>
          <a:prstGeom prst="rect">
            <a:avLst/>
          </a:prstGeom>
          <a:noFill/>
          <a:ln w="9525">
            <a:noFill/>
            <a:miter lim="800000"/>
            <a:headEnd/>
            <a:tailEnd/>
          </a:ln>
        </p:spPr>
      </p:pic>
      <p:pic>
        <p:nvPicPr>
          <p:cNvPr id="12" name="Picture 5" descr="http://media.10news.com/photo/2012/10/06/Mission-Beach-Flooding-21892774_231327_ver1.0_640_480.jpg"/>
          <p:cNvPicPr>
            <a:picLocks noChangeAspect="1" noChangeArrowheads="1"/>
          </p:cNvPicPr>
          <p:nvPr/>
        </p:nvPicPr>
        <p:blipFill>
          <a:blip r:embed="rId6" cstate="screen"/>
          <a:srcRect/>
          <a:stretch>
            <a:fillRect/>
          </a:stretch>
        </p:blipFill>
        <p:spPr bwMode="auto">
          <a:xfrm>
            <a:off x="4724400" y="3276600"/>
            <a:ext cx="3962400" cy="2971800"/>
          </a:xfrm>
          <a:prstGeom prst="rect">
            <a:avLst/>
          </a:prstGeom>
          <a:noFill/>
        </p:spPr>
      </p:pic>
      <p:pic>
        <p:nvPicPr>
          <p:cNvPr id="5126" name="Picture 6" descr="Pure Water SD Logo"/>
          <p:cNvPicPr>
            <a:picLocks noChangeAspect="1" noChangeArrowheads="1"/>
          </p:cNvPicPr>
          <p:nvPr/>
        </p:nvPicPr>
        <p:blipFill>
          <a:blip r:embed="rId7" cstate="screen"/>
          <a:srcRect/>
          <a:stretch>
            <a:fillRect/>
          </a:stretch>
        </p:blipFill>
        <p:spPr bwMode="auto">
          <a:xfrm>
            <a:off x="1981200" y="2743200"/>
            <a:ext cx="4686300" cy="1143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2010 Community-Wide Emissions</a:t>
            </a:r>
            <a:endParaRPr lang="en-US" dirty="0"/>
          </a:p>
        </p:txBody>
      </p:sp>
      <p:pic>
        <p:nvPicPr>
          <p:cNvPr id="3074" name="Picture 2"/>
          <p:cNvPicPr>
            <a:picLocks noGrp="1" noChangeAspect="1" noChangeArrowheads="1"/>
          </p:cNvPicPr>
          <p:nvPr>
            <p:ph idx="1"/>
          </p:nvPr>
        </p:nvPicPr>
        <p:blipFill>
          <a:blip r:embed="rId3" cstate="screen">
            <a:clrChange>
              <a:clrFrom>
                <a:srgbClr val="FFFFFF"/>
              </a:clrFrom>
              <a:clrTo>
                <a:srgbClr val="FFFFFF">
                  <a:alpha val="0"/>
                </a:srgbClr>
              </a:clrTo>
            </a:clrChange>
          </a:blip>
          <a:srcRect/>
          <a:stretch>
            <a:fillRect/>
          </a:stretch>
        </p:blipFill>
        <p:spPr bwMode="auto">
          <a:xfrm>
            <a:off x="2286000" y="1447800"/>
            <a:ext cx="4648200" cy="4992511"/>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0A7CDFE-77DC-45A8-9B3D-DFD51CDC2239}"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0A7CDFE-77DC-45A8-9B3D-DFD51CDC2239}" type="slidenum">
              <a:rPr lang="en-US" smtClean="0"/>
              <a:pPr/>
              <a:t>40</a:t>
            </a:fld>
            <a:endParaRPr lang="en-US"/>
          </a:p>
        </p:txBody>
      </p:sp>
      <p:pic>
        <p:nvPicPr>
          <p:cNvPr id="5" name="Picture 4" descr="3-wildfires.png"/>
          <p:cNvPicPr>
            <a:picLocks noChangeAspect="1"/>
          </p:cNvPicPr>
          <p:nvPr/>
        </p:nvPicPr>
        <p:blipFill>
          <a:blip r:embed="rId3" cstate="screen"/>
          <a:srcRect l="14519" t="21384" r="11474" b="27188"/>
          <a:stretch>
            <a:fillRect/>
          </a:stretch>
        </p:blipFill>
        <p:spPr>
          <a:xfrm>
            <a:off x="4495800" y="1371600"/>
            <a:ext cx="4495800" cy="3124200"/>
          </a:xfrm>
          <a:prstGeom prst="rect">
            <a:avLst/>
          </a:prstGeom>
        </p:spPr>
      </p:pic>
      <p:pic>
        <p:nvPicPr>
          <p:cNvPr id="6" name="Picture 5" descr="homes-lost.png"/>
          <p:cNvPicPr>
            <a:picLocks noChangeAspect="1"/>
          </p:cNvPicPr>
          <p:nvPr/>
        </p:nvPicPr>
        <p:blipFill>
          <a:blip r:embed="rId4" cstate="screen"/>
          <a:srcRect l="17143" t="15714" r="15714" b="20000"/>
          <a:stretch>
            <a:fillRect/>
          </a:stretch>
        </p:blipFill>
        <p:spPr>
          <a:xfrm>
            <a:off x="0" y="1066800"/>
            <a:ext cx="4343400" cy="4158574"/>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0A7CDFE-77DC-45A8-9B3D-DFD51CDC2239}" type="slidenum">
              <a:rPr lang="en-US" smtClean="0"/>
              <a:pPr/>
              <a:t>41</a:t>
            </a:fld>
            <a:endParaRPr lang="en-US"/>
          </a:p>
        </p:txBody>
      </p:sp>
      <p:pic>
        <p:nvPicPr>
          <p:cNvPr id="5" name="Picture 4" descr="sea-level.png"/>
          <p:cNvPicPr>
            <a:picLocks noChangeAspect="1"/>
          </p:cNvPicPr>
          <p:nvPr/>
        </p:nvPicPr>
        <p:blipFill>
          <a:blip r:embed="rId3" cstate="screen"/>
          <a:srcRect/>
          <a:stretch>
            <a:fillRect/>
          </a:stretch>
        </p:blipFill>
        <p:spPr>
          <a:xfrm>
            <a:off x="0" y="1600200"/>
            <a:ext cx="9144000" cy="3429000"/>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0A7CDFE-77DC-45A8-9B3D-DFD51CDC2239}" type="slidenum">
              <a:rPr lang="en-US" smtClean="0"/>
              <a:pPr/>
              <a:t>42</a:t>
            </a:fld>
            <a:endParaRPr lang="en-US"/>
          </a:p>
        </p:txBody>
      </p:sp>
      <p:pic>
        <p:nvPicPr>
          <p:cNvPr id="2050" name="Picture 2"/>
          <p:cNvPicPr>
            <a:picLocks noChangeAspect="1" noChangeArrowheads="1"/>
          </p:cNvPicPr>
          <p:nvPr/>
        </p:nvPicPr>
        <p:blipFill>
          <a:blip r:embed="rId3" cstate="screen"/>
          <a:srcRect/>
          <a:stretch>
            <a:fillRect/>
          </a:stretch>
        </p:blipFill>
        <p:spPr bwMode="auto">
          <a:xfrm>
            <a:off x="1959302" y="0"/>
            <a:ext cx="5682596" cy="6858000"/>
          </a:xfrm>
          <a:prstGeom prst="rect">
            <a:avLst/>
          </a:prstGeom>
          <a:noFill/>
          <a:ln w="9525">
            <a:noFill/>
            <a:miter lim="800000"/>
            <a:headEnd/>
            <a:tailEnd/>
          </a:ln>
        </p:spPr>
      </p:pic>
      <p:sp>
        <p:nvSpPr>
          <p:cNvPr id="7" name="TextBox 6"/>
          <p:cNvSpPr txBox="1"/>
          <p:nvPr/>
        </p:nvSpPr>
        <p:spPr>
          <a:xfrm>
            <a:off x="1905000" y="6611779"/>
            <a:ext cx="3657600" cy="246221"/>
          </a:xfrm>
          <a:prstGeom prst="rect">
            <a:avLst/>
          </a:prstGeom>
          <a:noFill/>
        </p:spPr>
        <p:txBody>
          <a:bodyPr wrap="square" rtlCol="0">
            <a:spAutoFit/>
          </a:bodyPr>
          <a:lstStyle/>
          <a:p>
            <a:r>
              <a:rPr lang="en-US" sz="1000" dirty="0" smtClean="0">
                <a:solidFill>
                  <a:schemeClr val="bg1"/>
                </a:solidFill>
              </a:rPr>
              <a:t>Focus 2050 Report, The San Diego Foundation</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Coastal Adaptation Strategies</a:t>
            </a:r>
            <a:endParaRPr lang="en-US" dirty="0"/>
          </a:p>
        </p:txBody>
      </p:sp>
      <p:sp>
        <p:nvSpPr>
          <p:cNvPr id="4" name="Slide Number Placeholder 3"/>
          <p:cNvSpPr>
            <a:spLocks noGrp="1"/>
          </p:cNvSpPr>
          <p:nvPr>
            <p:ph type="sldNum" sz="quarter" idx="12"/>
          </p:nvPr>
        </p:nvSpPr>
        <p:spPr/>
        <p:txBody>
          <a:bodyPr/>
          <a:lstStyle/>
          <a:p>
            <a:fld id="{B0A7CDFE-77DC-45A8-9B3D-DFD51CDC2239}" type="slidenum">
              <a:rPr lang="en-US" smtClean="0"/>
              <a:pPr/>
              <a:t>43</a:t>
            </a:fld>
            <a:endParaRPr lang="en-US"/>
          </a:p>
        </p:txBody>
      </p:sp>
      <p:pic>
        <p:nvPicPr>
          <p:cNvPr id="7170" name="Picture 2" descr="http://www.eyeonannapolis.net/wp-content/uploads/2011/06/CBMM-Living-Shoreline.jpg"/>
          <p:cNvPicPr>
            <a:picLocks noChangeAspect="1" noChangeArrowheads="1"/>
          </p:cNvPicPr>
          <p:nvPr/>
        </p:nvPicPr>
        <p:blipFill>
          <a:blip r:embed="rId3" cstate="screen"/>
          <a:srcRect/>
          <a:stretch>
            <a:fillRect/>
          </a:stretch>
        </p:blipFill>
        <p:spPr bwMode="auto">
          <a:xfrm>
            <a:off x="0" y="1371600"/>
            <a:ext cx="4572000" cy="3429001"/>
          </a:xfrm>
          <a:prstGeom prst="rect">
            <a:avLst/>
          </a:prstGeom>
          <a:noFill/>
        </p:spPr>
      </p:pic>
      <p:pic>
        <p:nvPicPr>
          <p:cNvPr id="7172" name="Picture 4" descr="https://c2.staticflickr.com/2/1005/1162785573_2af6289d67.jpg"/>
          <p:cNvPicPr>
            <a:picLocks noChangeAspect="1" noChangeArrowheads="1"/>
          </p:cNvPicPr>
          <p:nvPr/>
        </p:nvPicPr>
        <p:blipFill>
          <a:blip r:embed="rId4" cstate="screen"/>
          <a:srcRect/>
          <a:stretch>
            <a:fillRect/>
          </a:stretch>
        </p:blipFill>
        <p:spPr bwMode="auto">
          <a:xfrm>
            <a:off x="3733800" y="3276600"/>
            <a:ext cx="5029200" cy="2856586"/>
          </a:xfrm>
          <a:prstGeom prst="rect">
            <a:avLst/>
          </a:prstGeom>
          <a:noFill/>
        </p:spPr>
      </p:pic>
      <p:sp>
        <p:nvSpPr>
          <p:cNvPr id="9" name="TextBox 8"/>
          <p:cNvSpPr txBox="1"/>
          <p:nvPr/>
        </p:nvSpPr>
        <p:spPr>
          <a:xfrm>
            <a:off x="76200" y="4554379"/>
            <a:ext cx="2667000" cy="246221"/>
          </a:xfrm>
          <a:prstGeom prst="rect">
            <a:avLst/>
          </a:prstGeom>
          <a:noFill/>
        </p:spPr>
        <p:txBody>
          <a:bodyPr wrap="square" rtlCol="0">
            <a:spAutoFit/>
          </a:bodyPr>
          <a:lstStyle/>
          <a:p>
            <a:r>
              <a:rPr lang="en-US" sz="1000" dirty="0" smtClean="0">
                <a:solidFill>
                  <a:schemeClr val="bg1"/>
                </a:solidFill>
              </a:rPr>
              <a:t>Eyeonannapolis.net</a:t>
            </a:r>
            <a:endParaRPr lang="en-US" sz="1000"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0A7CDFE-77DC-45A8-9B3D-DFD51CDC2239}" type="slidenum">
              <a:rPr lang="en-US" smtClean="0"/>
              <a:pPr/>
              <a:t>44</a:t>
            </a:fld>
            <a:endParaRPr lang="en-US"/>
          </a:p>
        </p:txBody>
      </p:sp>
      <p:sp>
        <p:nvSpPr>
          <p:cNvPr id="5" name="Title 6"/>
          <p:cNvSpPr txBox="1">
            <a:spLocks/>
          </p:cNvSpPr>
          <p:nvPr/>
        </p:nvSpPr>
        <p:spPr>
          <a:xfrm>
            <a:off x="533400" y="152400"/>
            <a:ext cx="8183880" cy="1051560"/>
          </a:xfrm>
          <a:prstGeom prst="rect">
            <a:avLst/>
          </a:prstGeom>
        </p:spPr>
        <p:txBody>
          <a:bodyPr vert="horz" lIns="45720" rIns="45720" bIns="45720" anchor="b">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smtClean="0">
                <a:ln>
                  <a:noFill/>
                </a:ln>
                <a:solidFill>
                  <a:schemeClr val="bg2">
                    <a:lumMod val="25000"/>
                  </a:schemeClr>
                </a:solidFill>
                <a:effectLst>
                  <a:outerShdw blurRad="53975" dist="22860" dir="5400000" algn="tl" rotWithShape="0">
                    <a:srgbClr val="000000">
                      <a:alpha val="55000"/>
                    </a:srgbClr>
                  </a:outerShdw>
                </a:effectLst>
                <a:uLnTx/>
                <a:uFillTx/>
                <a:latin typeface="+mj-lt"/>
                <a:ea typeface="+mj-ea"/>
                <a:cs typeface="+mj-cs"/>
              </a:rPr>
              <a:t>Urban Tree Canopy</a:t>
            </a:r>
            <a:endParaRPr kumimoji="0" lang="en-US" sz="4500" b="1" i="0" u="none" strike="noStrike" kern="1200" cap="none" spc="0" normalizeH="0" baseline="0" noProof="0" dirty="0">
              <a:ln>
                <a:noFill/>
              </a:ln>
              <a:solidFill>
                <a:schemeClr val="bg2">
                  <a:lumMod val="25000"/>
                </a:schemeClr>
              </a:solidFill>
              <a:effectLst>
                <a:outerShdw blurRad="53975" dist="22860" dir="5400000" algn="tl" rotWithShape="0">
                  <a:srgbClr val="000000">
                    <a:alpha val="55000"/>
                  </a:srgbClr>
                </a:outerShdw>
              </a:effectLst>
              <a:uLnTx/>
              <a:uFillTx/>
              <a:latin typeface="+mj-lt"/>
              <a:ea typeface="+mj-ea"/>
              <a:cs typeface="+mj-cs"/>
            </a:endParaRPr>
          </a:p>
        </p:txBody>
      </p:sp>
      <p:pic>
        <p:nvPicPr>
          <p:cNvPr id="6145" name="Picture 1"/>
          <p:cNvPicPr>
            <a:picLocks noChangeAspect="1" noChangeArrowheads="1"/>
          </p:cNvPicPr>
          <p:nvPr/>
        </p:nvPicPr>
        <p:blipFill>
          <a:blip r:embed="rId3" cstate="screen"/>
          <a:srcRect/>
          <a:stretch>
            <a:fillRect/>
          </a:stretch>
        </p:blipFill>
        <p:spPr bwMode="auto">
          <a:xfrm>
            <a:off x="0" y="1371600"/>
            <a:ext cx="91440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381000" y="1295400"/>
            <a:ext cx="5867400" cy="4187952"/>
          </a:xfrm>
        </p:spPr>
        <p:txBody>
          <a:bodyPr>
            <a:normAutofit fontScale="92500" lnSpcReduction="20000"/>
          </a:bodyPr>
          <a:lstStyle/>
          <a:p>
            <a:r>
              <a:rPr lang="en-US" dirty="0" smtClean="0"/>
              <a:t>Sept. 29 - Comment period closes</a:t>
            </a:r>
          </a:p>
          <a:p>
            <a:r>
              <a:rPr lang="en-US" dirty="0" smtClean="0"/>
              <a:t>October 29 – Planning Commission</a:t>
            </a:r>
          </a:p>
          <a:p>
            <a:r>
              <a:rPr lang="en-US" dirty="0" smtClean="0"/>
              <a:t>November 4 - Committee on the Environment </a:t>
            </a:r>
          </a:p>
          <a:p>
            <a:r>
              <a:rPr lang="en-US" dirty="0" smtClean="0"/>
              <a:t>December – City Council Adoption</a:t>
            </a:r>
          </a:p>
          <a:p>
            <a:r>
              <a:rPr lang="en-US" dirty="0" smtClean="0"/>
              <a:t>January 2016 to …2035</a:t>
            </a:r>
          </a:p>
          <a:p>
            <a:pPr lvl="1"/>
            <a:r>
              <a:rPr lang="en-US" dirty="0" smtClean="0"/>
              <a:t>Implementation</a:t>
            </a:r>
          </a:p>
          <a:p>
            <a:pPr lvl="1"/>
            <a:r>
              <a:rPr lang="en-US" dirty="0" smtClean="0"/>
              <a:t>Monitoring and reporting</a:t>
            </a:r>
          </a:p>
          <a:p>
            <a:pPr lvl="1"/>
            <a:r>
              <a:rPr lang="en-US" dirty="0" smtClean="0"/>
              <a:t>Updates</a:t>
            </a:r>
          </a:p>
        </p:txBody>
      </p:sp>
      <p:pic>
        <p:nvPicPr>
          <p:cNvPr id="5" name="Picture 4" descr="vegetables and produce.JPG"/>
          <p:cNvPicPr>
            <a:picLocks noChangeAspect="1"/>
          </p:cNvPicPr>
          <p:nvPr/>
        </p:nvPicPr>
        <p:blipFill>
          <a:blip r:embed="rId3" cstate="screen"/>
          <a:srcRect/>
          <a:stretch>
            <a:fillRect/>
          </a:stretch>
        </p:blipFill>
        <p:spPr>
          <a:xfrm>
            <a:off x="6248400" y="59637"/>
            <a:ext cx="2895600" cy="6798364"/>
          </a:xfrm>
          <a:prstGeom prst="rect">
            <a:avLst/>
          </a:prstGeom>
        </p:spPr>
      </p:pic>
      <p:sp>
        <p:nvSpPr>
          <p:cNvPr id="6" name="Slide Number Placeholder 5"/>
          <p:cNvSpPr>
            <a:spLocks noGrp="1"/>
          </p:cNvSpPr>
          <p:nvPr>
            <p:ph type="sldNum" sz="quarter" idx="12"/>
          </p:nvPr>
        </p:nvSpPr>
        <p:spPr/>
        <p:txBody>
          <a:bodyPr/>
          <a:lstStyle/>
          <a:p>
            <a:fld id="{B0A7CDFE-77DC-45A8-9B3D-DFD51CDC2239}" type="slidenum">
              <a:rPr lang="en-US" smtClean="0"/>
              <a:pPr/>
              <a:t>45</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State, </a:t>
            </a:r>
            <a:r>
              <a:rPr lang="en-US" dirty="0" smtClean="0"/>
              <a:t>and Regional Actions</a:t>
            </a:r>
            <a:endParaRPr lang="en-US" dirty="0"/>
          </a:p>
        </p:txBody>
      </p:sp>
      <p:sp>
        <p:nvSpPr>
          <p:cNvPr id="3" name="Content Placeholder 2"/>
          <p:cNvSpPr>
            <a:spLocks noGrp="1"/>
          </p:cNvSpPr>
          <p:nvPr>
            <p:ph idx="1"/>
          </p:nvPr>
        </p:nvSpPr>
        <p:spPr/>
        <p:txBody>
          <a:bodyPr>
            <a:normAutofit lnSpcReduction="10000"/>
          </a:bodyPr>
          <a:lstStyle/>
          <a:p>
            <a:r>
              <a:rPr lang="en-US" dirty="0" smtClean="0"/>
              <a:t>AB32 – 1990 levels by </a:t>
            </a:r>
            <a:r>
              <a:rPr lang="en-US" b="1" dirty="0" smtClean="0"/>
              <a:t>2020</a:t>
            </a:r>
          </a:p>
          <a:p>
            <a:r>
              <a:rPr lang="en-US" dirty="0" smtClean="0"/>
              <a:t>EO B-30-15 – 40% below by </a:t>
            </a:r>
            <a:r>
              <a:rPr lang="en-US" b="1" dirty="0" smtClean="0"/>
              <a:t>2030</a:t>
            </a:r>
          </a:p>
          <a:p>
            <a:r>
              <a:rPr lang="en-US" dirty="0" smtClean="0"/>
              <a:t>EO S-3-05 – 80% below by </a:t>
            </a:r>
            <a:r>
              <a:rPr lang="en-US" b="1" dirty="0" smtClean="0"/>
              <a:t>2050</a:t>
            </a:r>
          </a:p>
          <a:p>
            <a:r>
              <a:rPr lang="en-US" dirty="0" smtClean="0"/>
              <a:t>SB350 (just passed) – 50% increased energy efficiency and 50% renewable portfolio standard by 2030</a:t>
            </a:r>
          </a:p>
          <a:p>
            <a:r>
              <a:rPr lang="en-US" dirty="0" smtClean="0"/>
              <a:t>Low Carbon Fuel Standards</a:t>
            </a:r>
          </a:p>
          <a:p>
            <a:r>
              <a:rPr lang="en-US" dirty="0" smtClean="0"/>
              <a:t>SANDAG SB375 transportation plan</a:t>
            </a:r>
          </a:p>
          <a:p>
            <a:r>
              <a:rPr lang="en-US" dirty="0" smtClean="0"/>
              <a:t>Vehicle Fuel Efficiency Standards</a:t>
            </a:r>
            <a:endParaRPr lang="en-US" dirty="0" smtClean="0"/>
          </a:p>
        </p:txBody>
      </p:sp>
      <p:sp>
        <p:nvSpPr>
          <p:cNvPr id="4" name="Slide Number Placeholder 3"/>
          <p:cNvSpPr>
            <a:spLocks noGrp="1"/>
          </p:cNvSpPr>
          <p:nvPr>
            <p:ph type="sldNum" sz="quarter" idx="12"/>
          </p:nvPr>
        </p:nvSpPr>
        <p:spPr/>
        <p:txBody>
          <a:bodyPr/>
          <a:lstStyle/>
          <a:p>
            <a:fld id="{B0A7CDFE-77DC-45A8-9B3D-DFD51CDC2239}"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kpbs.media.clients.ellingtoncms.com/img/photos/2014/09/30/Screen_Shot_2014-09-30_at_2.55.02_PM_t700.png?f40c0e74b997dbb01ce524758e0d04a31382c8af"/>
          <p:cNvPicPr>
            <a:picLocks noChangeAspect="1" noChangeArrowheads="1"/>
          </p:cNvPicPr>
          <p:nvPr/>
        </p:nvPicPr>
        <p:blipFill>
          <a:blip r:embed="rId3" cstate="screen">
            <a:lum bright="70000" contrast="-70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502920" y="533400"/>
            <a:ext cx="8183880" cy="1371600"/>
          </a:xfrm>
        </p:spPr>
        <p:txBody>
          <a:bodyPr>
            <a:noAutofit/>
          </a:bodyPr>
          <a:lstStyle/>
          <a:p>
            <a:pPr algn="ctr"/>
            <a:r>
              <a:rPr lang="en-US" sz="4000" dirty="0" smtClean="0"/>
              <a:t>2035 Goals</a:t>
            </a:r>
            <a:endParaRPr lang="en-US" sz="4000" dirty="0"/>
          </a:p>
        </p:txBody>
      </p:sp>
      <p:sp>
        <p:nvSpPr>
          <p:cNvPr id="3" name="Content Placeholder 2"/>
          <p:cNvSpPr>
            <a:spLocks noGrp="1"/>
          </p:cNvSpPr>
          <p:nvPr>
            <p:ph idx="1"/>
          </p:nvPr>
        </p:nvSpPr>
        <p:spPr>
          <a:xfrm>
            <a:off x="502920" y="2133600"/>
            <a:ext cx="8183880" cy="4419600"/>
          </a:xfrm>
        </p:spPr>
        <p:txBody>
          <a:bodyPr anchor="ctr" anchorCtr="0">
            <a:noAutofit/>
          </a:bodyPr>
          <a:lstStyle/>
          <a:p>
            <a:pPr algn="ctr">
              <a:spcBef>
                <a:spcPts val="0"/>
              </a:spcBef>
              <a:spcAft>
                <a:spcPts val="600"/>
              </a:spcAft>
            </a:pPr>
            <a:r>
              <a:rPr lang="en-US" sz="3600" dirty="0" smtClean="0">
                <a:latin typeface="Arial Black" pitchFamily="34" charset="0"/>
              </a:rPr>
              <a:t>100% </a:t>
            </a:r>
            <a:r>
              <a:rPr lang="en-US" sz="3600" dirty="0" smtClean="0"/>
              <a:t>Renewable Energy</a:t>
            </a:r>
          </a:p>
          <a:p>
            <a:pPr algn="ctr">
              <a:spcBef>
                <a:spcPts val="0"/>
              </a:spcBef>
              <a:spcAft>
                <a:spcPts val="600"/>
              </a:spcAft>
            </a:pPr>
            <a:r>
              <a:rPr lang="en-US" sz="3600" dirty="0" smtClean="0">
                <a:latin typeface="Arial Black" pitchFamily="34" charset="0"/>
              </a:rPr>
              <a:t>50% </a:t>
            </a:r>
            <a:r>
              <a:rPr lang="en-US" sz="3600" dirty="0" smtClean="0"/>
              <a:t>Smart Transit</a:t>
            </a:r>
          </a:p>
          <a:p>
            <a:pPr algn="ctr">
              <a:spcBef>
                <a:spcPts val="0"/>
              </a:spcBef>
              <a:spcAft>
                <a:spcPts val="600"/>
              </a:spcAft>
            </a:pPr>
            <a:r>
              <a:rPr lang="en-US" sz="3600" dirty="0" smtClean="0">
                <a:latin typeface="Arial Black" pitchFamily="34" charset="0"/>
              </a:rPr>
              <a:t>Zero </a:t>
            </a:r>
            <a:r>
              <a:rPr lang="en-US" sz="3600" dirty="0" smtClean="0"/>
              <a:t>Waste</a:t>
            </a:r>
          </a:p>
          <a:p>
            <a:pPr algn="ctr">
              <a:spcBef>
                <a:spcPts val="0"/>
              </a:spcBef>
              <a:spcAft>
                <a:spcPts val="600"/>
              </a:spcAft>
            </a:pPr>
            <a:r>
              <a:rPr lang="en-US" sz="3600" dirty="0" smtClean="0"/>
              <a:t>Efficient Buildings</a:t>
            </a:r>
          </a:p>
          <a:p>
            <a:pPr algn="ctr">
              <a:spcBef>
                <a:spcPts val="0"/>
              </a:spcBef>
              <a:spcAft>
                <a:spcPts val="600"/>
              </a:spcAft>
            </a:pPr>
            <a:r>
              <a:rPr lang="en-US" sz="3600" dirty="0" smtClean="0"/>
              <a:t>Climate Resilience</a:t>
            </a:r>
          </a:p>
          <a:p>
            <a:pPr algn="ctr">
              <a:spcBef>
                <a:spcPts val="0"/>
              </a:spcBef>
              <a:spcAft>
                <a:spcPts val="600"/>
              </a:spcAft>
              <a:buNone/>
            </a:pPr>
            <a:endParaRPr lang="en-US" sz="3600" dirty="0"/>
          </a:p>
        </p:txBody>
      </p:sp>
      <p:sp>
        <p:nvSpPr>
          <p:cNvPr id="5" name="Slide Number Placeholder 4"/>
          <p:cNvSpPr>
            <a:spLocks noGrp="1"/>
          </p:cNvSpPr>
          <p:nvPr>
            <p:ph type="sldNum" sz="quarter" idx="12"/>
          </p:nvPr>
        </p:nvSpPr>
        <p:spPr/>
        <p:txBody>
          <a:bodyPr/>
          <a:lstStyle/>
          <a:p>
            <a:fld id="{B0A7CDFE-77DC-45A8-9B3D-DFD51CDC2239}"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0A7CDFE-77DC-45A8-9B3D-DFD51CDC2239}"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CEQA Streamlining</a:t>
            </a:r>
            <a:endParaRPr lang="en-US" dirty="0"/>
          </a:p>
        </p:txBody>
      </p:sp>
      <p:sp>
        <p:nvSpPr>
          <p:cNvPr id="3" name="Content Placeholder 2"/>
          <p:cNvSpPr>
            <a:spLocks noGrp="1"/>
          </p:cNvSpPr>
          <p:nvPr>
            <p:ph idx="1"/>
          </p:nvPr>
        </p:nvSpPr>
        <p:spPr>
          <a:xfrm>
            <a:off x="502920" y="1295400"/>
            <a:ext cx="7955280" cy="4187952"/>
          </a:xfrm>
        </p:spPr>
        <p:txBody>
          <a:bodyPr>
            <a:normAutofit/>
          </a:bodyPr>
          <a:lstStyle/>
          <a:p>
            <a:r>
              <a:rPr lang="en-US" dirty="0" smtClean="0"/>
              <a:t>California Environmental Quality </a:t>
            </a:r>
            <a:r>
              <a:rPr lang="en-US" dirty="0" smtClean="0"/>
              <a:t>Act</a:t>
            </a:r>
            <a:endParaRPr lang="en-US" dirty="0" smtClean="0"/>
          </a:p>
          <a:p>
            <a:pPr lvl="1"/>
            <a:r>
              <a:rPr lang="en-US" dirty="0" smtClean="0"/>
              <a:t>Certified GHG Reduction </a:t>
            </a:r>
            <a:r>
              <a:rPr lang="en-US" dirty="0" smtClean="0"/>
              <a:t>Plan</a:t>
            </a:r>
            <a:endParaRPr lang="en-US" dirty="0" smtClean="0"/>
          </a:p>
          <a:p>
            <a:pPr lvl="1"/>
            <a:r>
              <a:rPr lang="en-US" dirty="0" smtClean="0"/>
              <a:t>Future Projects</a:t>
            </a:r>
          </a:p>
          <a:p>
            <a:pPr>
              <a:buNone/>
            </a:pPr>
            <a:endParaRPr lang="en-US" dirty="0" smtClean="0"/>
          </a:p>
          <a:p>
            <a:pPr>
              <a:buNone/>
            </a:pPr>
            <a:endParaRPr lang="en-US" dirty="0" smtClean="0"/>
          </a:p>
          <a:p>
            <a:pPr>
              <a:buNone/>
            </a:pPr>
            <a:endParaRPr lang="en-US" dirty="0" smtClean="0"/>
          </a:p>
        </p:txBody>
      </p:sp>
      <p:pic>
        <p:nvPicPr>
          <p:cNvPr id="2051" name="Picture 3" descr="S:\PLN\General Plan Update Archive\photos\Downtown\Park Bl Ped.JPG"/>
          <p:cNvPicPr>
            <a:picLocks noChangeAspect="1" noChangeArrowheads="1"/>
          </p:cNvPicPr>
          <p:nvPr/>
        </p:nvPicPr>
        <p:blipFill>
          <a:blip r:embed="rId3" cstate="screen"/>
          <a:srcRect/>
          <a:stretch>
            <a:fillRect/>
          </a:stretch>
        </p:blipFill>
        <p:spPr bwMode="auto">
          <a:xfrm>
            <a:off x="1905000" y="2819400"/>
            <a:ext cx="5029200" cy="3771900"/>
          </a:xfrm>
          <a:prstGeom prst="rect">
            <a:avLst/>
          </a:prstGeom>
          <a:noFill/>
        </p:spPr>
      </p:pic>
      <p:sp>
        <p:nvSpPr>
          <p:cNvPr id="5" name="Slide Number Placeholder 4"/>
          <p:cNvSpPr>
            <a:spLocks noGrp="1"/>
          </p:cNvSpPr>
          <p:nvPr>
            <p:ph type="sldNum" sz="quarter" idx="12"/>
          </p:nvPr>
        </p:nvSpPr>
        <p:spPr/>
        <p:txBody>
          <a:bodyPr/>
          <a:lstStyle/>
          <a:p>
            <a:fld id="{B0A7CDFE-77DC-45A8-9B3D-DFD51CDC2239}"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CEQA Streamlining</a:t>
            </a:r>
            <a:endParaRPr lang="en-US" dirty="0"/>
          </a:p>
        </p:txBody>
      </p:sp>
      <p:sp>
        <p:nvSpPr>
          <p:cNvPr id="3" name="Content Placeholder 2"/>
          <p:cNvSpPr>
            <a:spLocks noGrp="1"/>
          </p:cNvSpPr>
          <p:nvPr>
            <p:ph idx="1"/>
          </p:nvPr>
        </p:nvSpPr>
        <p:spPr>
          <a:xfrm>
            <a:off x="502920" y="1295400"/>
            <a:ext cx="7955280" cy="4187952"/>
          </a:xfrm>
        </p:spPr>
        <p:txBody>
          <a:bodyPr>
            <a:normAutofit/>
          </a:bodyPr>
          <a:lstStyle/>
          <a:p>
            <a:pPr marL="514350" indent="-514350">
              <a:buNone/>
            </a:pPr>
            <a:r>
              <a:rPr lang="en-US" dirty="0" smtClean="0"/>
              <a:t>1. Screening </a:t>
            </a:r>
            <a:r>
              <a:rPr lang="en-US" dirty="0" smtClean="0"/>
              <a:t>Criteria</a:t>
            </a:r>
            <a:endParaRPr lang="en-US" dirty="0" smtClean="0"/>
          </a:p>
          <a:p>
            <a:pPr lvl="1"/>
            <a:r>
              <a:rPr lang="en-US" dirty="0" smtClean="0"/>
              <a:t>Gap-Based Approach</a:t>
            </a:r>
          </a:p>
          <a:p>
            <a:pPr lvl="2"/>
            <a:r>
              <a:rPr lang="en-US" dirty="0" smtClean="0"/>
              <a:t>Local Data</a:t>
            </a:r>
          </a:p>
          <a:p>
            <a:pPr lvl="2"/>
            <a:r>
              <a:rPr lang="en-US" dirty="0" smtClean="0"/>
              <a:t>CAP Emission </a:t>
            </a:r>
            <a:r>
              <a:rPr lang="en-US" dirty="0" smtClean="0"/>
              <a:t>Reductions</a:t>
            </a:r>
            <a:endParaRPr lang="en-US" dirty="0" smtClean="0"/>
          </a:p>
          <a:p>
            <a:pPr lvl="1"/>
            <a:r>
              <a:rPr lang="en-US" dirty="0" smtClean="0"/>
              <a:t>List of Projects Below Screening Criteria</a:t>
            </a:r>
          </a:p>
          <a:p>
            <a:pPr lvl="2"/>
            <a:r>
              <a:rPr lang="en-US" dirty="0" smtClean="0"/>
              <a:t>Residential, Non-Residential, &amp; Mixed Use</a:t>
            </a:r>
          </a:p>
          <a:p>
            <a:pPr>
              <a:buNone/>
            </a:pPr>
            <a:endParaRPr lang="en-US" dirty="0" smtClean="0"/>
          </a:p>
          <a:p>
            <a:pPr>
              <a:buNone/>
            </a:pPr>
            <a:endParaRPr lang="en-US" dirty="0" smtClean="0"/>
          </a:p>
          <a:p>
            <a:pPr>
              <a:buNone/>
            </a:pPr>
            <a:endParaRPr lang="en-US" dirty="0" smtClean="0"/>
          </a:p>
        </p:txBody>
      </p:sp>
      <p:pic>
        <p:nvPicPr>
          <p:cNvPr id="3074" name="Picture 2" descr="S:\PLN\General Plan Update Archive\photos\Urban Form\Rio Vista Trolley Station\RV New Trolley .JPG"/>
          <p:cNvPicPr>
            <a:picLocks noChangeAspect="1" noChangeArrowheads="1"/>
          </p:cNvPicPr>
          <p:nvPr/>
        </p:nvPicPr>
        <p:blipFill>
          <a:blip r:embed="rId3" cstate="screen"/>
          <a:srcRect/>
          <a:stretch>
            <a:fillRect/>
          </a:stretch>
        </p:blipFill>
        <p:spPr bwMode="auto">
          <a:xfrm>
            <a:off x="2438400" y="3809761"/>
            <a:ext cx="3962400" cy="2972039"/>
          </a:xfrm>
          <a:prstGeom prst="rect">
            <a:avLst/>
          </a:prstGeom>
          <a:noFill/>
        </p:spPr>
      </p:pic>
      <p:sp>
        <p:nvSpPr>
          <p:cNvPr id="5" name="Slide Number Placeholder 4"/>
          <p:cNvSpPr>
            <a:spLocks noGrp="1"/>
          </p:cNvSpPr>
          <p:nvPr>
            <p:ph type="sldNum" sz="quarter" idx="12"/>
          </p:nvPr>
        </p:nvSpPr>
        <p:spPr/>
        <p:txBody>
          <a:bodyPr/>
          <a:lstStyle/>
          <a:p>
            <a:fld id="{B0A7CDFE-77DC-45A8-9B3D-DFD51CDC2239}"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3441</TotalTime>
  <Words>2094</Words>
  <Application>Microsoft Office PowerPoint</Application>
  <PresentationFormat>On-screen Show (4:3)</PresentationFormat>
  <Paragraphs>392</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Aspect</vt:lpstr>
      <vt:lpstr>City of San Diego     Climate Action Plan</vt:lpstr>
      <vt:lpstr>Why? </vt:lpstr>
      <vt:lpstr>Projected Greenhouse Gas (GHG) Emissions Levels &amp; Targets</vt:lpstr>
      <vt:lpstr>2010 Community-Wide Emissions</vt:lpstr>
      <vt:lpstr>Federal, State, and Regional Actions</vt:lpstr>
      <vt:lpstr>2035 Goals</vt:lpstr>
      <vt:lpstr>Slide 7</vt:lpstr>
      <vt:lpstr>CEQA Streamlining</vt:lpstr>
      <vt:lpstr>CEQA Streamlining</vt:lpstr>
      <vt:lpstr>CEQA Streamlining</vt:lpstr>
      <vt:lpstr>CEQA Streamlining</vt:lpstr>
      <vt:lpstr>CEQA Streamlining</vt:lpstr>
      <vt:lpstr>CEQA Streamlining</vt:lpstr>
      <vt:lpstr>Economic Opportunity</vt:lpstr>
      <vt:lpstr>Economic Opportunity </vt:lpstr>
      <vt:lpstr>Economic Opportunity</vt:lpstr>
      <vt:lpstr>Energy</vt:lpstr>
      <vt:lpstr>Zero Waste  </vt:lpstr>
      <vt:lpstr>Efficient Buildings </vt:lpstr>
      <vt:lpstr>Slide 20</vt:lpstr>
      <vt:lpstr>Smart Transit &amp; Land Use</vt:lpstr>
      <vt:lpstr>Smart Transit &amp; Land Use</vt:lpstr>
      <vt:lpstr>Smart Transit &amp; Land Use</vt:lpstr>
      <vt:lpstr>Smart Transit &amp; Land Use</vt:lpstr>
      <vt:lpstr>Smart Transit &amp; Land Use</vt:lpstr>
      <vt:lpstr>Smart Transit &amp; Land Use</vt:lpstr>
      <vt:lpstr>Smart Transit &amp; Land Use</vt:lpstr>
      <vt:lpstr>Smart Transit &amp; Land Use</vt:lpstr>
      <vt:lpstr>Smart Transit &amp; Land Use</vt:lpstr>
      <vt:lpstr>Smart Transit &amp; Land Use</vt:lpstr>
      <vt:lpstr>Smart Transit &amp; Land Use</vt:lpstr>
      <vt:lpstr>Smart Transit &amp; Land Use</vt:lpstr>
      <vt:lpstr>Slide 33</vt:lpstr>
      <vt:lpstr>Climate Resilience </vt:lpstr>
      <vt:lpstr>Slide 35</vt:lpstr>
      <vt:lpstr>Slide 36</vt:lpstr>
      <vt:lpstr>Slide 37</vt:lpstr>
      <vt:lpstr>Slide 38</vt:lpstr>
      <vt:lpstr>Conserving the water we have… And dealing with the water we get</vt:lpstr>
      <vt:lpstr>Slide 40</vt:lpstr>
      <vt:lpstr>Slide 41</vt:lpstr>
      <vt:lpstr>Slide 42</vt:lpstr>
      <vt:lpstr>Coastal Adaptation Strategies</vt:lpstr>
      <vt:lpstr>Slide 44</vt:lpstr>
      <vt:lpstr>Next Steps</vt:lpstr>
    </vt:vector>
  </TitlesOfParts>
  <Company>The City of San Diego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San Diego Climate Action Plan</dc:title>
  <dc:creator>Seth Litchney</dc:creator>
  <cp:lastModifiedBy>chooven</cp:lastModifiedBy>
  <cp:revision>142</cp:revision>
  <dcterms:created xsi:type="dcterms:W3CDTF">2015-07-29T16:23:14Z</dcterms:created>
  <dcterms:modified xsi:type="dcterms:W3CDTF">2015-09-16T00:40:18Z</dcterms:modified>
</cp:coreProperties>
</file>