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70" r:id="rId4"/>
    <p:sldId id="286" r:id="rId5"/>
    <p:sldId id="272" r:id="rId6"/>
    <p:sldId id="273" r:id="rId7"/>
    <p:sldId id="271" r:id="rId8"/>
    <p:sldId id="293" r:id="rId9"/>
    <p:sldId id="274" r:id="rId10"/>
    <p:sldId id="276" r:id="rId11"/>
    <p:sldId id="275" r:id="rId12"/>
    <p:sldId id="289" r:id="rId13"/>
    <p:sldId id="290" r:id="rId14"/>
    <p:sldId id="282" r:id="rId15"/>
    <p:sldId id="296" r:id="rId16"/>
    <p:sldId id="295" r:id="rId17"/>
    <p:sldId id="284" r:id="rId18"/>
    <p:sldId id="285" r:id="rId19"/>
    <p:sldId id="283" r:id="rId20"/>
    <p:sldId id="262" r:id="rId21"/>
    <p:sldId id="292" r:id="rId22"/>
    <p:sldId id="29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5F5F5F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19" autoAdjust="0"/>
  </p:normalViewPr>
  <p:slideViewPr>
    <p:cSldViewPr>
      <p:cViewPr varScale="1">
        <p:scale>
          <a:sx n="74" d="100"/>
          <a:sy n="74" d="100"/>
        </p:scale>
        <p:origin x="-2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823412698412698"/>
          <c:w val="0.951131849259583"/>
          <c:h val="0.894841269841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Existing Housing</c:v>
                </c:pt>
                <c:pt idx="1">
                  <c:v>Future Aff. Hsg Sites</c:v>
                </c:pt>
                <c:pt idx="2">
                  <c:v>To be sold for Market-rate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10.0</c:v>
                </c:pt>
                <c:pt idx="1">
                  <c:v>8.0</c:v>
                </c:pt>
                <c:pt idx="2">
                  <c:v>5.0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B840B1-4A23-4D6C-BC7D-A6990A797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9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FE61C41-6B7F-4514-AECC-7DC7FB3F3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5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D8ECF-5A1C-47C8-95D8-2907D7594C43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Mixed-use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Mixed-population – mixing family units with supportive</a:t>
            </a:r>
            <a:r>
              <a:rPr lang="en-US" baseline="0" dirty="0" smtClean="0"/>
              <a:t> housing units – Strong opposition from condo project across the street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Ground Floor retail – revitalization effects.  Neighbors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Public Parking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Preservation of</a:t>
            </a:r>
            <a:r>
              <a:rPr lang="en-US" baseline="0" dirty="0" smtClean="0"/>
              <a:t> </a:t>
            </a:r>
            <a:r>
              <a:rPr lang="en-US" dirty="0" smtClean="0"/>
              <a:t>adjacent historic</a:t>
            </a:r>
            <a:r>
              <a:rPr lang="en-US" baseline="0" dirty="0" smtClean="0"/>
              <a:t> building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Green building – LEED Platinum</a:t>
            </a:r>
            <a:r>
              <a:rPr lang="en-US" baseline="0" dirty="0" smtClean="0"/>
              <a:t> (includes green roof)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8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One-stop shop for the</a:t>
            </a:r>
            <a:r>
              <a:rPr lang="en-US" baseline="0" dirty="0" smtClean="0"/>
              <a:t> homeless</a:t>
            </a:r>
          </a:p>
          <a:p>
            <a:r>
              <a:rPr lang="en-US" baseline="0" dirty="0" smtClean="0"/>
              <a:t>Historic rehabilitation</a:t>
            </a:r>
          </a:p>
          <a:p>
            <a:r>
              <a:rPr lang="en-US" baseline="0" dirty="0" smtClean="0"/>
              <a:t>Model to reduce homelessness in the1/4 mile radius</a:t>
            </a:r>
          </a:p>
          <a:p>
            <a:r>
              <a:rPr lang="en-US" baseline="0" dirty="0" smtClean="0"/>
              <a:t>Effectively reduced street homeless population within ¼ mile radius from 192 in May 2012 to 82 in April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6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High-rise</a:t>
            </a:r>
          </a:p>
          <a:p>
            <a:r>
              <a:rPr lang="en-US" dirty="0" smtClean="0"/>
              <a:t>Special</a:t>
            </a:r>
            <a:r>
              <a:rPr lang="en-US" baseline="0" dirty="0" smtClean="0"/>
              <a:t> Needs (35%)</a:t>
            </a:r>
          </a:p>
          <a:p>
            <a:r>
              <a:rPr lang="en-US" baseline="0" dirty="0" smtClean="0"/>
              <a:t>4% and 9%</a:t>
            </a:r>
          </a:p>
          <a:p>
            <a:r>
              <a:rPr lang="en-US" baseline="0" dirty="0" smtClean="0"/>
              <a:t>LEED Silver minimum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6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4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Char char="•"/>
            </a:pPr>
            <a:endParaRPr lang="en-US" dirty="0" smtClean="0">
              <a:ea typeface="ＭＳ Ｐゴシック" pitchFamily="2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BD77D-96DC-42D7-AB85-61C03A9678AF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527550"/>
          </a:xfrm>
          <a:noFill/>
          <a:ln/>
        </p:spPr>
        <p:txBody>
          <a:bodyPr/>
          <a:lstStyle/>
          <a:p>
            <a:pPr eaLnBrk="1" hangingPunct="1"/>
            <a:endParaRPr lang="en-US" altLang="ja-JP" smtClean="0">
              <a:solidFill>
                <a:schemeClr val="bg2"/>
              </a:solidFill>
              <a:ea typeface="ＭＳ Ｐゴシック" charset="-128"/>
            </a:endParaRPr>
          </a:p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BD77D-96DC-42D7-AB85-61C03A9678AF}" type="slidenum">
              <a:rPr lang="en-US"/>
              <a:pPr/>
              <a:t>21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527550"/>
          </a:xfrm>
          <a:noFill/>
          <a:ln/>
        </p:spPr>
        <p:txBody>
          <a:bodyPr/>
          <a:lstStyle/>
          <a:p>
            <a:pPr eaLnBrk="1" hangingPunct="1"/>
            <a:endParaRPr lang="en-US" altLang="ja-JP" smtClean="0">
              <a:solidFill>
                <a:schemeClr val="bg2"/>
              </a:solidFill>
              <a:ea typeface="ＭＳ Ｐゴシック" charset="-128"/>
            </a:endParaRPr>
          </a:p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5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175"/>
              </a:spcBef>
              <a:buFont typeface="Wingdings" charset="0"/>
              <a:buChar char="Ø"/>
            </a:pPr>
            <a:endParaRPr lang="en-US" sz="1200" dirty="0" smtClean="0">
              <a:solidFill>
                <a:srgbClr val="939598"/>
              </a:solidFill>
            </a:endParaRPr>
          </a:p>
          <a:p>
            <a:pPr lvl="1">
              <a:spcBef>
                <a:spcPts val="1175"/>
              </a:spcBef>
              <a:buFont typeface="Wingdings" charset="0"/>
              <a:buChar char="Ø"/>
            </a:pPr>
            <a:endParaRPr lang="en-US" sz="1200" dirty="0" smtClean="0">
              <a:solidFill>
                <a:srgbClr val="939598"/>
              </a:solidFill>
            </a:endParaRPr>
          </a:p>
          <a:p>
            <a:pPr marL="0" indent="0">
              <a:buNone/>
            </a:pPr>
            <a:r>
              <a:rPr lang="en-US" sz="1200" kern="1200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9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2007 – Housing</a:t>
            </a:r>
            <a:r>
              <a:rPr lang="en-US" baseline="0" dirty="0" smtClean="0"/>
              <a:t> bubble</a:t>
            </a:r>
          </a:p>
          <a:p>
            <a:r>
              <a:rPr lang="en-US" baseline="0" dirty="0" smtClean="0"/>
              <a:t>Originally designed as market-rate condos</a:t>
            </a:r>
          </a:p>
          <a:p>
            <a:r>
              <a:rPr lang="en-US" baseline="0" dirty="0" smtClean="0"/>
              <a:t>Bought from KB Homes</a:t>
            </a:r>
          </a:p>
          <a:p>
            <a:r>
              <a:rPr lang="en-US" baseline="0" dirty="0" smtClean="0"/>
              <a:t>23 stories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Ground Floor Retail</a:t>
            </a:r>
          </a:p>
          <a:p>
            <a:r>
              <a:rPr lang="en-US" baseline="0" dirty="0" smtClean="0"/>
              <a:t>Close from Trolley Stop</a:t>
            </a:r>
          </a:p>
          <a:p>
            <a:r>
              <a:rPr lang="en-US" baseline="0" dirty="0" smtClean="0"/>
              <a:t>Approximately half of the units are 2 and 3 bedrooms.  It has great play areas for children and many families with kids live there.</a:t>
            </a:r>
          </a:p>
          <a:p>
            <a:r>
              <a:rPr lang="en-US" baseline="0" dirty="0" smtClean="0"/>
              <a:t>Photovoltaic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7708D-8043-4F24-AD2F-FC0362DF03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Mixed-use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Serving</a:t>
            </a:r>
            <a:r>
              <a:rPr lang="en-US" baseline="0" dirty="0" smtClean="0"/>
              <a:t> the homeless and at-risk population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12 stories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Near Trolley stop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1C41-6B7F-4514-AECC-7DC7FB3F37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3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6E2-A1C3-4DBD-A989-17E0EA12A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4781-7D8A-422B-AEBB-09442DA37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4D4B-ADE0-49C6-9698-2F713D4D6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7A99-DA00-4A36-9A09-8E35964DB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554E-B05F-4634-9EE9-1D211334C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B2AF-69DE-40ED-BA50-122BC3DF6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255E-CA18-43F2-8221-F8B9FAE7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5CE2B-1C02-46D7-97E5-6426668FA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3D784D-0589-4CB3-864F-9752597AA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305800" cy="1362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rPr>
              <a:t>San Diego’s Housing – </a:t>
            </a:r>
            <a:br>
              <a:rPr lang="en-US" altLang="ja-JP" sz="4000" dirty="0" smtClean="0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rPr>
            </a:br>
            <a:r>
              <a:rPr lang="en-US" altLang="ja-JP" sz="4000" dirty="0" smtClean="0">
                <a:solidFill>
                  <a:schemeClr val="accent6">
                    <a:lumMod val="50000"/>
                  </a:schemeClr>
                </a:solidFill>
                <a:ea typeface="MS PGothic" charset="0"/>
                <a:cs typeface="MS PGothic" charset="0"/>
              </a:rPr>
              <a:t>Are we meeting the needs?</a:t>
            </a:r>
            <a:r>
              <a:rPr lang="en-US" altLang="ja-JP" sz="4000" dirty="0" smtClean="0">
                <a:solidFill>
                  <a:srgbClr val="808000"/>
                </a:solidFill>
                <a:ea typeface="MS PGothic" charset="0"/>
                <a:cs typeface="MS PGothic" charset="0"/>
              </a:rPr>
              <a:t/>
            </a:r>
            <a:br>
              <a:rPr lang="en-US" altLang="ja-JP" sz="4000" dirty="0" smtClean="0">
                <a:solidFill>
                  <a:srgbClr val="808000"/>
                </a:solidFill>
                <a:ea typeface="MS PGothic" charset="0"/>
                <a:cs typeface="MS PGothic" charset="0"/>
              </a:rPr>
            </a:br>
            <a:r>
              <a:rPr lang="en-US" altLang="ja-JP" sz="4000" dirty="0" smtClean="0">
                <a:ea typeface="MS PGothic" charset="0"/>
                <a:cs typeface="MS PGothic" charset="0"/>
              </a:rPr>
              <a:t>  </a:t>
            </a:r>
            <a:br>
              <a:rPr lang="en-US" altLang="ja-JP" sz="4000" dirty="0" smtClean="0">
                <a:ea typeface="MS PGothic" charset="0"/>
                <a:cs typeface="MS PGothic" charset="0"/>
              </a:rPr>
            </a:br>
            <a:r>
              <a:rPr lang="en-US" altLang="ja-JP" sz="4000" dirty="0" smtClean="0">
                <a:ea typeface="MS PGothic" charset="0"/>
                <a:cs typeface="MS PGothic" charset="0"/>
              </a:rPr>
              <a:t/>
            </a:r>
            <a:br>
              <a:rPr lang="en-US" altLang="ja-JP" sz="4000" dirty="0" smtClean="0">
                <a:ea typeface="MS PGothic" charset="0"/>
                <a:cs typeface="MS PGothic" charset="0"/>
              </a:rPr>
            </a:br>
            <a:endParaRPr lang="en-US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667000"/>
            <a:ext cx="7620000" cy="150018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ja-JP" sz="2400" i="1" dirty="0" smtClean="0">
                <a:solidFill>
                  <a:srgbClr val="808000"/>
                </a:solidFill>
                <a:latin typeface="+mj-lt"/>
                <a:ea typeface="ＭＳ Ｐゴシック" charset="-128"/>
              </a:rPr>
              <a:t>Eri Kameyama</a:t>
            </a:r>
          </a:p>
          <a:p>
            <a:pPr algn="l" eaLnBrk="1" hangingPunct="1"/>
            <a:r>
              <a:rPr lang="en-US" altLang="ja-JP" sz="2400" i="1" dirty="0" smtClean="0">
                <a:solidFill>
                  <a:srgbClr val="808000"/>
                </a:solidFill>
                <a:latin typeface="+mj-lt"/>
                <a:ea typeface="ＭＳ Ｐゴシック" charset="-128"/>
              </a:rPr>
              <a:t>Civic San Diego</a:t>
            </a:r>
          </a:p>
          <a:p>
            <a:pPr algn="l" eaLnBrk="1" hangingPunct="1"/>
            <a:r>
              <a:rPr lang="en-US" altLang="ja-JP" sz="2400" i="1" dirty="0" smtClean="0">
                <a:solidFill>
                  <a:srgbClr val="808000"/>
                </a:solidFill>
                <a:latin typeface="+mj-lt"/>
                <a:ea typeface="ＭＳ Ｐゴシック" charset="-128"/>
              </a:rPr>
              <a:t>October 22, 2013</a:t>
            </a:r>
            <a:endParaRPr lang="en-US" sz="2400" i="1" dirty="0" smtClean="0">
              <a:solidFill>
                <a:srgbClr val="808000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B4E9-831A-48D9-A71F-8C6571B4A0E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1" name="Picture 5" descr="CSD_one_in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arkside da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781283"/>
            <a:ext cx="4114800" cy="210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unburst Exterior Befor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11506"/>
            <a:ext cx="27432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Studio 15 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998" y="4761472"/>
            <a:ext cx="3319402" cy="21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SD_one_in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7" y="0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edar Exterior Cedar S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0273" y="-152400"/>
            <a:ext cx="10510823" cy="701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Cedar Gateway (2012)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Squire Properties &amp; ROEM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42 Family Units + 23 Supportive Units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Ground Floor Retail, Public Parking, Historic preservation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LEED Platinum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Content Placeholder 6" descr="_ROEM_CedarGateway_Rooftop_8190-11x8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9600" y="4470654"/>
            <a:ext cx="4191000" cy="2640330"/>
          </a:xfrm>
        </p:spPr>
      </p:pic>
    </p:spTree>
    <p:extLst>
      <p:ext uri="{BB962C8B-B14F-4D97-AF65-F5344CB8AC3E}">
        <p14:creationId xmlns:p14="http://schemas.microsoft.com/office/powerpoint/2010/main" val="192655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696" y="914400"/>
            <a:ext cx="4460487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913441"/>
            <a:ext cx="4419600" cy="294455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122" r="-69122"/>
          <a:stretch>
            <a:fillRect/>
          </a:stretch>
        </p:blipFill>
        <p:spPr>
          <a:xfrm>
            <a:off x="-3352800" y="0"/>
            <a:ext cx="11490476" cy="7239000"/>
          </a:xfrm>
        </p:spPr>
      </p:pic>
      <p:sp>
        <p:nvSpPr>
          <p:cNvPr id="12" name="TextBox 11"/>
          <p:cNvSpPr txBox="1"/>
          <p:nvPr/>
        </p:nvSpPr>
        <p:spPr>
          <a:xfrm>
            <a:off x="6417" y="4648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Connections Housing (2013)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Affirmed Housing Group &amp; PATH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Homeless Service Center, Family Health Center, 150 Transitional beds, 75 Supportive Housing Units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7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5" descr="Ninth and Broadway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993" y="-990600"/>
            <a:ext cx="7716007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  <a:t>Celadon (East Village)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250 special needs and workforce units, by BRIDGE Housing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97020"/>
              </p:ext>
            </p:extLst>
          </p:nvPr>
        </p:nvGraphicFramePr>
        <p:xfrm>
          <a:off x="152400" y="2102553"/>
          <a:ext cx="4419600" cy="4321198"/>
        </p:xfrm>
        <a:graphic>
          <a:graphicData uri="http://schemas.openxmlformats.org/drawingml/2006/table">
            <a:tbl>
              <a:tblPr/>
              <a:tblGrid>
                <a:gridCol w="1674091"/>
                <a:gridCol w="2745509"/>
              </a:tblGrid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Total Budget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$82M ($328k/Unit)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City Subsidy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$22M ($87k/Unit)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Stories/FAR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17 stories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Units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Living Units, studios,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 Bedroom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Retail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5,800 SF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Affordability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30–60 % AMI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Supportive Housing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88 units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Estimated Completion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2015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67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9" descr="COM22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34600" cy="1143000"/>
          </a:xfrm>
        </p:spPr>
        <p:txBody>
          <a:bodyPr/>
          <a:lstStyle/>
          <a:p>
            <a: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  <a:t>COMM22 (Logan Heights)</a:t>
            </a:r>
            <a:b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Mixed-use project with 69 senior and 128 family units by BRIDGE Housing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73395"/>
              </p:ext>
            </p:extLst>
          </p:nvPr>
        </p:nvGraphicFramePr>
        <p:xfrm>
          <a:off x="32892" y="2667000"/>
          <a:ext cx="5562600" cy="3880804"/>
        </p:xfrm>
        <a:graphic>
          <a:graphicData uri="http://schemas.openxmlformats.org/drawingml/2006/table">
            <a:tbl>
              <a:tblPr/>
              <a:tblGrid>
                <a:gridCol w="2743200"/>
                <a:gridCol w="2819400"/>
              </a:tblGrid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Total Budget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$56M (family housing)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City Subsidy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$9.255M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Stories/FAR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 stories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Units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1,2&amp;3 Bedrooms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Retail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15,000 SF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Affordability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30–60 % AMI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Supportive Housing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13 units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Estimated Completion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2015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50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Affordable Housing Master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Plan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100" dirty="0">
                <a:solidFill>
                  <a:schemeClr val="accent6">
                    <a:lumMod val="50000"/>
                  </a:schemeClr>
                </a:solidFill>
              </a:rPr>
              <a:t>Housing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24800" cy="4800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600" dirty="0"/>
              <a:t>Owned by the City as Successor Housing </a:t>
            </a:r>
            <a:r>
              <a:rPr lang="en-US" sz="2600" dirty="0" smtClean="0"/>
              <a:t>Entity</a:t>
            </a:r>
          </a:p>
          <a:p>
            <a:pPr>
              <a:buFont typeface="Wingdings" charset="2"/>
              <a:buChar char="u"/>
            </a:pPr>
            <a:r>
              <a:rPr lang="en-US" sz="2600" dirty="0" smtClean="0"/>
              <a:t>Excess </a:t>
            </a:r>
            <a:r>
              <a:rPr lang="en-US" sz="2600" dirty="0"/>
              <a:t>Housing Bond Proceeds </a:t>
            </a:r>
            <a:r>
              <a:rPr lang="en-US" sz="2600" dirty="0" smtClean="0"/>
              <a:t> - Approx. </a:t>
            </a:r>
            <a:r>
              <a:rPr lang="en-US" sz="2600" dirty="0"/>
              <a:t>$33 </a:t>
            </a:r>
            <a:r>
              <a:rPr lang="en-US" sz="2600" dirty="0" smtClean="0"/>
              <a:t>million</a:t>
            </a:r>
          </a:p>
          <a:p>
            <a:pPr>
              <a:buFont typeface="Wingdings" charset="2"/>
              <a:buChar char="u"/>
            </a:pPr>
            <a:r>
              <a:rPr lang="en-US" sz="2600" dirty="0" smtClean="0"/>
              <a:t>Loan Repayments</a:t>
            </a:r>
          </a:p>
          <a:p>
            <a:pPr>
              <a:buFont typeface="Wingdings" charset="2"/>
              <a:buChar char="u"/>
            </a:pPr>
            <a:r>
              <a:rPr lang="en-US" sz="2600" dirty="0" smtClean="0"/>
              <a:t>Lease Revenues</a:t>
            </a:r>
          </a:p>
          <a:p>
            <a:pPr>
              <a:buFont typeface="Wingdings" charset="2"/>
              <a:buChar char="u"/>
            </a:pPr>
            <a:r>
              <a:rPr lang="en-US" sz="2600" dirty="0"/>
              <a:t>23 Real Properties</a:t>
            </a:r>
          </a:p>
          <a:p>
            <a:pPr marL="114300" indent="0">
              <a:buNone/>
            </a:pPr>
            <a:endParaRPr lang="en-US" sz="2600" dirty="0"/>
          </a:p>
          <a:p>
            <a:endParaRPr lang="en-US" sz="2600" dirty="0"/>
          </a:p>
          <a:p>
            <a:pPr>
              <a:spcBef>
                <a:spcPts val="600"/>
              </a:spcBef>
              <a:buClr>
                <a:srgbClr val="BBCC30"/>
              </a:buClr>
            </a:pPr>
            <a:endParaRPr lang="en-US" sz="2400" dirty="0" smtClean="0"/>
          </a:p>
          <a:p>
            <a:pPr>
              <a:spcBef>
                <a:spcPts val="600"/>
              </a:spcBef>
              <a:buClr>
                <a:srgbClr val="BBCC30"/>
              </a:buClr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76400"/>
            <a:ext cx="8077200" cy="487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en-US" dirty="0" smtClean="0"/>
              <a:t>Owned by the City as Successor Housing Entity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/>
              <a:t>Remaining resource for affordable housing 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/>
              <a:t>Include the following:</a:t>
            </a:r>
          </a:p>
          <a:p>
            <a:pPr marL="0" indent="0">
              <a:buNone/>
              <a:defRPr/>
            </a:pPr>
            <a:r>
              <a:rPr lang="en-US" dirty="0" smtClean="0"/>
              <a:t>       1) Encumbered Low/Mod funds for enforceable obligations</a:t>
            </a:r>
          </a:p>
          <a:p>
            <a:pPr marL="0" indent="0">
              <a:buNone/>
              <a:defRPr/>
            </a:pPr>
            <a:r>
              <a:rPr lang="en-US" dirty="0" smtClean="0"/>
              <a:t>       2) Unencumbered Low/Mod housing bond proceeds</a:t>
            </a:r>
          </a:p>
          <a:p>
            <a:pPr marL="0" indent="0">
              <a:buNone/>
              <a:tabLst>
                <a:tab pos="746125" algn="l"/>
              </a:tabLst>
              <a:defRPr/>
            </a:pPr>
            <a:r>
              <a:rPr lang="en-US" dirty="0" smtClean="0"/>
              <a:t>       3) 23 real properties acquired by former RDA for affordable 	housing purposes (Downtown, Southeastern SD)</a:t>
            </a:r>
          </a:p>
          <a:p>
            <a:pPr marL="0" indent="0">
              <a:buNone/>
              <a:defRPr/>
            </a:pPr>
            <a:r>
              <a:rPr lang="en-US" dirty="0" smtClean="0"/>
              <a:t>       4) Notes receivable, DDAs/OPAs</a:t>
            </a:r>
          </a:p>
          <a:p>
            <a:pPr marL="0" indent="0">
              <a:buNone/>
              <a:defRPr/>
            </a:pPr>
            <a:r>
              <a:rPr lang="en-US" dirty="0" smtClean="0"/>
              <a:t>       5) Ground leases recorded on affordable housing properties</a:t>
            </a:r>
          </a:p>
          <a:p>
            <a:pPr marL="0" indent="0">
              <a:buNone/>
              <a:defRPr/>
            </a:pPr>
            <a:r>
              <a:rPr lang="en-US" dirty="0" smtClean="0"/>
              <a:t>       </a:t>
            </a:r>
            <a:r>
              <a:rPr lang="en-US" dirty="0"/>
              <a:t>6</a:t>
            </a:r>
            <a:r>
              <a:rPr lang="en-US" dirty="0" smtClean="0"/>
              <a:t>) Covenants (affordability restrictions) recorded on	affordable   	housing properties</a:t>
            </a:r>
          </a:p>
          <a:p>
            <a:pPr marL="0" indent="0">
              <a:defRPr/>
            </a:pPr>
            <a:r>
              <a:rPr lang="en-US" dirty="0" smtClean="0"/>
              <a:t>    Successor Housing Entity to create a Housing Asset Fund</a:t>
            </a:r>
          </a:p>
        </p:txBody>
      </p:sp>
    </p:spTree>
    <p:extLst>
      <p:ext uri="{BB962C8B-B14F-4D97-AF65-F5344CB8AC3E}">
        <p14:creationId xmlns:p14="http://schemas.microsoft.com/office/powerpoint/2010/main" val="330171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Affordable Housing Master Plan 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  <a:t>Real Estates Assets</a:t>
            </a:r>
            <a:endParaRPr lang="en-US" sz="4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659258"/>
              </p:ext>
            </p:extLst>
          </p:nvPr>
        </p:nvGraphicFramePr>
        <p:xfrm>
          <a:off x="4182740" y="4114800"/>
          <a:ext cx="495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447800"/>
            <a:ext cx="8077200" cy="25391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BBCC30"/>
              </a:buClr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23 Properties in Downtown and Southeastern SD</a:t>
            </a:r>
          </a:p>
          <a:p>
            <a:pPr lvl="1">
              <a:spcBef>
                <a:spcPts val="600"/>
              </a:spcBef>
              <a:buClr>
                <a:srgbClr val="BBCC30"/>
              </a:buClr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ive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downtown properties proposed to be competitively sold for high density, mixed-use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development</a:t>
            </a:r>
          </a:p>
          <a:p>
            <a:pPr lvl="1">
              <a:spcBef>
                <a:spcPts val="600"/>
              </a:spcBef>
              <a:buClr>
                <a:srgbClr val="BBCC30"/>
              </a:buClr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-  minimum of 15% of residential units must be 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affordable</a:t>
            </a:r>
          </a:p>
          <a:p>
            <a:pPr lvl="1">
              <a:spcBef>
                <a:spcPts val="600"/>
              </a:spcBef>
              <a:buClr>
                <a:srgbClr val="BBCC30"/>
              </a:buClr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- 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proceeds from sale dedicated to Affordable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Housing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City-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wide through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NOFA </a:t>
            </a:r>
          </a:p>
        </p:txBody>
      </p:sp>
      <p:pic>
        <p:nvPicPr>
          <p:cNvPr id="7" name="Content Placeholder 7" descr="P4180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5" y="4114800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76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 descr="Green marb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9363"/>
          </a:xfrm>
        </p:spPr>
        <p:txBody>
          <a:bodyPr/>
          <a:lstStyle/>
          <a:p>
            <a:r>
              <a:rPr lang="en-US" sz="41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2" charset="-128"/>
              </a:rPr>
              <a:t>Affordable Housing Master Plan</a:t>
            </a:r>
            <a:br>
              <a:rPr lang="en-US" sz="41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2" charset="-128"/>
              </a:rPr>
            </a:br>
            <a:r>
              <a:rPr lang="en-US" sz="41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Guiding Principles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96200" cy="5257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 algn="l">
              <a:buFont typeface="Eras Medium" charset="0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Maximize quality unit production with limited resources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Homeless housing 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Maximize leverage with other funding sources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Development of affordable housing on real properties retained by Housing Successor Entity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Geographic diversity – Fund projects City-wide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TOD – Fund projects with proximity to public transit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Catalyst for neighborhood investment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Sustainability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Allow for flexibility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Competitively bid to select development partners</a:t>
            </a:r>
          </a:p>
          <a:p>
            <a:pPr marL="457200" indent="-457200" algn="l">
              <a:buFont typeface="Eras Medium" charset="0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Use conservative assumptions</a:t>
            </a:r>
          </a:p>
          <a:p>
            <a:pPr marL="457200" indent="-457200" algn="l"/>
            <a:endParaRPr lang="en-US" dirty="0" smtClean="0">
              <a:ea typeface="ＭＳ Ｐゴシック" pitchFamily="2" charset="-128"/>
            </a:endParaRPr>
          </a:p>
          <a:p>
            <a:pPr marL="457200" indent="-457200" algn="l">
              <a:buFont typeface="Wingdings" pitchFamily="2" charset="2"/>
              <a:buChar char="u"/>
            </a:pPr>
            <a:endParaRPr lang="en-US" dirty="0" smtClean="0">
              <a:ea typeface="ＭＳ Ｐゴシック" pitchFamily="2" charset="-128"/>
            </a:endParaRPr>
          </a:p>
          <a:p>
            <a:pPr marL="457200" indent="-457200" algn="l">
              <a:buFont typeface="Wingdings" pitchFamily="2" charset="2"/>
              <a:buChar char="u"/>
            </a:pPr>
            <a:endParaRPr lang="en-US" dirty="0" smtClean="0">
              <a:ea typeface="ＭＳ Ｐゴシック" pitchFamily="2" charset="-128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534400" y="5715000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C406068-7FAA-42AD-AE87-AEB3D8AC5A12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92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 descr="Green marble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Affordable Housing Master Plan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Proposed Affordable Housing Projects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5534086"/>
              </p:ext>
            </p:extLst>
          </p:nvPr>
        </p:nvGraphicFramePr>
        <p:xfrm>
          <a:off x="0" y="936463"/>
          <a:ext cx="8552181" cy="59435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799"/>
                <a:gridCol w="914401"/>
                <a:gridCol w="139699"/>
                <a:gridCol w="1054100"/>
                <a:gridCol w="1056641"/>
                <a:gridCol w="1069341"/>
                <a:gridCol w="947419"/>
                <a:gridCol w="1160781"/>
              </a:tblGrid>
              <a:tr h="3905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FY2013</a:t>
                      </a:r>
                      <a:endParaRPr lang="en-US" sz="1600" dirty="0"/>
                    </a:p>
                  </a:txBody>
                  <a:tcPr marT="45722" marB="45722"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FY2014</a:t>
                      </a:r>
                      <a:endParaRPr lang="en-US" sz="1600" dirty="0"/>
                    </a:p>
                  </a:txBody>
                  <a:tcPr marT="45722" marB="45722"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FY2015</a:t>
                      </a:r>
                      <a:endParaRPr lang="en-US" sz="16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FY2016</a:t>
                      </a:r>
                      <a:endParaRPr lang="en-US" sz="16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FY2017</a:t>
                      </a:r>
                      <a:endParaRPr lang="en-US" sz="16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>
                    <a:solidFill>
                      <a:srgbClr val="FFFF00"/>
                    </a:solidFill>
                  </a:tcPr>
                </a:tc>
              </a:tr>
              <a:tr h="390538">
                <a:tc gridSpan="7"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</a:rPr>
                        <a:t>Subsidies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</a:rPr>
                        <a:t> for Projects on City-owned properties</a:t>
                      </a:r>
                      <a:endParaRPr lang="en-US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 hMerge="1">
                  <a:txBody>
                    <a:bodyPr/>
                    <a:lstStyle/>
                    <a:p>
                      <a:endParaRPr lang="en-US" sz="12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 smtClean="0">
                          <a:solidFill>
                            <a:srgbClr val="000000"/>
                          </a:solidFill>
                        </a:rPr>
                        <a:t>$ 40.5M</a:t>
                      </a:r>
                      <a:endParaRPr lang="en-US" sz="16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85173">
                <a:tc>
                  <a:txBody>
                    <a:bodyPr/>
                    <a:lstStyle/>
                    <a:p>
                      <a:r>
                        <a:rPr lang="en-US" sz="1400" b="0" i="1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400" b="0" i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0" i="1" dirty="0" smtClean="0">
                          <a:solidFill>
                            <a:srgbClr val="000000"/>
                          </a:solidFill>
                        </a:rPr>
                        <a:t>Atmosphere</a:t>
                      </a:r>
                      <a:endParaRPr lang="en-US" sz="14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 smtClean="0">
                          <a:solidFill>
                            <a:srgbClr val="000000"/>
                          </a:solidFill>
                        </a:rPr>
                        <a:t>$12.2M</a:t>
                      </a:r>
                      <a:endParaRPr lang="en-US" sz="16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 smtClean="0">
                          <a:solidFill>
                            <a:srgbClr val="000000"/>
                          </a:solidFill>
                        </a:rPr>
                        <a:t>$ 12.2M</a:t>
                      </a:r>
                      <a:endParaRPr lang="en-US" sz="16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53075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   13</a:t>
                      </a:r>
                      <a:r>
                        <a:rPr lang="en-US" sz="1400" i="1" baseline="30000" dirty="0" smtClean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400" i="1" baseline="0" dirty="0" smtClean="0">
                          <a:solidFill>
                            <a:srgbClr val="000000"/>
                          </a:solidFill>
                        </a:rPr>
                        <a:t> &amp; Market (50%)</a:t>
                      </a:r>
                      <a:endParaRPr lang="en-US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gridSpan="2">
                  <a:txBody>
                    <a:bodyPr/>
                    <a:lstStyle/>
                    <a:p>
                      <a:pPr marL="0" indent="0"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17.2M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marL="0" indent="0"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$ 17.2M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8517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   </a:t>
                      </a:r>
                      <a:r>
                        <a:rPr lang="en-US" sz="1400" i="1" baseline="0" dirty="0" smtClean="0">
                          <a:solidFill>
                            <a:srgbClr val="000000"/>
                          </a:solidFill>
                        </a:rPr>
                        <a:t>Hilltop &amp; Euclid</a:t>
                      </a:r>
                      <a:endParaRPr lang="en-US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$2.0M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  2.0M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53075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   Ouchi Site</a:t>
                      </a:r>
                      <a:endParaRPr lang="en-US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 0.72M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0.72M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53075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   6395-97</a:t>
                      </a:r>
                      <a:r>
                        <a:rPr lang="en-US" sz="1400" i="1" baseline="0" dirty="0" smtClean="0">
                          <a:solidFill>
                            <a:srgbClr val="000000"/>
                          </a:solidFill>
                        </a:rPr>
                        <a:t> Imperial</a:t>
                      </a:r>
                      <a:endParaRPr lang="en-US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   0.4M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  $    0.4M</a:t>
                      </a: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53075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   40</a:t>
                      </a:r>
                      <a:r>
                        <a:rPr lang="en-US" sz="1400" i="1" baseline="30000" dirty="0" smtClean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&amp; Alpha</a:t>
                      </a:r>
                      <a:endParaRPr lang="en-US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 0.48M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0.48M</a:t>
                      </a: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53075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  Monarch Site</a:t>
                      </a:r>
                      <a:endParaRPr lang="en-US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   7.5M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  7.5M</a:t>
                      </a:r>
                      <a:endParaRPr lang="en-US" sz="160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85173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   13</a:t>
                      </a:r>
                      <a:r>
                        <a:rPr lang="en-US" sz="1400" i="1" baseline="30000" dirty="0" smtClean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&amp; Broadway</a:t>
                      </a:r>
                      <a:endParaRPr lang="en-US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        0</a:t>
                      </a: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90538">
                <a:tc gridSpan="7"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</a:rPr>
                        <a:t>Subsidies for  Other Projects</a:t>
                      </a:r>
                      <a:endParaRPr lang="en-US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</a:rPr>
                        <a:t>$   4.8M</a:t>
                      </a: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53075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    Churchill</a:t>
                      </a:r>
                      <a:endParaRPr lang="en-US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 gridSpan="2"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  3.0M</a:t>
                      </a:r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</a:rPr>
                        <a:t>$   3.0M</a:t>
                      </a: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53075">
                <a:tc>
                  <a:txBody>
                    <a:bodyPr/>
                    <a:lstStyle/>
                    <a:p>
                      <a:r>
                        <a:rPr lang="en-US" sz="1400" b="0" i="1" dirty="0" smtClean="0">
                          <a:solidFill>
                            <a:srgbClr val="000000"/>
                          </a:solidFill>
                        </a:rPr>
                        <a:t>     VVSD V</a:t>
                      </a:r>
                      <a:endParaRPr lang="en-US" sz="14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/>
                </a:tc>
                <a:tc gridSpan="2">
                  <a:txBody>
                    <a:bodyPr/>
                    <a:lstStyle/>
                    <a:p>
                      <a:pPr algn="r"/>
                      <a:endParaRPr lang="en-US" sz="16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 smtClean="0">
                          <a:solidFill>
                            <a:srgbClr val="000000"/>
                          </a:solidFill>
                        </a:rPr>
                        <a:t>$    1.8M</a:t>
                      </a:r>
                      <a:endParaRPr lang="en-US" sz="16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rgbClr val="000000"/>
                          </a:solidFill>
                        </a:rPr>
                        <a:t>$   1.8M</a:t>
                      </a:r>
                    </a:p>
                  </a:txBody>
                  <a:tcPr marT="45722" marB="45722" anchor="ctr">
                    <a:solidFill>
                      <a:srgbClr val="FFFF00"/>
                    </a:solidFill>
                  </a:tcPr>
                </a:tc>
              </a:tr>
              <a:tr h="363864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</a:rPr>
                        <a:t>City-wide NOFA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 smtClean="0">
                          <a:solidFill>
                            <a:srgbClr val="000000"/>
                          </a:solidFill>
                        </a:rPr>
                        <a:t>$8.0M</a:t>
                      </a:r>
                      <a:endParaRPr lang="en-US" sz="16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 smtClean="0">
                          <a:solidFill>
                            <a:srgbClr val="000000"/>
                          </a:solidFill>
                        </a:rPr>
                        <a:t>$6.4M</a:t>
                      </a:r>
                      <a:endParaRPr lang="en-US" sz="16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T="45722" marB="45722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</a:rPr>
                        <a:t>$ 14.4M</a:t>
                      </a:r>
                    </a:p>
                  </a:txBody>
                  <a:tcPr marT="45722" marB="45722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53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TOTAL USE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$12.2M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$31.1M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$8.0M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$8.4M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$59.6M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53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BALANCE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$22.8M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$12.6M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$5.7M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$1.2M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826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47533B4-AFBE-4866-9FA0-CCBFA112E414}" type="slidenum">
              <a:rPr lang="en-US" smtClean="0"/>
              <a:pPr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96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 descr="Green marb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Affordable Housing Master Plan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/>
            </a:r>
            <a:b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</a:b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City-wide NOFA</a:t>
            </a:r>
            <a:endParaRPr lang="en-US" sz="4400" b="1" dirty="0" smtClean="0">
              <a:ea typeface="ＭＳ Ｐゴシック" pitchFamily="2" charset="-128"/>
            </a:endParaRPr>
          </a:p>
        </p:txBody>
      </p:sp>
      <p:sp>
        <p:nvSpPr>
          <p:cNvPr id="491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905000"/>
          </a:xfrm>
        </p:spPr>
        <p:txBody>
          <a:bodyPr/>
          <a:lstStyle/>
          <a:p>
            <a:pPr algn="l" eaLnBrk="1" hangingPunct="1"/>
            <a:endParaRPr lang="en-US" sz="1600" smtClean="0">
              <a:ea typeface="ＭＳ Ｐゴシック" pitchFamily="2" charset="-128"/>
            </a:endParaRPr>
          </a:p>
          <a:p>
            <a:pPr algn="l" eaLnBrk="1" hangingPunct="1"/>
            <a:endParaRPr lang="en-US" sz="1600" smtClean="0">
              <a:ea typeface="ＭＳ Ｐゴシック" pitchFamily="2" charset="-128"/>
            </a:endParaRPr>
          </a:p>
          <a:p>
            <a:pPr algn="l" eaLnBrk="1" hangingPunct="1"/>
            <a:endParaRPr lang="en-US" sz="1600" smtClean="0">
              <a:ea typeface="ＭＳ Ｐゴシック" pitchFamily="2" charset="-128"/>
            </a:endParaRPr>
          </a:p>
          <a:p>
            <a:pPr algn="l" eaLnBrk="1" hangingPunct="1"/>
            <a:endParaRPr lang="en-US" sz="1600" smtClean="0">
              <a:ea typeface="ＭＳ Ｐゴシック" pitchFamily="2" charset="-128"/>
            </a:endParaRPr>
          </a:p>
          <a:p>
            <a:pPr algn="l" eaLnBrk="1" hangingPunct="1"/>
            <a:endParaRPr lang="en-US" sz="1600" smtClean="0">
              <a:ea typeface="ＭＳ Ｐゴシック" pitchFamily="2" charset="-128"/>
            </a:endParaRPr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228600" y="6248400"/>
            <a:ext cx="1600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5" name="Text Placeholder 7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7924800" cy="457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l"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2" charset="-128"/>
              </a:rPr>
              <a:t>   </a:t>
            </a:r>
            <a:r>
              <a:rPr lang="en-US" sz="2400" b="0" dirty="0">
                <a:solidFill>
                  <a:schemeClr val="tx1"/>
                </a:solidFill>
                <a:ea typeface="ＭＳ Ｐゴシック" pitchFamily="2" charset="-128"/>
              </a:rPr>
              <a:t>An estimated total of $14.4M available in FY’15 and FY’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2" charset="-128"/>
              </a:rPr>
              <a:t>16</a:t>
            </a:r>
            <a:endParaRPr lang="en-US" sz="2400" dirty="0" smtClean="0">
              <a:solidFill>
                <a:schemeClr val="tx1"/>
              </a:solidFill>
              <a:ea typeface="ＭＳ Ｐゴシック" pitchFamily="2" charset="-128"/>
            </a:endParaRPr>
          </a:p>
          <a:p>
            <a:pPr algn="l">
              <a:buFontTx/>
              <a:buChar char="•"/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pitchFamily="2" charset="-128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2" charset="-128"/>
              </a:rPr>
              <a:t>  Ensure geographic diversity</a:t>
            </a:r>
          </a:p>
          <a:p>
            <a:pPr algn="l">
              <a:buFontTx/>
              <a:buChar char="•"/>
              <a:tabLst>
                <a:tab pos="347663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2" charset="-128"/>
              </a:rPr>
              <a:t>   Potentially in collaboration with SDHC and other local funding partners</a:t>
            </a:r>
          </a:p>
          <a:p>
            <a:pPr algn="l">
              <a:buFontTx/>
              <a:buChar char="•"/>
              <a:tabLst>
                <a:tab pos="347663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2" charset="-128"/>
              </a:rPr>
              <a:t>   Objectives and selection criteria to be determined</a:t>
            </a:r>
          </a:p>
          <a:p>
            <a:pPr marL="347663" indent="-347663" algn="l">
              <a:buFontTx/>
              <a:buChar char="•"/>
              <a:tabLst>
                <a:tab pos="463550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2" charset="-128"/>
              </a:rPr>
              <a:t>Likely emphasis on affordable housing with units targeted for the homeless population (minimum 40% of units projected)</a:t>
            </a:r>
          </a:p>
          <a:p>
            <a:pPr marL="284163" indent="-284163" algn="l">
              <a:buFontTx/>
              <a:buChar char="•"/>
              <a:tabLst>
                <a:tab pos="292100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2" charset="-128"/>
              </a:rPr>
              <a:t>15% of units to be set aside as supportive housing </a:t>
            </a:r>
          </a:p>
          <a:p>
            <a:pPr marL="231775" indent="-231775" algn="l">
              <a:buFontTx/>
              <a:buChar char="•"/>
              <a:tabLst>
                <a:tab pos="342900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2" charset="-128"/>
              </a:rPr>
              <a:t> Portion of funds to be set aside for projects in those  communities desiring repayment of bond proceeds</a:t>
            </a:r>
            <a:endParaRPr lang="en-US" sz="2400" dirty="0" smtClean="0">
              <a:solidFill>
                <a:schemeClr val="tx1"/>
              </a:solidFill>
              <a:ea typeface="ＭＳ Ｐゴシック" pitchFamily="2" charset="-128"/>
            </a:endParaRP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563880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3C2CA8A-662B-413C-82F6-9D9138E4277C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7" name="Picture 5" descr="CSD_one_inc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78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 descr="Green marble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Affordable Housing Master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Plan</a:t>
            </a:r>
            <a:r>
              <a:rPr lang="en-US" sz="3200" dirty="0" smtClean="0">
                <a:ea typeface="ＭＳ Ｐゴシック" pitchFamily="2" charset="-128"/>
              </a:rPr>
              <a:t/>
            </a:r>
            <a:br>
              <a:rPr lang="en-US" sz="3200" dirty="0" smtClean="0">
                <a:ea typeface="ＭＳ Ｐゴシック" pitchFamily="2" charset="-128"/>
              </a:rPr>
            </a:b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2" charset="-128"/>
              </a:rPr>
              <a:t>Estimated Affordable Housing Production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65063"/>
              </p:ext>
            </p:extLst>
          </p:nvPr>
        </p:nvGraphicFramePr>
        <p:xfrm>
          <a:off x="152400" y="2133600"/>
          <a:ext cx="8153400" cy="375762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633948"/>
                <a:gridCol w="1759726"/>
                <a:gridCol w="1759726"/>
              </a:tblGrid>
              <a:tr h="64377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of Low/Mod Units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# of Homeless Housing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/>
                </a:tc>
              </a:tr>
              <a:tr h="9143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Low/Mod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units in mixed-Income housing developed by market-rate developers on Housing Assets (not subsidized by HTF)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285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 anchor="ctr">
                    <a:solidFill>
                      <a:srgbClr val="FFFF00"/>
                    </a:solidFill>
                  </a:tcPr>
                </a:tc>
              </a:tr>
              <a:tr h="9196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Low/Mod units in affordable and mixed-income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housing developed on Housing Assets (subsidized by HTF)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488</a:t>
                      </a:r>
                    </a:p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241</a:t>
                      </a:r>
                    </a:p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 anchor="ctr">
                    <a:solidFill>
                      <a:srgbClr val="FFFF00"/>
                    </a:solidFill>
                  </a:tcPr>
                </a:tc>
              </a:tr>
              <a:tr h="64003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Other affordable housing projects City-wide subsidized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by HTF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260</a:t>
                      </a:r>
                    </a:p>
                  </a:txBody>
                  <a:tcPr marT="45699" marB="45699" anchor="ctr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151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 anchor="ctr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978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1,033 *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392 *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699" marB="45699"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3271" name="TextBox 4"/>
          <p:cNvSpPr txBox="1">
            <a:spLocks noChangeArrowheads="1"/>
          </p:cNvSpPr>
          <p:nvPr/>
        </p:nvSpPr>
        <p:spPr bwMode="auto">
          <a:xfrm>
            <a:off x="0" y="6242050"/>
            <a:ext cx="2133600" cy="5984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72" name="TextBox 6"/>
          <p:cNvSpPr txBox="1">
            <a:spLocks noChangeArrowheads="1"/>
          </p:cNvSpPr>
          <p:nvPr/>
        </p:nvSpPr>
        <p:spPr bwMode="auto">
          <a:xfrm>
            <a:off x="1600200" y="6240741"/>
            <a:ext cx="655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* Does </a:t>
            </a:r>
            <a:r>
              <a:rPr lang="en-US" sz="1600" b="1" i="1" dirty="0">
                <a:solidFill>
                  <a:srgbClr val="008000"/>
                </a:solidFill>
              </a:rPr>
              <a:t>not </a:t>
            </a:r>
            <a:r>
              <a:rPr lang="en-US" sz="1600" b="1" i="1" dirty="0" smtClean="0">
                <a:solidFill>
                  <a:srgbClr val="008000"/>
                </a:solidFill>
              </a:rPr>
              <a:t>include 447 units in </a:t>
            </a:r>
            <a:r>
              <a:rPr lang="en-US" sz="1600" b="1" i="1" dirty="0">
                <a:solidFill>
                  <a:srgbClr val="008000"/>
                </a:solidFill>
              </a:rPr>
              <a:t>pipeline projects </a:t>
            </a:r>
            <a:r>
              <a:rPr lang="en-US" sz="1600" b="1" i="1" dirty="0" smtClean="0">
                <a:solidFill>
                  <a:srgbClr val="008000"/>
                </a:solidFill>
              </a:rPr>
              <a:t>(9</a:t>
            </a:r>
            <a:r>
              <a:rPr lang="en-US" sz="1600" b="1" i="1" baseline="30000" dirty="0" smtClean="0">
                <a:solidFill>
                  <a:srgbClr val="008000"/>
                </a:solidFill>
              </a:rPr>
              <a:t>th </a:t>
            </a:r>
            <a:r>
              <a:rPr lang="en-US" sz="1600" b="1" i="1" dirty="0">
                <a:solidFill>
                  <a:srgbClr val="008000"/>
                </a:solidFill>
              </a:rPr>
              <a:t>&amp; Broadway or COMM22). </a:t>
            </a:r>
          </a:p>
        </p:txBody>
      </p:sp>
      <p:sp>
        <p:nvSpPr>
          <p:cNvPr id="53273" name="TextBox 5"/>
          <p:cNvSpPr txBox="1">
            <a:spLocks noChangeArrowheads="1"/>
          </p:cNvSpPr>
          <p:nvPr/>
        </p:nvSpPr>
        <p:spPr bwMode="auto">
          <a:xfrm>
            <a:off x="8534400" y="5715000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CD8EFEC2-E1F4-4FD2-B011-D865E724C036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7" name="Picture 5" descr="CSD_one_inc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85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Civic San Diego </a:t>
            </a:r>
            <a:br>
              <a:rPr lang="en-US" dirty="0" smtClean="0"/>
            </a:br>
            <a:r>
              <a:rPr lang="en-US" i="1" dirty="0" smtClean="0">
                <a:solidFill>
                  <a:srgbClr val="808000"/>
                </a:solidFill>
              </a:rPr>
              <a:t>Who we are  </a:t>
            </a:r>
            <a:endParaRPr lang="en-US" i="1" dirty="0">
              <a:solidFill>
                <a:srgbClr val="808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001000" cy="4530725"/>
          </a:xfrm>
        </p:spPr>
        <p:txBody>
          <a:bodyPr>
            <a:normAutofit/>
          </a:bodyPr>
          <a:lstStyle/>
          <a:p>
            <a:pPr marL="114300" indent="0" algn="just" eaLnBrk="1" hangingPunct="1">
              <a:buNone/>
            </a:pPr>
            <a:r>
              <a:rPr lang="en-US" sz="2000" dirty="0"/>
              <a:t>Created in response to the State’s dissolution of redevelopment, Civic San Diego is the merger of Centre City Development Corporation (CCDC) and Southeastern Economic Development Corporation (SEDC</a:t>
            </a:r>
            <a:r>
              <a:rPr lang="en-US" sz="2000" dirty="0" smtClean="0"/>
              <a:t>) and charged with the vision of </a:t>
            </a:r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lvl="1" eaLnBrk="1" hangingPunct="1"/>
            <a:r>
              <a:rPr lang="en-US" dirty="0" smtClean="0"/>
              <a:t>W</a:t>
            </a:r>
            <a:r>
              <a:rPr lang="en-US" sz="2000" dirty="0" smtClean="0"/>
              <a:t>inding down redevelopment;</a:t>
            </a:r>
          </a:p>
          <a:p>
            <a:pPr lvl="1" eaLnBrk="1" hangingPunct="1"/>
            <a:r>
              <a:rPr lang="en-US" dirty="0" smtClean="0"/>
              <a:t>M</a:t>
            </a:r>
            <a:r>
              <a:rPr lang="en-US" sz="2000" dirty="0" smtClean="0"/>
              <a:t>anagement of former redevelopment agency housing and non-housing assets; and</a:t>
            </a:r>
          </a:p>
          <a:p>
            <a:pPr lvl="1" eaLnBrk="1" hangingPunct="1"/>
            <a:r>
              <a:rPr lang="en-US" dirty="0" smtClean="0"/>
              <a:t>A</a:t>
            </a:r>
            <a:r>
              <a:rPr lang="en-US" sz="2000" dirty="0" smtClean="0"/>
              <a:t>dvancing economic development, neighborhood investment and revitalization, and urban planning and permitting.</a:t>
            </a:r>
          </a:p>
          <a:p>
            <a:endParaRPr lang="en-US" dirty="0">
              <a:latin typeface="Eras Dem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514D4B-ADE0-49C6-9698-2F713D4D613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5" descr="CSD_one_in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bothwell\AppData\Local\Microsoft\Windows\Temporary Internet Files\Content.Outlook\93080N0A\aerial0000-r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5248656"/>
            <a:ext cx="2743200" cy="16093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521394" cy="16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255396"/>
            <a:ext cx="2730500" cy="16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4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19660" cy="720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CSD_one_in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05349"/>
              </p:ext>
            </p:extLst>
          </p:nvPr>
        </p:nvGraphicFramePr>
        <p:xfrm>
          <a:off x="3276600" y="3733800"/>
          <a:ext cx="6096000" cy="2956298"/>
        </p:xfrm>
        <a:graphic>
          <a:graphicData uri="http://schemas.openxmlformats.org/drawingml/2006/table">
            <a:tbl>
              <a:tblPr/>
              <a:tblGrid>
                <a:gridCol w="2667000"/>
                <a:gridCol w="3429000"/>
              </a:tblGrid>
              <a:tr h="349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Total Budget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$82.6M ($403k/Unit)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City Subsidy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$11.6 million ($56k/Unit)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Stories/FAR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12 stories, FAR 6.5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Units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Living Units, 1, 2 &amp; 3 Bedrooms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Retail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1,000 SF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Affordability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30–60 % AMI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Supportive Housing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41 units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Estimated Completion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2016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572" y="2741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dirty="0" smtClean="0">
                <a:solidFill>
                  <a:srgbClr val="2F2B20"/>
                </a:solidFill>
                <a:ea typeface="ＭＳ Ｐゴシック" charset="-128"/>
              </a:rPr>
              <a:t>Atmosphere (Cortez)</a:t>
            </a:r>
            <a:br>
              <a:rPr lang="en-US" altLang="ja-JP" sz="4400" dirty="0" smtClean="0">
                <a:solidFill>
                  <a:srgbClr val="2F2B20"/>
                </a:solidFill>
                <a:ea typeface="ＭＳ Ｐゴシック" charset="-128"/>
              </a:rPr>
            </a:b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205 family and special needs units, by </a:t>
            </a:r>
            <a:r>
              <a:rPr lang="en-US" altLang="ja-JP" sz="2800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Wakeland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Housing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6" descr="CSD_one_in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</p:spPr>
        <p:txBody>
          <a:bodyPr/>
          <a:lstStyle/>
          <a:p>
            <a:fld id="{C41C48B3-4749-4E19-8479-022C2FD2F2D0}" type="slidenum">
              <a:rPr lang="en-US" sz="1600" smtClean="0"/>
              <a:pPr/>
              <a:t>21</a:t>
            </a:fld>
            <a:endParaRPr lang="en-US" sz="1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71800" y="11780"/>
            <a:ext cx="12698491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100" dirty="0" smtClean="0">
                <a:solidFill>
                  <a:srgbClr val="FFFFFF"/>
                </a:solidFill>
                <a:ea typeface="ＭＳ Ｐゴシック" charset="-128"/>
              </a:rPr>
              <a:t>Alpha Square (East Village)</a:t>
            </a:r>
            <a:br>
              <a:rPr lang="en-US" altLang="ja-JP" sz="4100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lang="en-US" altLang="ja-JP" sz="2400" dirty="0" smtClean="0">
                <a:solidFill>
                  <a:srgbClr val="FFFFFF"/>
                </a:solidFill>
                <a:ea typeface="ＭＳ Ｐゴシック" charset="-128"/>
              </a:rPr>
              <a:t>203 special needs units, </a:t>
            </a:r>
            <a:r>
              <a:rPr lang="en-US" altLang="ja-JP" sz="2400" dirty="0" err="1" smtClean="0">
                <a:solidFill>
                  <a:srgbClr val="FFFFFF"/>
                </a:solidFill>
                <a:ea typeface="ＭＳ Ｐゴシック" charset="-128"/>
              </a:rPr>
              <a:t>byChelsea</a:t>
            </a:r>
            <a:r>
              <a:rPr lang="en-US" altLang="ja-JP" sz="2400" dirty="0" smtClean="0">
                <a:solidFill>
                  <a:srgbClr val="FFFFFF"/>
                </a:solidFill>
                <a:ea typeface="ＭＳ Ｐゴシック" charset="-128"/>
              </a:rPr>
              <a:t> &amp; Alpha Project</a:t>
            </a:r>
            <a:endParaRPr lang="en-US" sz="240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009373"/>
              </p:ext>
            </p:extLst>
          </p:nvPr>
        </p:nvGraphicFramePr>
        <p:xfrm>
          <a:off x="3429000" y="3429000"/>
          <a:ext cx="5486400" cy="3000375"/>
        </p:xfrm>
        <a:graphic>
          <a:graphicData uri="http://schemas.openxmlformats.org/drawingml/2006/table">
            <a:tbl>
              <a:tblPr/>
              <a:tblGrid>
                <a:gridCol w="2667000"/>
                <a:gridCol w="2819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Total Budget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$47.6 million ($138k/Unit)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City Subsidy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$17.6 million ($85k/Unit)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Stories/FAR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 stories, FAR 4.54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Units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Living Units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Retail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5,417 SF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Affordability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30–60 % AMI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Supportive Housing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76 units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Estimated Completion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2016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63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2092" y="3244334"/>
            <a:ext cx="251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1050B Computer room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60400" y="-152400"/>
            <a:ext cx="278618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782" y="3260151"/>
            <a:ext cx="2745217" cy="36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638080"/>
            <a:ext cx="3048000" cy="25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81400" y="3524784"/>
            <a:ext cx="2895600" cy="36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0" y="1600200"/>
            <a:ext cx="34660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Content Placeholder 4" descr="SAM_0109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4110486"/>
            <a:ext cx="3733800" cy="2747513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48000" y="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76"/>
            <a:ext cx="3048000" cy="203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912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0772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Former CCDC’s Track Record in Affordable Housing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100" i="1" dirty="0" smtClean="0">
                <a:solidFill>
                  <a:schemeClr val="accent6">
                    <a:lumMod val="75000"/>
                  </a:schemeClr>
                </a:solidFill>
              </a:rPr>
              <a:t>Downtown for Everyone</a:t>
            </a:r>
            <a:endParaRPr lang="en-US" sz="4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5257800" cy="3810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Redevelopment Law</a:t>
            </a:r>
          </a:p>
          <a:p>
            <a:pPr marL="114300" indent="0">
              <a:buNone/>
            </a:pP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    - 20% of Tax Increment towards production of affordable housing</a:t>
            </a:r>
          </a:p>
          <a:p>
            <a:pPr marL="114300" indent="0">
              <a:buNone/>
            </a:pP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   - 15% of total housing units affordable</a:t>
            </a:r>
            <a:endParaRPr lang="en-US" altLang="ja-JP" dirty="0">
              <a:solidFill>
                <a:schemeClr val="accent6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Helped create approx. 4,000 affordable homes in Downtown</a:t>
            </a:r>
          </a:p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Approx. 20% of all units built in downtown since 1975 are affordable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altLang="ja-JP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7620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>
                <a:ea typeface="ＭＳ Ｐゴシック" pitchFamily="34" charset="-128"/>
              </a:rPr>
              <a:t>“Diversity among residents .. Is one of the hallmarks of great urban environments” (Downtown Community Plan)</a:t>
            </a:r>
          </a:p>
        </p:txBody>
      </p:sp>
      <p:pic>
        <p:nvPicPr>
          <p:cNvPr id="8" name="Picture 7" descr="2011_Affordable_Housing_cover_for_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743200"/>
            <a:ext cx="3020350" cy="3911600"/>
          </a:xfrm>
          <a:prstGeom prst="rect">
            <a:avLst/>
          </a:prstGeom>
        </p:spPr>
      </p:pic>
      <p:pic>
        <p:nvPicPr>
          <p:cNvPr id="9" name="Picture 5" descr="CSD_one_in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29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Affordable Housing</a:t>
            </a:r>
            <a: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100" dirty="0" smtClean="0">
                <a:solidFill>
                  <a:schemeClr val="accent6">
                    <a:lumMod val="75000"/>
                  </a:schemeClr>
                </a:solidFill>
              </a:rPr>
              <a:t>Who lives there?</a:t>
            </a:r>
            <a:endParaRPr lang="en-US" sz="4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u="sng" dirty="0" smtClean="0"/>
              <a:t>Household Income Limit </a:t>
            </a:r>
            <a:r>
              <a:rPr lang="en-US" dirty="0" smtClean="0"/>
              <a:t>for a family of four: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07729"/>
              </p:ext>
            </p:extLst>
          </p:nvPr>
        </p:nvGraphicFramePr>
        <p:xfrm>
          <a:off x="685800" y="2209800"/>
          <a:ext cx="6934200" cy="10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481"/>
                <a:gridCol w="1643799"/>
                <a:gridCol w="1607270"/>
                <a:gridCol w="1771650"/>
              </a:tblGrid>
              <a:tr h="654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Extremely</a:t>
                      </a:r>
                      <a:r>
                        <a:rPr lang="en-US" baseline="0" dirty="0" smtClean="0"/>
                        <a:t> Low (30% AMI)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Low </a:t>
                      </a:r>
                    </a:p>
                    <a:p>
                      <a:pPr algn="ctr"/>
                      <a:r>
                        <a:rPr lang="en-US" dirty="0" smtClean="0"/>
                        <a:t>(50% AMI)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</a:p>
                    <a:p>
                      <a:pPr algn="ctr"/>
                      <a:r>
                        <a:rPr lang="en-US" dirty="0" smtClean="0"/>
                        <a:t>(80% AMI)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</a:p>
                    <a:p>
                      <a:pPr algn="ctr"/>
                      <a:r>
                        <a:rPr lang="en-US" dirty="0" smtClean="0"/>
                        <a:t>(120% AMI)</a:t>
                      </a:r>
                      <a:endParaRPr lang="en-US" dirty="0"/>
                    </a:p>
                  </a:txBody>
                  <a:tcPr/>
                </a:tc>
              </a:tr>
              <a:tr h="35841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$24,800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$41,300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$66,100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$91,100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581400"/>
            <a:ext cx="4850862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3582124"/>
            <a:ext cx="4378041" cy="3428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3581400"/>
            <a:ext cx="45720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“Because </a:t>
            </a: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the rent at Lillian Place is affordable, we can focus on other things in life and make sure we can succeed.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”  (Raymond Bernal)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2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96200" cy="3124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5F513E"/>
                </a:solidFill>
              </a:rPr>
              <a:t>Requirement for inclusion of supportive housing units in all new affordable housing projects (2009)</a:t>
            </a:r>
          </a:p>
          <a:p>
            <a:r>
              <a:rPr lang="en-US" sz="1800" dirty="0" smtClean="0">
                <a:solidFill>
                  <a:srgbClr val="5F513E"/>
                </a:solidFill>
              </a:rPr>
              <a:t>Downtown Registry Week (2010) – Identified 1040 homeless individuals, of which 279 identified as most vulnerable </a:t>
            </a:r>
          </a:p>
          <a:p>
            <a:r>
              <a:rPr lang="en-US" sz="1800" dirty="0" smtClean="0">
                <a:solidFill>
                  <a:srgbClr val="5F513E"/>
                </a:solidFill>
              </a:rPr>
              <a:t>Campaign </a:t>
            </a:r>
            <a:r>
              <a:rPr lang="en-US" sz="1800" dirty="0">
                <a:solidFill>
                  <a:srgbClr val="5F513E"/>
                </a:solidFill>
              </a:rPr>
              <a:t>to End Homelessness in </a:t>
            </a:r>
            <a:r>
              <a:rPr lang="en-US" sz="1800" dirty="0" smtClean="0">
                <a:solidFill>
                  <a:srgbClr val="5F513E"/>
                </a:solidFill>
              </a:rPr>
              <a:t>Downtown – Housed 255 most vulnerable individuals from 2010 – 2013</a:t>
            </a:r>
          </a:p>
          <a:p>
            <a:r>
              <a:rPr lang="en-US" sz="1800" dirty="0">
                <a:solidFill>
                  <a:srgbClr val="5F513E"/>
                </a:solidFill>
              </a:rPr>
              <a:t>Adoption of “5-year Plan toward Ending Homelessness in Downtown” (</a:t>
            </a:r>
            <a:r>
              <a:rPr lang="en-US" sz="1800" dirty="0" smtClean="0">
                <a:solidFill>
                  <a:srgbClr val="5F513E"/>
                </a:solidFill>
              </a:rPr>
              <a:t>2011)</a:t>
            </a:r>
          </a:p>
          <a:p>
            <a:r>
              <a:rPr lang="en-US" sz="1800" dirty="0" smtClean="0">
                <a:solidFill>
                  <a:srgbClr val="5F513E"/>
                </a:solidFill>
              </a:rPr>
              <a:t>Connections Housing (2013)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Homeless count in downtown - reduced from 1048 in 2011 to 896 in 2013 (per Point in Time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153400" cy="1143000"/>
          </a:xfrm>
        </p:spPr>
        <p:txBody>
          <a:bodyPr/>
          <a:lstStyle/>
          <a:p>
            <a:r>
              <a:rPr lang="en-US" sz="3900" i="1" dirty="0" smtClean="0">
                <a:solidFill>
                  <a:schemeClr val="accent6">
                    <a:lumMod val="50000"/>
                  </a:schemeClr>
                </a:solidFill>
              </a:rPr>
              <a:t>Ending Homelessness</a:t>
            </a:r>
            <a:br>
              <a:rPr lang="en-US" sz="39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“Plan toward Ending Homelessness in Downtown”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CSD_one_in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678581"/>
            <a:ext cx="3023790" cy="2207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716043"/>
            <a:ext cx="2209800" cy="21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Ending Homelessness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Supportive Housing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2590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447675" indent="-447675">
              <a:buSzPct val="70000"/>
              <a:buFont typeface="Wingdings" pitchFamily="2" charset="2"/>
              <a:buChar char="n"/>
            </a:pPr>
            <a:r>
              <a:rPr lang="en-US" altLang="ja-JP" sz="4500" dirty="0">
                <a:solidFill>
                  <a:srgbClr val="5F513E"/>
                </a:solidFill>
                <a:ea typeface="ＭＳ Ｐゴシック" pitchFamily="34" charset="-128"/>
              </a:rPr>
              <a:t>Permanent Housing + Supportive Services</a:t>
            </a:r>
          </a:p>
          <a:p>
            <a:pPr marL="447675" indent="-447675">
              <a:buSzPct val="70000"/>
              <a:buFont typeface="Wingdings" pitchFamily="2" charset="2"/>
              <a:buChar char="n"/>
            </a:pPr>
            <a:r>
              <a:rPr lang="en-US" altLang="ja-JP" sz="4500" dirty="0">
                <a:solidFill>
                  <a:srgbClr val="5F513E"/>
                </a:solidFill>
                <a:ea typeface="ＭＳ Ｐゴシック" pitchFamily="34" charset="-128"/>
              </a:rPr>
              <a:t>Successful model to reduce street homelessness in major cities</a:t>
            </a:r>
          </a:p>
          <a:p>
            <a:pPr marL="447675" indent="-447675">
              <a:buSzPct val="70000"/>
              <a:buFont typeface="Wingdings" pitchFamily="2" charset="2"/>
              <a:buChar char="n"/>
            </a:pPr>
            <a:r>
              <a:rPr lang="en-US" altLang="ja-JP" sz="4500" dirty="0">
                <a:solidFill>
                  <a:srgbClr val="5F513E"/>
                </a:solidFill>
                <a:ea typeface="ＭＳ Ｐゴシック" pitchFamily="34" charset="-128"/>
              </a:rPr>
              <a:t>Require all new affordable projects to include supportive units </a:t>
            </a:r>
          </a:p>
          <a:p>
            <a:pPr marL="447675" indent="-447675">
              <a:buSzPct val="70000"/>
              <a:buFont typeface="Wingdings" pitchFamily="2" charset="2"/>
              <a:buChar char="n"/>
            </a:pPr>
            <a:r>
              <a:rPr lang="en-US" sz="4500" dirty="0">
                <a:solidFill>
                  <a:srgbClr val="5F513E"/>
                </a:solidFill>
                <a:ea typeface="ＭＳ Ｐゴシック" pitchFamily="34" charset="-128"/>
              </a:rPr>
              <a:t>Leverage MHSA </a:t>
            </a:r>
            <a:r>
              <a:rPr lang="en-US" sz="4500" dirty="0" smtClean="0">
                <a:solidFill>
                  <a:srgbClr val="5F513E"/>
                </a:solidFill>
                <a:ea typeface="ＭＳ Ｐゴシック" pitchFamily="34" charset="-128"/>
              </a:rPr>
              <a:t>Funding</a:t>
            </a:r>
          </a:p>
          <a:p>
            <a:pPr marL="447675" indent="-447675">
              <a:buSzPct val="70000"/>
              <a:buFont typeface="Wingdings" pitchFamily="2" charset="2"/>
              <a:buChar char="n"/>
            </a:pPr>
            <a:r>
              <a:rPr lang="en-US" sz="4500" dirty="0" smtClean="0">
                <a:solidFill>
                  <a:srgbClr val="5F513E"/>
                </a:solidFill>
                <a:ea typeface="ＭＳ Ｐゴシック" pitchFamily="34" charset="-128"/>
              </a:rPr>
              <a:t>NIMBY</a:t>
            </a:r>
          </a:p>
          <a:p>
            <a:pPr marL="447675" indent="-447675">
              <a:buSzPct val="70000"/>
              <a:buFont typeface="Wingdings" pitchFamily="2" charset="2"/>
              <a:buChar char="n"/>
            </a:pPr>
            <a:r>
              <a:rPr lang="en-US" sz="4500" dirty="0" smtClean="0">
                <a:solidFill>
                  <a:srgbClr val="5F513E"/>
                </a:solidFill>
                <a:ea typeface="ＭＳ Ｐゴシック" pitchFamily="34" charset="-128"/>
              </a:rPr>
              <a:t>Helped create 454 supportive housing units in downtown (of which 161 units, or 35% created since the policy was adopted)</a:t>
            </a:r>
          </a:p>
          <a:p>
            <a:pPr marL="447675" indent="-447675">
              <a:buSzPct val="70000"/>
              <a:buFont typeface="Wingdings" pitchFamily="2" charset="2"/>
              <a:buChar char="n"/>
            </a:pPr>
            <a:r>
              <a:rPr lang="en-US" sz="4500" dirty="0" smtClean="0">
                <a:solidFill>
                  <a:srgbClr val="5F513E"/>
                </a:solidFill>
                <a:ea typeface="ＭＳ Ｐゴシック" pitchFamily="34" charset="-128"/>
              </a:rPr>
              <a:t>200 additional supportive housing units are in the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 descr="PH Bedroom (resize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343400"/>
            <a:ext cx="3429068" cy="2285367"/>
          </a:xfrm>
          <a:prstGeom prst="rect">
            <a:avLst/>
          </a:prstGeom>
        </p:spPr>
      </p:pic>
      <p:pic>
        <p:nvPicPr>
          <p:cNvPr id="9" name="Picture 5" descr="CSD_one_in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413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291464"/>
            <a:ext cx="3530600" cy="23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Former CCDC</a:t>
            </a:r>
            <a: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Comprehensive Approach to Affordable Housing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038746"/>
              </p:ext>
            </p:extLst>
          </p:nvPr>
        </p:nvGraphicFramePr>
        <p:xfrm>
          <a:off x="533400" y="1433112"/>
          <a:ext cx="7620000" cy="499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6000"/>
                <a:gridCol w="533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Good Design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Affordable</a:t>
                      </a:r>
                      <a:r>
                        <a:rPr lang="en-US" sz="2000" b="0" baseline="0" dirty="0" smtClean="0"/>
                        <a:t> housing with attractive design to blend in the community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Supportive Housing 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Require minimum of 15% of total units for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homeless/special needs population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Green Building 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Minimum LEED Silver or equivalent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dk1"/>
                          </a:solidFill>
                        </a:rPr>
                        <a:t>Family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</a:rPr>
                        <a:t> Housing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Include more 2-3 bedroom units with amenities to attract families</a:t>
                      </a:r>
                      <a:r>
                        <a:rPr lang="en-US" sz="2000" baseline="0" dirty="0" smtClean="0"/>
                        <a:t> to downtown</a:t>
                      </a:r>
                      <a:r>
                        <a:rPr lang="en-US" sz="2000" dirty="0" smtClean="0"/>
                        <a:t> </a:t>
                      </a:r>
                      <a:endParaRPr lang="en-US" sz="20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Density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High-rise affordable housing to accommodate future growth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Neighborhood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Revitalization/Public Benefits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Key locations.  Add uses to revitalize the surrounding neighborhood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TOD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Affordable housing near transit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Creative Financing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Combining 4% and 9%</a:t>
                      </a:r>
                      <a:r>
                        <a:rPr lang="en-US" sz="2000" baseline="0" dirty="0" smtClean="0"/>
                        <a:t> TC,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8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(043) 815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29201" y="-228600"/>
            <a:ext cx="4267199" cy="2890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992683" y="19708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Signage 0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86400" y="2133600"/>
            <a:ext cx="3962400" cy="29718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4281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(002) 870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5733652" cy="76303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800" y="3810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Ten Fifty B (2010)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Affirmed Housing Group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Family Affordable 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ousing w/ Ground Floor Retail (229 units)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LEED Gold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7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600200"/>
            <a:ext cx="1905000" cy="33528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INCLUDE OTHER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48B3-4749-4E19-8479-022C2FD2F2D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IMG_1864Hi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38200"/>
            <a:ext cx="5867400" cy="880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0"/>
            <a:ext cx="487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15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 &amp; Commercial (2011)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S.V.D.P Management, Inc.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Child Care Center, 150 Transitional beds, 65 Permanent Units w/49 Supportive Units</a:t>
            </a:r>
          </a:p>
          <a:p>
            <a:r>
              <a:rPr lang="en-US" b="1" dirty="0" smtClean="0">
                <a:solidFill>
                  <a:srgbClr val="1AFF1A"/>
                </a:solidFill>
              </a:rPr>
              <a:t>Green Point Rated</a:t>
            </a:r>
            <a:endParaRPr lang="en-US" b="1" dirty="0">
              <a:solidFill>
                <a:srgbClr val="1AFF1A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0"/>
            <a:ext cx="3540535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069" y="2362200"/>
            <a:ext cx="3540534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530" y="4544735"/>
            <a:ext cx="3615870" cy="24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02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0">
      <a:dk1>
        <a:srgbClr val="2F2B20"/>
      </a:dk1>
      <a:lt1>
        <a:srgbClr val="FFFFFF"/>
      </a:lt1>
      <a:dk2>
        <a:srgbClr val="008000"/>
      </a:dk2>
      <a:lt2>
        <a:srgbClr val="DFDCB7"/>
      </a:lt2>
      <a:accent1>
        <a:srgbClr val="808000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21622</TotalTime>
  <Words>1542</Words>
  <Application>Microsoft Macintosh PowerPoint</Application>
  <PresentationFormat>On-screen Show (4:3)</PresentationFormat>
  <Paragraphs>347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San Diego’s Housing –  Are we meeting the needs?     </vt:lpstr>
      <vt:lpstr>Civic San Diego  Who we are  </vt:lpstr>
      <vt:lpstr>Former CCDC’s Track Record in Affordable Housing  Downtown for Everyone</vt:lpstr>
      <vt:lpstr>Affordable Housing Who lives there?</vt:lpstr>
      <vt:lpstr>Ending Homelessness “Plan toward Ending Homelessness in Downtown”</vt:lpstr>
      <vt:lpstr>Ending Homelessness Supportive Housing</vt:lpstr>
      <vt:lpstr>Former CCDC Comprehensive Approach to Affordable Housing</vt:lpstr>
      <vt:lpstr>PowerPoint Presentation</vt:lpstr>
      <vt:lpstr>PowerPoint Presentation</vt:lpstr>
      <vt:lpstr>PowerPoint Presentation</vt:lpstr>
      <vt:lpstr>PowerPoint Presentation</vt:lpstr>
      <vt:lpstr>Celadon (East Village) 250 special needs and workforce units, by BRIDGE Housing</vt:lpstr>
      <vt:lpstr>COMM22 (Logan Heights) Mixed-use project with 69 senior and 128 family units by BRIDGE Housing</vt:lpstr>
      <vt:lpstr>Affordable Housing Master Plan  Housing Assets</vt:lpstr>
      <vt:lpstr>Affordable Housing Master Plan  Real Estates Assets</vt:lpstr>
      <vt:lpstr>Affordable Housing Master Plan Guiding Principles</vt:lpstr>
      <vt:lpstr>Affordable Housing Master Plan Proposed Affordable Housing Projects</vt:lpstr>
      <vt:lpstr>Affordable Housing Master Plan City-wide NOFA</vt:lpstr>
      <vt:lpstr>Affordable Housing Master Plan Estimated Affordable Housing Production</vt:lpstr>
      <vt:lpstr>PowerPoint Presentation</vt:lpstr>
      <vt:lpstr>PowerPoint Presentation</vt:lpstr>
      <vt:lpstr>PowerPoint Presentation</vt:lpstr>
    </vt:vector>
  </TitlesOfParts>
  <Company>CCDC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 Kameyama</dc:creator>
  <cp:lastModifiedBy>Eri Kameyama</cp:lastModifiedBy>
  <cp:revision>244</cp:revision>
  <cp:lastPrinted>2013-10-15T20:34:00Z</cp:lastPrinted>
  <dcterms:created xsi:type="dcterms:W3CDTF">2008-02-12T17:10:49Z</dcterms:created>
  <dcterms:modified xsi:type="dcterms:W3CDTF">2013-10-22T18:22:41Z</dcterms:modified>
</cp:coreProperties>
</file>