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82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1" r:id="rId22"/>
    <p:sldId id="278" r:id="rId23"/>
    <p:sldId id="266" r:id="rId24"/>
    <p:sldId id="276" r:id="rId25"/>
    <p:sldId id="277" r:id="rId26"/>
    <p:sldId id="279" r:id="rId27"/>
    <p:sldId id="280" r:id="rId28"/>
  </p:sldIdLst>
  <p:sldSz cx="9144000" cy="6858000" type="screen4x3"/>
  <p:notesSz cx="7008813" cy="9294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31" autoAdjust="0"/>
    <p:restoredTop sz="94660"/>
  </p:normalViewPr>
  <p:slideViewPr>
    <p:cSldViewPr snapToGrid="0" snapToObjects="1">
      <p:cViewPr>
        <p:scale>
          <a:sx n="76" d="100"/>
          <a:sy n="76" d="100"/>
        </p:scale>
        <p:origin x="-97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US"/>
              <a:t>Click to edit the notes format</a:t>
            </a:r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US"/>
              <a:t>&lt;header&gt;</a:t>
            </a:r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en-US"/>
              <a:t>&lt;date/time&gt;</a:t>
            </a:r>
            <a:endParaRPr/>
          </a:p>
        </p:txBody>
      </p:sp>
      <p:sp>
        <p:nvSpPr>
          <p:cNvPr id="83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en-US"/>
              <a:t>&lt;footer&gt;</a:t>
            </a:r>
            <a:endParaRPr/>
          </a:p>
        </p:txBody>
      </p:sp>
      <p:sp>
        <p:nvSpPr>
          <p:cNvPr id="84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0B0EEF6D-84E1-449F-8ECD-24CAD2C9D917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1137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3970440" y="8829720"/>
            <a:ext cx="3022200" cy="448920"/>
          </a:xfrm>
          <a:prstGeom prst="rect">
            <a:avLst/>
          </a:prstGeom>
          <a:noFill/>
        </p:spPr>
        <p:txBody>
          <a:bodyPr lIns="93240" tIns="46440" rIns="93240" bIns="46440" anchor="b"/>
          <a:lstStyle/>
          <a:p>
            <a:pPr algn="r">
              <a:lnSpc>
                <a:spcPct val="100000"/>
              </a:lnSpc>
            </a:pPr>
            <a:fld id="{435D10F8-8E72-4940-8C74-16C40178D2DC}" type="slidenum">
              <a:rPr lang="en-US" sz="1200">
                <a:solidFill>
                  <a:srgbClr val="000000"/>
                </a:solidFill>
                <a:latin typeface="Calibri"/>
                <a:ea typeface="Calibri"/>
              </a:rPr>
              <a:t>1</a:t>
            </a:fld>
            <a:endParaRPr/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701640" y="4416480"/>
            <a:ext cx="5600160" cy="4176360"/>
          </a:xfrm>
          <a:prstGeom prst="rect">
            <a:avLst/>
          </a:prstGeom>
        </p:spPr>
        <p:txBody>
          <a:bodyPr lIns="93240" tIns="46440" rIns="93240" bIns="4644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3970440" y="8829720"/>
            <a:ext cx="3022200" cy="448920"/>
          </a:xfrm>
          <a:prstGeom prst="rect">
            <a:avLst/>
          </a:prstGeom>
          <a:noFill/>
        </p:spPr>
        <p:txBody>
          <a:bodyPr lIns="93240" tIns="46440" rIns="93240" bIns="46440" anchor="b"/>
          <a:lstStyle/>
          <a:p>
            <a:pPr algn="r">
              <a:lnSpc>
                <a:spcPct val="100000"/>
              </a:lnSpc>
            </a:pPr>
            <a:fld id="{664B0E58-B8CC-4509-B8A9-D9372615D49E}" type="slidenum">
              <a:rPr lang="en-US" sz="1200">
                <a:solidFill>
                  <a:srgbClr val="000000"/>
                </a:solidFill>
                <a:latin typeface="Calibri"/>
                <a:ea typeface="Calibri"/>
              </a:rPr>
              <a:t>21</a:t>
            </a:fld>
            <a:endParaRPr/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701640" y="4416480"/>
            <a:ext cx="5596920" cy="4173120"/>
          </a:xfrm>
          <a:prstGeom prst="rect">
            <a:avLst/>
          </a:prstGeom>
        </p:spPr>
        <p:txBody>
          <a:bodyPr lIns="93240" tIns="46440" rIns="93240" bIns="4644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3970440" y="8829720"/>
            <a:ext cx="3022200" cy="448920"/>
          </a:xfrm>
          <a:prstGeom prst="rect">
            <a:avLst/>
          </a:prstGeom>
          <a:noFill/>
        </p:spPr>
        <p:txBody>
          <a:bodyPr lIns="93240" tIns="46440" rIns="93240" bIns="46440" anchor="b"/>
          <a:lstStyle/>
          <a:p>
            <a:pPr algn="r">
              <a:lnSpc>
                <a:spcPct val="100000"/>
              </a:lnSpc>
            </a:pPr>
            <a:fld id="{407C016F-58C5-4B57-87EA-FB169ED91EC6}" type="slidenum">
              <a:rPr lang="en-US" sz="1200">
                <a:solidFill>
                  <a:srgbClr val="000000"/>
                </a:solidFill>
                <a:latin typeface="Calibri"/>
                <a:ea typeface="Calibri"/>
              </a:rPr>
              <a:t>4</a:t>
            </a:fld>
            <a:endParaRPr/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701640" y="4416480"/>
            <a:ext cx="5600160" cy="4176360"/>
          </a:xfrm>
          <a:prstGeom prst="rect">
            <a:avLst/>
          </a:prstGeom>
        </p:spPr>
        <p:txBody>
          <a:bodyPr lIns="93240" tIns="46440" rIns="93240" bIns="4644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3970440" y="8829720"/>
            <a:ext cx="3022200" cy="448920"/>
          </a:xfrm>
          <a:prstGeom prst="rect">
            <a:avLst/>
          </a:prstGeom>
          <a:noFill/>
        </p:spPr>
        <p:txBody>
          <a:bodyPr lIns="93240" tIns="46440" rIns="93240" bIns="46440" anchor="b"/>
          <a:lstStyle/>
          <a:p>
            <a:pPr algn="r">
              <a:lnSpc>
                <a:spcPct val="100000"/>
              </a:lnSpc>
            </a:pPr>
            <a:fld id="{43E4687E-02E1-4B94-AB2F-3D07F0479398}" type="slidenum">
              <a:rPr lang="en-US" sz="1200">
                <a:solidFill>
                  <a:srgbClr val="000000"/>
                </a:solidFill>
                <a:latin typeface="Calibri"/>
                <a:ea typeface="Calibri"/>
              </a:rPr>
              <a:t>5</a:t>
            </a:fld>
            <a:endParaRPr/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701640" y="4416480"/>
            <a:ext cx="5600160" cy="4176360"/>
          </a:xfrm>
          <a:prstGeom prst="rect">
            <a:avLst/>
          </a:prstGeom>
        </p:spPr>
        <p:txBody>
          <a:bodyPr lIns="93240" tIns="46440" rIns="93240" bIns="4644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3970440" y="8829720"/>
            <a:ext cx="3022200" cy="448920"/>
          </a:xfrm>
          <a:prstGeom prst="rect">
            <a:avLst/>
          </a:prstGeom>
          <a:noFill/>
        </p:spPr>
        <p:txBody>
          <a:bodyPr lIns="93240" tIns="46440" rIns="93240" bIns="46440" anchor="b"/>
          <a:lstStyle/>
          <a:p>
            <a:pPr algn="r">
              <a:lnSpc>
                <a:spcPct val="100000"/>
              </a:lnSpc>
            </a:pPr>
            <a:fld id="{9EB7FC37-9BFA-4B1A-AFD3-40A6727CE044}" type="slidenum">
              <a:rPr lang="en-US" sz="1200">
                <a:solidFill>
                  <a:srgbClr val="000000"/>
                </a:solidFill>
                <a:latin typeface="Calibri"/>
                <a:ea typeface="Calibri"/>
              </a:rPr>
              <a:t>7</a:t>
            </a:fld>
            <a:endParaRPr/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701640" y="4416480"/>
            <a:ext cx="5600160" cy="4176360"/>
          </a:xfrm>
          <a:prstGeom prst="rect">
            <a:avLst/>
          </a:prstGeom>
        </p:spPr>
        <p:txBody>
          <a:bodyPr lIns="93240" tIns="46440" rIns="93240" bIns="4644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3970440" y="8829720"/>
            <a:ext cx="3022200" cy="448920"/>
          </a:xfrm>
          <a:prstGeom prst="rect">
            <a:avLst/>
          </a:prstGeom>
          <a:noFill/>
        </p:spPr>
        <p:txBody>
          <a:bodyPr lIns="93240" tIns="46440" rIns="93240" bIns="46440" anchor="b"/>
          <a:lstStyle/>
          <a:p>
            <a:pPr algn="r">
              <a:lnSpc>
                <a:spcPct val="100000"/>
              </a:lnSpc>
            </a:pPr>
            <a:fld id="{844EB49C-3AF8-4267-85A5-4925D9E5A906}" type="slidenum">
              <a:rPr lang="en-US" sz="1200">
                <a:solidFill>
                  <a:srgbClr val="000000"/>
                </a:solidFill>
                <a:latin typeface="Calibri"/>
                <a:ea typeface="Calibri"/>
              </a:rPr>
              <a:t>9</a:t>
            </a:fld>
            <a:endParaRPr/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701640" y="4416480"/>
            <a:ext cx="5596920" cy="4173120"/>
          </a:xfrm>
          <a:prstGeom prst="rect">
            <a:avLst/>
          </a:prstGeom>
        </p:spPr>
        <p:txBody>
          <a:bodyPr lIns="93240" tIns="46440" rIns="93240" bIns="4644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3970440" y="8829720"/>
            <a:ext cx="3022560" cy="449280"/>
          </a:xfrm>
          <a:prstGeom prst="rect">
            <a:avLst/>
          </a:prstGeom>
          <a:noFill/>
        </p:spPr>
        <p:txBody>
          <a:bodyPr lIns="93240" tIns="46440" rIns="93240" bIns="46440" anchor="b"/>
          <a:lstStyle/>
          <a:p>
            <a:pPr algn="r">
              <a:lnSpc>
                <a:spcPct val="100000"/>
              </a:lnSpc>
            </a:pPr>
            <a:fld id="{B4671165-FC3C-463E-97A2-2ED93DC47A76}" type="slidenum">
              <a:rPr lang="en-US" sz="1200">
                <a:solidFill>
                  <a:srgbClr val="000000"/>
                </a:solidFill>
                <a:latin typeface="Calibri"/>
                <a:ea typeface="Calibri"/>
              </a:rPr>
              <a:t>11</a:t>
            </a:fld>
            <a:endParaRPr/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701640" y="4416480"/>
            <a:ext cx="5600520" cy="4176720"/>
          </a:xfrm>
          <a:prstGeom prst="rect">
            <a:avLst/>
          </a:prstGeom>
        </p:spPr>
        <p:txBody>
          <a:bodyPr lIns="93240" tIns="46440" rIns="93240" bIns="4644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3970440" y="8829720"/>
            <a:ext cx="3022200" cy="448920"/>
          </a:xfrm>
          <a:prstGeom prst="rect">
            <a:avLst/>
          </a:prstGeom>
          <a:noFill/>
        </p:spPr>
        <p:txBody>
          <a:bodyPr lIns="93240" tIns="46440" rIns="93240" bIns="46440" anchor="b"/>
          <a:lstStyle/>
          <a:p>
            <a:pPr algn="r">
              <a:lnSpc>
                <a:spcPct val="100000"/>
              </a:lnSpc>
            </a:pPr>
            <a:fld id="{F9097EEF-F5EF-4BD3-941B-FBE98FE025F5}" type="slidenum">
              <a:rPr lang="en-US" sz="1200">
                <a:solidFill>
                  <a:srgbClr val="000000"/>
                </a:solidFill>
                <a:latin typeface="Calibri"/>
                <a:ea typeface="Calibri"/>
              </a:rPr>
              <a:t>14</a:t>
            </a:fld>
            <a:endParaRPr/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701640" y="4416480"/>
            <a:ext cx="5596920" cy="4173120"/>
          </a:xfrm>
          <a:prstGeom prst="rect">
            <a:avLst/>
          </a:prstGeom>
        </p:spPr>
        <p:txBody>
          <a:bodyPr lIns="93240" tIns="46440" rIns="93240" bIns="4644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3970440" y="8829720"/>
            <a:ext cx="3022200" cy="448920"/>
          </a:xfrm>
          <a:prstGeom prst="rect">
            <a:avLst/>
          </a:prstGeom>
          <a:noFill/>
        </p:spPr>
        <p:txBody>
          <a:bodyPr lIns="93240" tIns="46440" rIns="93240" bIns="46440" anchor="b"/>
          <a:lstStyle/>
          <a:p>
            <a:pPr algn="r">
              <a:lnSpc>
                <a:spcPct val="100000"/>
              </a:lnSpc>
            </a:pPr>
            <a:fld id="{70EC4506-87AB-4BEF-8C6E-203D4A586B08}" type="slidenum">
              <a:rPr lang="en-US" sz="1200">
                <a:solidFill>
                  <a:srgbClr val="000000"/>
                </a:solidFill>
                <a:latin typeface="Calibri"/>
                <a:ea typeface="Calibri"/>
              </a:rPr>
              <a:t>16</a:t>
            </a:fld>
            <a:endParaRPr/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701640" y="4416480"/>
            <a:ext cx="5596920" cy="4173120"/>
          </a:xfrm>
          <a:prstGeom prst="rect">
            <a:avLst/>
          </a:prstGeom>
        </p:spPr>
        <p:txBody>
          <a:bodyPr lIns="93240" tIns="46440" rIns="93240" bIns="4644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3970440" y="8829720"/>
            <a:ext cx="3022200" cy="448920"/>
          </a:xfrm>
          <a:prstGeom prst="rect">
            <a:avLst/>
          </a:prstGeom>
          <a:noFill/>
        </p:spPr>
        <p:txBody>
          <a:bodyPr lIns="93240" tIns="46440" rIns="93240" bIns="46440" anchor="b"/>
          <a:lstStyle/>
          <a:p>
            <a:pPr algn="r">
              <a:lnSpc>
                <a:spcPct val="100000"/>
              </a:lnSpc>
            </a:pPr>
            <a:fld id="{039FB117-F221-4C21-A418-B4E329BB8E5F}" type="slidenum">
              <a:rPr lang="en-US" sz="1200">
                <a:solidFill>
                  <a:srgbClr val="000000"/>
                </a:solidFill>
                <a:latin typeface="Calibri"/>
                <a:ea typeface="Calibri"/>
              </a:rPr>
              <a:t>18</a:t>
            </a:fld>
            <a:endParaRPr/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701640" y="4416480"/>
            <a:ext cx="5596920" cy="4173120"/>
          </a:xfrm>
          <a:prstGeom prst="rect">
            <a:avLst/>
          </a:prstGeom>
        </p:spPr>
        <p:txBody>
          <a:bodyPr lIns="93240" tIns="46440" rIns="93240" bIns="46440" anchor="ctr"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8" name="Picture 37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</p:spPr>
      </p:pic>
      <p:pic>
        <p:nvPicPr>
          <p:cNvPr id="39" name="Picture 3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78" name="Picture 77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</p:spPr>
      </p:pic>
      <p:pic>
        <p:nvPicPr>
          <p:cNvPr id="79" name="Picture 7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284040" y="452520"/>
            <a:ext cx="1582200" cy="120240"/>
          </a:xfrm>
          <a:prstGeom prst="rect">
            <a:avLst/>
          </a:prstGeom>
          <a:solidFill>
            <a:srgbClr val="990000"/>
          </a:solidFill>
        </p:spPr>
      </p:sp>
      <p:sp>
        <p:nvSpPr>
          <p:cNvPr id="7" name="CustomShape 2"/>
          <p:cNvSpPr/>
          <p:nvPr/>
        </p:nvSpPr>
        <p:spPr>
          <a:xfrm>
            <a:off x="1884240" y="452520"/>
            <a:ext cx="2725200" cy="120240"/>
          </a:xfrm>
          <a:prstGeom prst="rect">
            <a:avLst/>
          </a:prstGeom>
          <a:solidFill>
            <a:srgbClr val="FF6600"/>
          </a:solidFill>
        </p:spPr>
      </p:sp>
      <p:sp>
        <p:nvSpPr>
          <p:cNvPr id="2" name="CustomShape 3"/>
          <p:cNvSpPr/>
          <p:nvPr/>
        </p:nvSpPr>
        <p:spPr>
          <a:xfrm>
            <a:off x="4626000" y="452520"/>
            <a:ext cx="4215960" cy="120240"/>
          </a:xfrm>
          <a:prstGeom prst="rect">
            <a:avLst/>
          </a:prstGeom>
          <a:solidFill>
            <a:srgbClr val="99CC00"/>
          </a:solidFill>
        </p:spPr>
      </p:sp>
      <p:sp>
        <p:nvSpPr>
          <p:cNvPr id="3" name="CustomShape 4"/>
          <p:cNvSpPr/>
          <p:nvPr/>
        </p:nvSpPr>
        <p:spPr>
          <a:xfrm>
            <a:off x="200160" y="6435720"/>
            <a:ext cx="6117840" cy="358200"/>
          </a:xfrm>
          <a:prstGeom prst="rect">
            <a:avLst/>
          </a:prstGeom>
          <a:noFill/>
        </p:spPr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284040" y="452520"/>
            <a:ext cx="1582200" cy="120240"/>
          </a:xfrm>
          <a:prstGeom prst="rect">
            <a:avLst/>
          </a:prstGeom>
          <a:solidFill>
            <a:srgbClr val="990000"/>
          </a:solidFill>
        </p:spPr>
      </p:sp>
      <p:sp>
        <p:nvSpPr>
          <p:cNvPr id="41" name="CustomShape 2"/>
          <p:cNvSpPr/>
          <p:nvPr/>
        </p:nvSpPr>
        <p:spPr>
          <a:xfrm>
            <a:off x="1884240" y="452520"/>
            <a:ext cx="2725200" cy="120240"/>
          </a:xfrm>
          <a:prstGeom prst="rect">
            <a:avLst/>
          </a:prstGeom>
          <a:solidFill>
            <a:srgbClr val="FF6600"/>
          </a:solidFill>
        </p:spPr>
      </p:sp>
      <p:sp>
        <p:nvSpPr>
          <p:cNvPr id="42" name="CustomShape 3"/>
          <p:cNvSpPr/>
          <p:nvPr/>
        </p:nvSpPr>
        <p:spPr>
          <a:xfrm>
            <a:off x="4626000" y="452520"/>
            <a:ext cx="4215960" cy="120240"/>
          </a:xfrm>
          <a:prstGeom prst="rect">
            <a:avLst/>
          </a:prstGeom>
          <a:solidFill>
            <a:srgbClr val="99CC00"/>
          </a:solidFill>
        </p:spPr>
      </p:sp>
      <p:sp>
        <p:nvSpPr>
          <p:cNvPr id="43" name="CustomShape 4"/>
          <p:cNvSpPr/>
          <p:nvPr/>
        </p:nvSpPr>
        <p:spPr>
          <a:xfrm>
            <a:off x="200160" y="6435720"/>
            <a:ext cx="6117840" cy="358200"/>
          </a:xfrm>
          <a:prstGeom prst="rect">
            <a:avLst/>
          </a:prstGeom>
          <a:noFill/>
        </p:spPr>
      </p:sp>
      <p:sp>
        <p:nvSpPr>
          <p:cNvPr id="4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nicole@climateactioncampaign.or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facebook.com/climateactioncampaign" TargetMode="External"/><Relationship Id="rId4" Type="http://schemas.openxmlformats.org/officeDocument/2006/relationships/hyperlink" Target="mailto:kath@climateactioncampaign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0" y="4937040"/>
            <a:ext cx="9137160" cy="1368000"/>
          </a:xfrm>
          <a:prstGeom prst="rect">
            <a:avLst/>
          </a:prstGeom>
          <a:noFill/>
        </p:spPr>
        <p:txBody>
          <a:bodyPr lIns="90000" tIns="46800" rIns="90000" bIns="46800"/>
          <a:lstStyle/>
          <a:p>
            <a:pPr algn="ctr">
              <a:lnSpc>
                <a:spcPct val="8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86" name="CustomShape 2"/>
          <p:cNvSpPr/>
          <p:nvPr/>
        </p:nvSpPr>
        <p:spPr>
          <a:xfrm>
            <a:off x="91440" y="3497040"/>
            <a:ext cx="8863200" cy="3468240"/>
          </a:xfrm>
          <a:prstGeom prst="rect">
            <a:avLst/>
          </a:prstGeom>
          <a:noFill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US" sz="2800" b="1" i="1">
                <a:solidFill>
                  <a:srgbClr val="004586"/>
                </a:solidFill>
                <a:latin typeface="Arial"/>
                <a:ea typeface="Arial"/>
              </a:rPr>
              <a:t>Overview: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200" b="1">
                <a:solidFill>
                  <a:srgbClr val="004586"/>
                </a:solidFill>
                <a:latin typeface="Arial"/>
                <a:ea typeface="Arial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3200" b="1">
                <a:solidFill>
                  <a:srgbClr val="004586"/>
                </a:solidFill>
                <a:latin typeface="Arial"/>
                <a:ea typeface="Arial"/>
              </a:rPr>
              <a:t>San Diego Climate Action Plan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3200" b="1">
                <a:solidFill>
                  <a:srgbClr val="004586"/>
                </a:solidFill>
                <a:latin typeface="Arial"/>
                <a:ea typeface="Arial"/>
              </a:rPr>
              <a:t>&amp;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3200" b="1">
                <a:solidFill>
                  <a:srgbClr val="004586"/>
                </a:solidFill>
                <a:latin typeface="Arial"/>
                <a:ea typeface="Arial"/>
              </a:rPr>
              <a:t>Community Choice Energy</a:t>
            </a:r>
            <a:endParaRPr/>
          </a:p>
        </p:txBody>
      </p:sp>
      <p:sp>
        <p:nvSpPr>
          <p:cNvPr id="87" name="Line 3"/>
          <p:cNvSpPr/>
          <p:nvPr/>
        </p:nvSpPr>
        <p:spPr>
          <a:xfrm>
            <a:off x="274320" y="3901680"/>
            <a:ext cx="8412480" cy="0"/>
          </a:xfrm>
          <a:prstGeom prst="line">
            <a:avLst/>
          </a:prstGeom>
          <a:ln w="36720">
            <a:solidFill>
              <a:srgbClr val="00AE00"/>
            </a:solidFill>
            <a:round/>
          </a:ln>
        </p:spPr>
      </p:sp>
      <p:pic>
        <p:nvPicPr>
          <p:cNvPr id="88" name="Picture 87"/>
          <p:cNvPicPr/>
          <p:nvPr/>
        </p:nvPicPr>
        <p:blipFill>
          <a:blip r:embed="rId3"/>
          <a:stretch>
            <a:fillRect/>
          </a:stretch>
        </p:blipFill>
        <p:spPr>
          <a:xfrm>
            <a:off x="-449280" y="0"/>
            <a:ext cx="10594800" cy="7036560"/>
          </a:xfrm>
          <a:prstGeom prst="rect">
            <a:avLst/>
          </a:prstGeom>
        </p:spPr>
      </p:pic>
      <p:sp>
        <p:nvSpPr>
          <p:cNvPr id="89" name="CustomShape 4"/>
          <p:cNvSpPr/>
          <p:nvPr/>
        </p:nvSpPr>
        <p:spPr>
          <a:xfrm>
            <a:off x="1737360" y="1648800"/>
            <a:ext cx="5939640" cy="3653640"/>
          </a:xfrm>
          <a:prstGeom prst="rect">
            <a:avLst/>
          </a:prstGeom>
          <a:solidFill>
            <a:srgbClr val="729FCF"/>
          </a:solidFill>
        </p:spPr>
      </p:sp>
      <p:pic>
        <p:nvPicPr>
          <p:cNvPr id="90" name="Picture 89"/>
          <p:cNvPicPr/>
          <p:nvPr/>
        </p:nvPicPr>
        <p:blipFill>
          <a:blip r:embed="rId4"/>
          <a:stretch>
            <a:fillRect/>
          </a:stretch>
        </p:blipFill>
        <p:spPr>
          <a:xfrm>
            <a:off x="1897920" y="1772640"/>
            <a:ext cx="5680080" cy="3405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135"/>
          <p:cNvPicPr/>
          <p:nvPr/>
        </p:nvPicPr>
        <p:blipFill>
          <a:blip r:embed="rId2"/>
          <a:stretch>
            <a:fillRect/>
          </a:stretch>
        </p:blipFill>
        <p:spPr>
          <a:xfrm>
            <a:off x="6492240" y="5277240"/>
            <a:ext cx="2625840" cy="1572840"/>
          </a:xfrm>
          <a:prstGeom prst="rect">
            <a:avLst/>
          </a:prstGeom>
        </p:spPr>
      </p:pic>
      <p:sp>
        <p:nvSpPr>
          <p:cNvPr id="137" name="CustomShape 1"/>
          <p:cNvSpPr/>
          <p:nvPr/>
        </p:nvSpPr>
        <p:spPr>
          <a:xfrm>
            <a:off x="0" y="574560"/>
            <a:ext cx="9137880" cy="1061640"/>
          </a:xfrm>
          <a:prstGeom prst="rect">
            <a:avLst/>
          </a:prstGeom>
          <a:noFill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US" sz="3200" b="1">
                <a:solidFill>
                  <a:srgbClr val="004586"/>
                </a:solidFill>
                <a:latin typeface="Arial"/>
                <a:ea typeface="Arial"/>
              </a:rPr>
              <a:t>Updated Community Baseline 2010 Inventory</a:t>
            </a:r>
            <a:endParaRPr/>
          </a:p>
        </p:txBody>
      </p:sp>
      <p:sp>
        <p:nvSpPr>
          <p:cNvPr id="138" name="CustomShape 2"/>
          <p:cNvSpPr/>
          <p:nvPr/>
        </p:nvSpPr>
        <p:spPr>
          <a:xfrm>
            <a:off x="1066680" y="2133720"/>
            <a:ext cx="7308360" cy="4641480"/>
          </a:xfrm>
          <a:prstGeom prst="rect">
            <a:avLst/>
          </a:prstGeom>
          <a:noFill/>
        </p:spPr>
      </p:sp>
      <p:sp>
        <p:nvSpPr>
          <p:cNvPr id="139" name="CustomShape 3"/>
          <p:cNvSpPr/>
          <p:nvPr/>
        </p:nvSpPr>
        <p:spPr>
          <a:xfrm>
            <a:off x="4805280" y="119160"/>
            <a:ext cx="1707840" cy="329760"/>
          </a:xfrm>
          <a:prstGeom prst="rect">
            <a:avLst/>
          </a:prstGeom>
          <a:noFill/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FFFF"/>
                </a:solidFill>
                <a:latin typeface="Questrial"/>
                <a:ea typeface="Questrial"/>
              </a:rPr>
              <a:t>By the Numbers</a:t>
            </a:r>
            <a:endParaRPr/>
          </a:p>
        </p:txBody>
      </p:sp>
      <p:pic>
        <p:nvPicPr>
          <p:cNvPr id="140" name="Shape 271"/>
          <p:cNvPicPr/>
          <p:nvPr/>
        </p:nvPicPr>
        <p:blipFill>
          <a:blip r:embed="rId3"/>
          <a:stretch>
            <a:fillRect/>
          </a:stretch>
        </p:blipFill>
        <p:spPr>
          <a:xfrm>
            <a:off x="2286000" y="1418760"/>
            <a:ext cx="4501800" cy="5295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268200" y="301680"/>
            <a:ext cx="8686800" cy="1162080"/>
          </a:xfrm>
          <a:prstGeom prst="rect">
            <a:avLst/>
          </a:prstGeom>
          <a:noFill/>
        </p:spPr>
        <p:txBody>
          <a:bodyPr lIns="90000" tIns="46800" rIns="90000" bIns="46800" anchor="b"/>
          <a:lstStyle/>
          <a:p>
            <a:pPr algn="ctr">
              <a:lnSpc>
                <a:spcPct val="100000"/>
              </a:lnSpc>
            </a:pPr>
            <a:r>
              <a:rPr lang="en-US" sz="3200" b="1">
                <a:solidFill>
                  <a:srgbClr val="004586"/>
                </a:solidFill>
                <a:latin typeface="Arial"/>
                <a:ea typeface="Arial"/>
              </a:rPr>
              <a:t>Climate Action Plan:  5 Strategies </a:t>
            </a:r>
            <a:endParaRPr/>
          </a:p>
        </p:txBody>
      </p:sp>
      <p:sp>
        <p:nvSpPr>
          <p:cNvPr id="131" name="CustomShape 2"/>
          <p:cNvSpPr/>
          <p:nvPr/>
        </p:nvSpPr>
        <p:spPr>
          <a:xfrm>
            <a:off x="125005" y="1697224"/>
            <a:ext cx="5737445" cy="1895713"/>
          </a:xfrm>
          <a:prstGeom prst="rect">
            <a:avLst/>
          </a:prstGeom>
          <a:noFill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buFont typeface="Times New Roman"/>
              <a:buAutoNum type="arabicPeriod"/>
            </a:pPr>
            <a:r>
              <a:rPr lang="en-US" sz="2000" b="1" dirty="0" smtClean="0">
                <a:solidFill>
                  <a:srgbClr val="262626"/>
                </a:solidFill>
                <a:latin typeface="Arial"/>
                <a:ea typeface="Arial"/>
              </a:rPr>
              <a:t> ENERGY </a:t>
            </a:r>
            <a:r>
              <a:rPr lang="en-US" sz="2000" b="1" dirty="0">
                <a:solidFill>
                  <a:srgbClr val="262626"/>
                </a:solidFill>
                <a:latin typeface="Arial"/>
                <a:ea typeface="Arial"/>
              </a:rPr>
              <a:t>&amp; WATER EFFICIENT BUILDINGS</a:t>
            </a:r>
            <a:endParaRPr sz="2000" dirty="0"/>
          </a:p>
          <a:p>
            <a:pPr>
              <a:lnSpc>
                <a:spcPct val="100000"/>
              </a:lnSpc>
              <a:buFont typeface="Times New Roman"/>
              <a:buAutoNum type="arabicPeriod"/>
            </a:pPr>
            <a:r>
              <a:rPr lang="en-US" sz="2000" b="1" dirty="0" smtClean="0">
                <a:solidFill>
                  <a:srgbClr val="262626"/>
                </a:solidFill>
                <a:latin typeface="Arial"/>
                <a:ea typeface="Arial"/>
              </a:rPr>
              <a:t> CLEAN </a:t>
            </a:r>
            <a:r>
              <a:rPr lang="en-US" sz="2000" b="1" dirty="0">
                <a:solidFill>
                  <a:srgbClr val="262626"/>
                </a:solidFill>
                <a:latin typeface="Arial"/>
                <a:ea typeface="Arial"/>
              </a:rPr>
              <a:t>&amp; RENEWABLE ENERGY</a:t>
            </a:r>
            <a:endParaRPr sz="2000" dirty="0"/>
          </a:p>
          <a:p>
            <a:pPr>
              <a:lnSpc>
                <a:spcPct val="100000"/>
              </a:lnSpc>
              <a:buFont typeface="Times New Roman"/>
              <a:buAutoNum type="arabicPeriod"/>
            </a:pPr>
            <a:r>
              <a:rPr lang="en-US" sz="2000" b="1" dirty="0" smtClean="0">
                <a:solidFill>
                  <a:srgbClr val="262626"/>
                </a:solidFill>
                <a:latin typeface="Arial"/>
                <a:ea typeface="Arial"/>
              </a:rPr>
              <a:t> BIKING</a:t>
            </a:r>
            <a:r>
              <a:rPr lang="en-US" sz="2000" b="1" dirty="0">
                <a:solidFill>
                  <a:srgbClr val="262626"/>
                </a:solidFill>
                <a:latin typeface="Arial"/>
                <a:ea typeface="Arial"/>
              </a:rPr>
              <a:t>, WALKING &amp; TRANSIT </a:t>
            </a:r>
            <a:endParaRPr sz="2000" dirty="0"/>
          </a:p>
          <a:p>
            <a:pPr>
              <a:lnSpc>
                <a:spcPct val="100000"/>
              </a:lnSpc>
              <a:buFont typeface="Times New Roman"/>
              <a:buAutoNum type="arabicPeriod"/>
            </a:pPr>
            <a:r>
              <a:rPr lang="en-US" sz="2000" b="1" dirty="0" smtClean="0">
                <a:solidFill>
                  <a:srgbClr val="262626"/>
                </a:solidFill>
                <a:latin typeface="Arial"/>
                <a:ea typeface="Arial"/>
              </a:rPr>
              <a:t> ZERO </a:t>
            </a:r>
            <a:r>
              <a:rPr lang="en-US" sz="2000" b="1" dirty="0">
                <a:solidFill>
                  <a:srgbClr val="262626"/>
                </a:solidFill>
                <a:latin typeface="Arial"/>
                <a:ea typeface="Arial"/>
              </a:rPr>
              <a:t>WASTE </a:t>
            </a:r>
            <a:endParaRPr sz="2000" dirty="0"/>
          </a:p>
          <a:p>
            <a:pPr>
              <a:lnSpc>
                <a:spcPct val="100000"/>
              </a:lnSpc>
              <a:buFont typeface="Times New Roman"/>
              <a:buAutoNum type="arabicPeriod"/>
            </a:pPr>
            <a:r>
              <a:rPr lang="en-US" sz="2000" b="1" dirty="0" smtClean="0">
                <a:solidFill>
                  <a:srgbClr val="262626"/>
                </a:solidFill>
                <a:latin typeface="Arial"/>
                <a:ea typeface="Arial"/>
              </a:rPr>
              <a:t> CLIMATE </a:t>
            </a:r>
            <a:r>
              <a:rPr lang="en-US" sz="2000" b="1" dirty="0">
                <a:solidFill>
                  <a:srgbClr val="262626"/>
                </a:solidFill>
                <a:latin typeface="Arial"/>
                <a:ea typeface="Arial"/>
              </a:rPr>
              <a:t>RESILIENCY</a:t>
            </a:r>
            <a:endParaRPr sz="2000" dirty="0"/>
          </a:p>
        </p:txBody>
      </p:sp>
      <p:sp>
        <p:nvSpPr>
          <p:cNvPr id="132" name="CustomShape 3"/>
          <p:cNvSpPr/>
          <p:nvPr/>
        </p:nvSpPr>
        <p:spPr>
          <a:xfrm>
            <a:off x="268200" y="2455920"/>
            <a:ext cx="4064040" cy="3176280"/>
          </a:xfrm>
          <a:prstGeom prst="rect">
            <a:avLst/>
          </a:prstGeom>
          <a:noFill/>
        </p:spPr>
      </p:sp>
      <p:sp>
        <p:nvSpPr>
          <p:cNvPr id="133" name="CustomShape 4"/>
          <p:cNvSpPr/>
          <p:nvPr/>
        </p:nvSpPr>
        <p:spPr>
          <a:xfrm>
            <a:off x="4805280" y="119160"/>
            <a:ext cx="1708200" cy="330120"/>
          </a:xfrm>
          <a:prstGeom prst="rect">
            <a:avLst/>
          </a:prstGeom>
          <a:noFill/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FFFF"/>
                </a:solidFill>
                <a:latin typeface="Questrial"/>
                <a:ea typeface="Questrial"/>
              </a:rPr>
              <a:t>By the Numbers</a:t>
            </a:r>
            <a:endParaRPr/>
          </a:p>
        </p:txBody>
      </p:sp>
      <p:pic>
        <p:nvPicPr>
          <p:cNvPr id="134" name="Shape 281"/>
          <p:cNvPicPr/>
          <p:nvPr/>
        </p:nvPicPr>
        <p:blipFill>
          <a:blip r:embed="rId3"/>
          <a:stretch>
            <a:fillRect/>
          </a:stretch>
        </p:blipFill>
        <p:spPr>
          <a:xfrm>
            <a:off x="5862450" y="1697224"/>
            <a:ext cx="3172748" cy="2303536"/>
          </a:xfrm>
          <a:prstGeom prst="rect">
            <a:avLst/>
          </a:prstGeom>
        </p:spPr>
      </p:pic>
      <p:pic>
        <p:nvPicPr>
          <p:cNvPr id="135" name="Picture 134"/>
          <p:cNvPicPr/>
          <p:nvPr/>
        </p:nvPicPr>
        <p:blipFill>
          <a:blip r:embed="rId4"/>
          <a:stretch>
            <a:fillRect/>
          </a:stretch>
        </p:blipFill>
        <p:spPr>
          <a:xfrm>
            <a:off x="6492240" y="5277240"/>
            <a:ext cx="2626200" cy="157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005" y="3592998"/>
            <a:ext cx="53867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Co-Benefits: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Cost Savings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Job Creation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Improved Public Health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Economic Opportunity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Increased Quality of Life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087269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140"/>
          <p:cNvPicPr/>
          <p:nvPr/>
        </p:nvPicPr>
        <p:blipFill>
          <a:blip r:embed="rId2"/>
          <a:stretch>
            <a:fillRect/>
          </a:stretch>
        </p:blipFill>
        <p:spPr>
          <a:xfrm>
            <a:off x="6492240" y="5277240"/>
            <a:ext cx="2625840" cy="1572840"/>
          </a:xfrm>
          <a:prstGeom prst="rect">
            <a:avLst/>
          </a:prstGeom>
        </p:spPr>
      </p:pic>
      <p:sp>
        <p:nvSpPr>
          <p:cNvPr id="142" name="CustomShape 1"/>
          <p:cNvSpPr/>
          <p:nvPr/>
        </p:nvSpPr>
        <p:spPr>
          <a:xfrm>
            <a:off x="6794640" y="6435720"/>
            <a:ext cx="2117160" cy="348840"/>
          </a:xfrm>
          <a:prstGeom prst="rect">
            <a:avLst/>
          </a:prstGeom>
          <a:noFill/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r>
              <a:rPr lang="en-US" sz="1100" b="1">
                <a:solidFill>
                  <a:srgbClr val="A6A6A6"/>
                </a:solidFill>
                <a:latin typeface="Times New Roman"/>
                <a:ea typeface="Times New Roman"/>
              </a:rPr>
              <a:t>*</a:t>
            </a:r>
            <a:endParaRPr/>
          </a:p>
        </p:txBody>
      </p:sp>
      <p:pic>
        <p:nvPicPr>
          <p:cNvPr id="143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58080" y="1610280"/>
            <a:ext cx="8063280" cy="3907080"/>
          </a:xfrm>
          <a:prstGeom prst="rect">
            <a:avLst/>
          </a:prstGeom>
        </p:spPr>
      </p:pic>
      <p:sp>
        <p:nvSpPr>
          <p:cNvPr id="144" name="CustomShape 2"/>
          <p:cNvSpPr/>
          <p:nvPr/>
        </p:nvSpPr>
        <p:spPr>
          <a:xfrm>
            <a:off x="1073160" y="1680840"/>
            <a:ext cx="768600" cy="403560"/>
          </a:xfrm>
          <a:prstGeom prst="rect">
            <a:avLst/>
          </a:prstGeom>
          <a:solidFill>
            <a:srgbClr val="FFFFFF"/>
          </a:solidFill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050">
                <a:solidFill>
                  <a:srgbClr val="000000"/>
                </a:solidFill>
                <a:latin typeface="Arial"/>
                <a:ea typeface="Arial"/>
              </a:rPr>
              <a:t>Car/Other</a:t>
            </a:r>
            <a:endParaRPr/>
          </a:p>
        </p:txBody>
      </p:sp>
      <p:sp>
        <p:nvSpPr>
          <p:cNvPr id="145" name="CustomShape 3"/>
          <p:cNvSpPr/>
          <p:nvPr/>
        </p:nvSpPr>
        <p:spPr>
          <a:xfrm>
            <a:off x="2158920" y="1704240"/>
            <a:ext cx="580680" cy="236160"/>
          </a:xfrm>
          <a:prstGeom prst="rect">
            <a:avLst/>
          </a:prstGeom>
          <a:solidFill>
            <a:srgbClr val="FFFFFF"/>
          </a:solidFill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</a:rPr>
              <a:t>Transit</a:t>
            </a:r>
            <a:endParaRPr/>
          </a:p>
        </p:txBody>
      </p:sp>
      <p:sp>
        <p:nvSpPr>
          <p:cNvPr id="146" name="CustomShape 4"/>
          <p:cNvSpPr/>
          <p:nvPr/>
        </p:nvSpPr>
        <p:spPr>
          <a:xfrm>
            <a:off x="3014280" y="1702800"/>
            <a:ext cx="545040" cy="236160"/>
          </a:xfrm>
          <a:prstGeom prst="rect">
            <a:avLst/>
          </a:prstGeom>
          <a:solidFill>
            <a:srgbClr val="FFFFFF"/>
          </a:solidFill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</a:rPr>
              <a:t>Walk</a:t>
            </a:r>
            <a:endParaRPr/>
          </a:p>
        </p:txBody>
      </p:sp>
      <p:sp>
        <p:nvSpPr>
          <p:cNvPr id="147" name="CustomShape 5"/>
          <p:cNvSpPr/>
          <p:nvPr/>
        </p:nvSpPr>
        <p:spPr>
          <a:xfrm>
            <a:off x="3747600" y="1710360"/>
            <a:ext cx="770040" cy="243720"/>
          </a:xfrm>
          <a:prstGeom prst="rect">
            <a:avLst/>
          </a:prstGeom>
          <a:solidFill>
            <a:srgbClr val="FFFFFF"/>
          </a:solidFill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050">
                <a:solidFill>
                  <a:srgbClr val="000000"/>
                </a:solidFill>
                <a:latin typeface="Arial"/>
                <a:ea typeface="Arial"/>
              </a:rPr>
              <a:t>Bike</a:t>
            </a:r>
            <a:endParaRPr/>
          </a:p>
        </p:txBody>
      </p:sp>
      <p:sp>
        <p:nvSpPr>
          <p:cNvPr id="148" name="CustomShape 6"/>
          <p:cNvSpPr/>
          <p:nvPr/>
        </p:nvSpPr>
        <p:spPr>
          <a:xfrm>
            <a:off x="-1005840" y="628200"/>
            <a:ext cx="11262240" cy="130140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 b="1">
                <a:solidFill>
                  <a:srgbClr val="004586"/>
                </a:solidFill>
                <a:latin typeface="Arial"/>
                <a:ea typeface="Arial"/>
              </a:rPr>
              <a:t>How the CAP Changes SD’s Commute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300">
                <a:solidFill>
                  <a:srgbClr val="004586"/>
                </a:solidFill>
                <a:latin typeface="Arial"/>
                <a:ea typeface="Arial"/>
              </a:rPr>
              <a:t> 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</a:rPr>
              <a:t>Residents Living Within a Half Mile of a Transit Stop</a:t>
            </a:r>
            <a:endParaRPr/>
          </a:p>
        </p:txBody>
      </p:sp>
      <p:sp>
        <p:nvSpPr>
          <p:cNvPr id="149" name="CustomShape 7"/>
          <p:cNvSpPr/>
          <p:nvPr/>
        </p:nvSpPr>
        <p:spPr>
          <a:xfrm>
            <a:off x="1723714" y="5486400"/>
            <a:ext cx="2385686" cy="283615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0000"/>
                </a:solidFill>
                <a:latin typeface="Arial"/>
                <a:ea typeface="Arial"/>
              </a:rPr>
              <a:t>2008 (SANDAG estimate)</a:t>
            </a:r>
            <a:endParaRPr dirty="0"/>
          </a:p>
        </p:txBody>
      </p:sp>
      <p:sp>
        <p:nvSpPr>
          <p:cNvPr id="150" name="CustomShape 8"/>
          <p:cNvSpPr/>
          <p:nvPr/>
        </p:nvSpPr>
        <p:spPr>
          <a:xfrm>
            <a:off x="5146736" y="5473015"/>
            <a:ext cx="2267640" cy="29700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0000"/>
                </a:solidFill>
                <a:latin typeface="Arial"/>
                <a:ea typeface="Arial"/>
              </a:rPr>
              <a:t>2035 (City Goal)</a:t>
            </a:r>
            <a:endParaRPr dirty="0"/>
          </a:p>
        </p:txBody>
      </p:sp>
      <p:sp>
        <p:nvSpPr>
          <p:cNvPr id="151" name="CustomShape 9"/>
          <p:cNvSpPr/>
          <p:nvPr/>
        </p:nvSpPr>
        <p:spPr>
          <a:xfrm>
            <a:off x="2856960" y="6147360"/>
            <a:ext cx="2823480" cy="29700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</a:rPr>
              <a:t>(Courtesy of Voice of San Diego) </a:t>
            </a:r>
            <a:endParaRPr/>
          </a:p>
        </p:txBody>
      </p:sp>
      <p:sp>
        <p:nvSpPr>
          <p:cNvPr id="152" name="CustomShape 10"/>
          <p:cNvSpPr/>
          <p:nvPr/>
        </p:nvSpPr>
        <p:spPr>
          <a:xfrm>
            <a:off x="2510640" y="2037600"/>
            <a:ext cx="997560" cy="157572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</a:rPr>
              <a:t>1%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</a:rPr>
              <a:t>2%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</a:rPr>
              <a:t>10%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</a:rPr>
              <a:t>87%</a:t>
            </a:r>
            <a:endParaRPr/>
          </a:p>
        </p:txBody>
      </p:sp>
      <p:sp>
        <p:nvSpPr>
          <p:cNvPr id="153" name="CustomShape 11"/>
          <p:cNvSpPr/>
          <p:nvPr/>
        </p:nvSpPr>
        <p:spPr>
          <a:xfrm>
            <a:off x="5644080" y="2560320"/>
            <a:ext cx="1484280" cy="246312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000000"/>
                </a:solidFill>
                <a:latin typeface="Arial"/>
                <a:ea typeface="Arial"/>
              </a:rPr>
              <a:t>18%  Bike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000000"/>
                </a:solidFill>
                <a:latin typeface="Arial"/>
                <a:ea typeface="Arial"/>
              </a:rPr>
              <a:t>18%  Walk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000000"/>
                </a:solidFill>
                <a:latin typeface="Arial"/>
                <a:ea typeface="Arial"/>
              </a:rPr>
              <a:t>25%  Transit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000000"/>
                </a:solidFill>
                <a:latin typeface="Arial"/>
                <a:ea typeface="Arial"/>
              </a:rPr>
              <a:t>39%  Car/Other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153"/>
          <p:cNvPicPr/>
          <p:nvPr/>
        </p:nvPicPr>
        <p:blipFill>
          <a:blip r:embed="rId2"/>
          <a:stretch>
            <a:fillRect/>
          </a:stretch>
        </p:blipFill>
        <p:spPr>
          <a:xfrm>
            <a:off x="360" y="1319760"/>
            <a:ext cx="9142920" cy="6113520"/>
          </a:xfrm>
          <a:prstGeom prst="rect">
            <a:avLst/>
          </a:prstGeom>
        </p:spPr>
      </p:pic>
      <p:sp>
        <p:nvSpPr>
          <p:cNvPr id="155" name="CustomShape 1"/>
          <p:cNvSpPr/>
          <p:nvPr/>
        </p:nvSpPr>
        <p:spPr>
          <a:xfrm>
            <a:off x="0" y="86040"/>
            <a:ext cx="9143280" cy="1193400"/>
          </a:xfrm>
          <a:prstGeom prst="rect">
            <a:avLst/>
          </a:prstGeom>
          <a:solidFill>
            <a:srgbClr val="FFFFFF"/>
          </a:solidFill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 b="1">
                <a:solidFill>
                  <a:srgbClr val="004586"/>
                </a:solidFill>
                <a:latin typeface="Arial"/>
                <a:ea typeface="Arial"/>
              </a:rPr>
              <a:t>How San Luis Obispo Established the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3200" b="1">
                <a:solidFill>
                  <a:srgbClr val="004586"/>
                </a:solidFill>
                <a:latin typeface="Arial"/>
                <a:ea typeface="Arial"/>
              </a:rPr>
              <a:t>Nation's Most Powerful Bike Funding Policy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300">
                <a:solidFill>
                  <a:srgbClr val="004586"/>
                </a:solidFill>
                <a:latin typeface="Arial"/>
                <a:ea typeface="Arial"/>
              </a:rPr>
              <a:t> 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56" name="CustomShape 2"/>
          <p:cNvSpPr/>
          <p:nvPr/>
        </p:nvSpPr>
        <p:spPr>
          <a:xfrm>
            <a:off x="0" y="5546880"/>
            <a:ext cx="9143280" cy="1584720"/>
          </a:xfrm>
          <a:prstGeom prst="rect">
            <a:avLst/>
          </a:prstGeom>
          <a:solidFill>
            <a:srgbClr val="808080"/>
          </a:solidFill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600" b="1">
                <a:solidFill>
                  <a:srgbClr val="FFFFFF"/>
                </a:solidFill>
                <a:latin typeface="Arial"/>
                <a:ea typeface="Arial"/>
              </a:rPr>
              <a:t>               1) Dramatically revised transit goals</a:t>
            </a:r>
            <a:endParaRPr/>
          </a:p>
          <a:p>
            <a:pPr>
              <a:lnSpc>
                <a:spcPct val="100000"/>
              </a:lnSpc>
            </a:pPr>
            <a:r>
              <a:rPr lang="en-US" sz="2600" b="1">
                <a:solidFill>
                  <a:srgbClr val="FFFFFF"/>
                </a:solidFill>
                <a:latin typeface="Arial"/>
                <a:ea typeface="Arial"/>
              </a:rPr>
              <a:t>               2) Re-prioritized Level of Service hierarchy</a:t>
            </a:r>
            <a:endParaRPr/>
          </a:p>
          <a:p>
            <a:pPr>
              <a:lnSpc>
                <a:spcPct val="100000"/>
              </a:lnSpc>
            </a:pPr>
            <a:r>
              <a:rPr lang="en-US" sz="2600" b="1">
                <a:solidFill>
                  <a:srgbClr val="FFFFFF"/>
                </a:solidFill>
                <a:latin typeface="Arial"/>
                <a:ea typeface="Arial"/>
              </a:rPr>
              <a:t>               3) </a:t>
            </a:r>
            <a:r>
              <a:rPr lang="en-US" sz="2600" b="1" u="sng">
                <a:solidFill>
                  <a:srgbClr val="FFFFFF"/>
                </a:solidFill>
                <a:latin typeface="Arial"/>
                <a:ea typeface="Arial"/>
              </a:rPr>
              <a:t>Shifted spending to match goals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274320" y="1554480"/>
            <a:ext cx="8684280" cy="14380560"/>
          </a:xfrm>
          <a:prstGeom prst="rect">
            <a:avLst/>
          </a:prstGeom>
          <a:noFill/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rgbClr val="262626"/>
                </a:solidFill>
                <a:latin typeface="Arial"/>
                <a:ea typeface="Arial"/>
              </a:rPr>
              <a:t>Achieve 100% renewable electricity by 2035 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lang="en-US" dirty="0" smtClean="0"/>
          </a:p>
          <a:p>
            <a:pPr algn="ctr">
              <a:lnSpc>
                <a:spcPct val="100000"/>
              </a:lnSpc>
            </a:pPr>
            <a:endParaRPr lang="en-US" dirty="0"/>
          </a:p>
          <a:p>
            <a:pPr algn="ctr">
              <a:lnSpc>
                <a:spcPct val="100000"/>
              </a:lnSpc>
            </a:pPr>
            <a:endParaRPr lang="en-US" dirty="0" smtClean="0"/>
          </a:p>
          <a:p>
            <a:pPr algn="ctr">
              <a:lnSpc>
                <a:spcPct val="100000"/>
              </a:lnSpc>
            </a:pPr>
            <a:endParaRPr lang="en-US"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en-US" sz="2800" i="1" dirty="0">
                <a:solidFill>
                  <a:srgbClr val="FF0000"/>
                </a:solidFill>
                <a:latin typeface="Arial"/>
                <a:ea typeface="Arial"/>
              </a:rPr>
              <a:t>San Diego will be one of 10 cities in the world 
aiming for 100% renewable energy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158" name="CustomShape 2"/>
          <p:cNvSpPr/>
          <p:nvPr/>
        </p:nvSpPr>
        <p:spPr>
          <a:xfrm>
            <a:off x="90000" y="290520"/>
            <a:ext cx="8868960" cy="1155240"/>
          </a:xfrm>
          <a:prstGeom prst="rect">
            <a:avLst/>
          </a:prstGeom>
          <a:noFill/>
        </p:spPr>
        <p:txBody>
          <a:bodyPr lIns="90000" tIns="46800" rIns="90000" bIns="46800" anchor="b"/>
          <a:lstStyle/>
          <a:p>
            <a:pPr algn="ctr">
              <a:lnSpc>
                <a:spcPct val="100000"/>
              </a:lnSpc>
            </a:pPr>
            <a:r>
              <a:rPr lang="en-US" sz="3200" b="1">
                <a:solidFill>
                  <a:srgbClr val="004586"/>
                </a:solidFill>
                <a:latin typeface="Arial"/>
                <a:ea typeface="Arial"/>
              </a:rPr>
              <a:t>Clean and Renewable Energy Actions/Goals:</a:t>
            </a:r>
            <a:endParaRPr/>
          </a:p>
        </p:txBody>
      </p:sp>
      <p:pic>
        <p:nvPicPr>
          <p:cNvPr id="159" name="Picture 158"/>
          <p:cNvPicPr/>
          <p:nvPr/>
        </p:nvPicPr>
        <p:blipFill>
          <a:blip r:embed="rId3"/>
          <a:stretch>
            <a:fillRect/>
          </a:stretch>
        </p:blipFill>
        <p:spPr>
          <a:xfrm>
            <a:off x="2455560" y="2377440"/>
            <a:ext cx="4217760" cy="280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234360" y="794520"/>
            <a:ext cx="8868960" cy="1155240"/>
          </a:xfrm>
          <a:prstGeom prst="rect">
            <a:avLst/>
          </a:prstGeom>
          <a:noFill/>
        </p:spPr>
        <p:txBody>
          <a:bodyPr lIns="90000" tIns="46800" rIns="90000" bIns="46800" anchor="b"/>
          <a:lstStyle/>
          <a:p>
            <a:pPr algn="ctr">
              <a:lnSpc>
                <a:spcPct val="100000"/>
              </a:lnSpc>
            </a:pPr>
            <a:r>
              <a:rPr lang="en-US" sz="3200" b="1">
                <a:solidFill>
                  <a:srgbClr val="004586"/>
                </a:solidFill>
                <a:latin typeface="Arial"/>
                <a:ea typeface="Arial"/>
              </a:rPr>
              <a:t>How do we get to 100% renewable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3200" b="1">
                <a:solidFill>
                  <a:srgbClr val="004586"/>
                </a:solidFill>
                <a:latin typeface="Arial"/>
                <a:ea typeface="Arial"/>
              </a:rPr>
              <a:t>in an energy monopoly?</a:t>
            </a:r>
            <a:endParaRPr/>
          </a:p>
        </p:txBody>
      </p:sp>
      <p:pic>
        <p:nvPicPr>
          <p:cNvPr id="161" name="Picture 160"/>
          <p:cNvPicPr/>
          <p:nvPr/>
        </p:nvPicPr>
        <p:blipFill>
          <a:blip r:embed="rId2"/>
          <a:stretch>
            <a:fillRect/>
          </a:stretch>
        </p:blipFill>
        <p:spPr>
          <a:xfrm>
            <a:off x="2103120" y="2377440"/>
            <a:ext cx="5079600" cy="3365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hape 320"/>
          <p:cNvPicPr/>
          <p:nvPr/>
        </p:nvPicPr>
        <p:blipFill>
          <a:blip r:embed="rId3"/>
          <a:stretch>
            <a:fillRect/>
          </a:stretch>
        </p:blipFill>
        <p:spPr>
          <a:xfrm>
            <a:off x="995400" y="1679400"/>
            <a:ext cx="7211520" cy="4363560"/>
          </a:xfrm>
          <a:prstGeom prst="rect">
            <a:avLst/>
          </a:prstGeom>
        </p:spPr>
      </p:pic>
      <p:sp>
        <p:nvSpPr>
          <p:cNvPr id="163" name="CustomShape 1"/>
          <p:cNvSpPr/>
          <p:nvPr/>
        </p:nvSpPr>
        <p:spPr>
          <a:xfrm>
            <a:off x="995400" y="1679400"/>
            <a:ext cx="7211520" cy="4363560"/>
          </a:xfrm>
          <a:prstGeom prst="rect">
            <a:avLst/>
          </a:prstGeom>
          <a:noFill/>
        </p:spPr>
      </p:sp>
      <p:sp>
        <p:nvSpPr>
          <p:cNvPr id="164" name="CustomShape 2"/>
          <p:cNvSpPr/>
          <p:nvPr/>
        </p:nvSpPr>
        <p:spPr>
          <a:xfrm>
            <a:off x="233280" y="254160"/>
            <a:ext cx="8868960" cy="1155240"/>
          </a:xfrm>
          <a:prstGeom prst="rect">
            <a:avLst/>
          </a:prstGeom>
          <a:noFill/>
        </p:spPr>
        <p:txBody>
          <a:bodyPr lIns="90000" tIns="46800" rIns="90000" bIns="46800" anchor="b"/>
          <a:lstStyle/>
          <a:p>
            <a:pPr algn="ctr">
              <a:lnSpc>
                <a:spcPct val="100000"/>
              </a:lnSpc>
            </a:pPr>
            <a:r>
              <a:rPr lang="en-US" sz="3200" b="1">
                <a:solidFill>
                  <a:srgbClr val="004586"/>
                </a:solidFill>
                <a:latin typeface="Arial"/>
                <a:ea typeface="Arial"/>
              </a:rPr>
              <a:t>Community Choice Energy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164"/>
          <p:cNvPicPr/>
          <p:nvPr/>
        </p:nvPicPr>
        <p:blipFill>
          <a:blip r:embed="rId2"/>
          <a:stretch>
            <a:fillRect/>
          </a:stretch>
        </p:blipFill>
        <p:spPr>
          <a:xfrm>
            <a:off x="6012720" y="1084320"/>
            <a:ext cx="3017520" cy="4017600"/>
          </a:xfrm>
          <a:prstGeom prst="rect">
            <a:avLst/>
          </a:prstGeom>
        </p:spPr>
      </p:pic>
      <p:pic>
        <p:nvPicPr>
          <p:cNvPr id="166" name="Picture 165"/>
          <p:cNvPicPr/>
          <p:nvPr/>
        </p:nvPicPr>
        <p:blipFill>
          <a:blip r:embed="rId3"/>
          <a:stretch>
            <a:fillRect/>
          </a:stretch>
        </p:blipFill>
        <p:spPr>
          <a:xfrm>
            <a:off x="6492240" y="5277600"/>
            <a:ext cx="2625840" cy="1572840"/>
          </a:xfrm>
          <a:prstGeom prst="rect">
            <a:avLst/>
          </a:prstGeom>
        </p:spPr>
      </p:pic>
      <p:sp>
        <p:nvSpPr>
          <p:cNvPr id="167" name="CustomShape 1"/>
          <p:cNvSpPr/>
          <p:nvPr/>
        </p:nvSpPr>
        <p:spPr>
          <a:xfrm>
            <a:off x="124200" y="385560"/>
            <a:ext cx="8928360" cy="999720"/>
          </a:xfrm>
          <a:prstGeom prst="rect">
            <a:avLst/>
          </a:prstGeom>
          <a:noFill/>
        </p:spPr>
        <p:txBody>
          <a:bodyPr lIns="90000" tIns="46800" rIns="90000" bIns="46800" anchor="b"/>
          <a:lstStyle/>
          <a:p>
            <a:pPr algn="ctr"/>
            <a:r>
              <a:rPr lang="en-US" sz="3200" b="1">
                <a:solidFill>
                  <a:srgbClr val="004586"/>
                </a:solidFill>
                <a:latin typeface="Arial"/>
                <a:ea typeface="Arial"/>
              </a:rPr>
              <a:t>Why is Community Choice So Powerful?</a:t>
            </a:r>
            <a:endParaRPr/>
          </a:p>
        </p:txBody>
      </p:sp>
      <p:sp>
        <p:nvSpPr>
          <p:cNvPr id="168" name="CustomShape 2"/>
          <p:cNvSpPr/>
          <p:nvPr/>
        </p:nvSpPr>
        <p:spPr>
          <a:xfrm>
            <a:off x="620640" y="1562119"/>
            <a:ext cx="7312680" cy="4116991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 marL="285750" indent="-285750">
              <a:lnSpc>
                <a:spcPct val="100000"/>
              </a:lnSpc>
              <a:buSzPct val="100000"/>
              <a:buFont typeface="Arial"/>
              <a:buChar char="•"/>
            </a:pPr>
            <a:endParaRPr dirty="0"/>
          </a:p>
          <a:p>
            <a:pPr marL="342900" indent="-342900">
              <a:lnSpc>
                <a:spcPct val="90000"/>
              </a:lnSpc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</a:rPr>
              <a:t> Choice and competition </a:t>
            </a:r>
            <a:endParaRPr dirty="0"/>
          </a:p>
          <a:p>
            <a:pPr marL="285750" indent="-285750">
              <a:lnSpc>
                <a:spcPct val="90000"/>
              </a:lnSpc>
              <a:buSzPct val="100000"/>
              <a:buFont typeface="Arial"/>
              <a:buChar char="•"/>
            </a:pPr>
            <a:endParaRPr dirty="0"/>
          </a:p>
          <a:p>
            <a:pPr marL="342900" indent="-342900">
              <a:lnSpc>
                <a:spcPct val="90000"/>
              </a:lnSpc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</a:rPr>
              <a:t> Allows rapid switch to cleaner power</a:t>
            </a:r>
            <a:endParaRPr dirty="0"/>
          </a:p>
          <a:p>
            <a:pPr marL="285750" indent="-285750">
              <a:lnSpc>
                <a:spcPct val="90000"/>
              </a:lnSpc>
              <a:buSzPct val="100000"/>
              <a:buFont typeface="Arial"/>
              <a:buChar char="•"/>
            </a:pPr>
            <a:endParaRPr dirty="0"/>
          </a:p>
          <a:p>
            <a:pPr marL="342900" indent="-342900">
              <a:lnSpc>
                <a:spcPct val="90000"/>
              </a:lnSpc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</a:rPr>
              <a:t> Competitive, often cheaper, rates</a:t>
            </a:r>
            <a:endParaRPr dirty="0"/>
          </a:p>
          <a:p>
            <a:pPr marL="285750" indent="-285750">
              <a:lnSpc>
                <a:spcPct val="90000"/>
              </a:lnSpc>
              <a:buSzPct val="100000"/>
              <a:buFont typeface="Arial"/>
              <a:buChar char="•"/>
            </a:pPr>
            <a:endParaRPr dirty="0"/>
          </a:p>
          <a:p>
            <a:pPr marL="342900" indent="-342900">
              <a:lnSpc>
                <a:spcPct val="90000"/>
              </a:lnSpc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</a:rPr>
              <a:t> Local jobs &amp; local economic development</a:t>
            </a:r>
            <a:endParaRPr dirty="0"/>
          </a:p>
          <a:p>
            <a:pPr marL="285750" indent="-285750">
              <a:lnSpc>
                <a:spcPct val="90000"/>
              </a:lnSpc>
              <a:buSzPct val="100000"/>
              <a:buFont typeface="Arial"/>
              <a:buChar char="•"/>
            </a:pPr>
            <a:endParaRPr dirty="0"/>
          </a:p>
          <a:p>
            <a:pPr marL="342900" indent="-342900">
              <a:lnSpc>
                <a:spcPct val="90000"/>
              </a:lnSpc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</a:rPr>
              <a:t> Accountable to the community</a:t>
            </a:r>
            <a:endParaRPr dirty="0"/>
          </a:p>
          <a:p>
            <a:pPr marL="285750" indent="-285750">
              <a:lnSpc>
                <a:spcPct val="90000"/>
              </a:lnSpc>
              <a:buSzPct val="100000"/>
              <a:buFont typeface="Arial"/>
              <a:buChar char="•"/>
            </a:pPr>
            <a:endParaRPr dirty="0"/>
          </a:p>
          <a:p>
            <a:pPr marL="342900" indent="-342900">
              <a:lnSpc>
                <a:spcPct val="90000"/>
              </a:lnSpc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</a:rPr>
              <a:t> Proven success in Marin and Sonoma</a:t>
            </a:r>
            <a:endParaRPr dirty="0"/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168"/>
          <p:cNvPicPr/>
          <p:nvPr/>
        </p:nvPicPr>
        <p:blipFill>
          <a:blip r:embed="rId3"/>
          <a:stretch>
            <a:fillRect/>
          </a:stretch>
        </p:blipFill>
        <p:spPr>
          <a:xfrm>
            <a:off x="75600" y="731520"/>
            <a:ext cx="8994600" cy="569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169"/>
          <p:cNvPicPr/>
          <p:nvPr/>
        </p:nvPicPr>
        <p:blipFill>
          <a:blip r:embed="rId2"/>
          <a:stretch>
            <a:fillRect/>
          </a:stretch>
        </p:blipFill>
        <p:spPr>
          <a:xfrm>
            <a:off x="104040" y="748080"/>
            <a:ext cx="8891640" cy="57610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90"/>
          <p:cNvPicPr/>
          <p:nvPr/>
        </p:nvPicPr>
        <p:blipFill>
          <a:blip r:embed="rId2"/>
          <a:stretch>
            <a:fillRect/>
          </a:stretch>
        </p:blipFill>
        <p:spPr>
          <a:xfrm>
            <a:off x="6492240" y="5276880"/>
            <a:ext cx="2625840" cy="1572840"/>
          </a:xfrm>
          <a:prstGeom prst="rect">
            <a:avLst/>
          </a:prstGeom>
        </p:spPr>
      </p:pic>
      <p:sp>
        <p:nvSpPr>
          <p:cNvPr id="92" name="CustomShape 1"/>
          <p:cNvSpPr/>
          <p:nvPr/>
        </p:nvSpPr>
        <p:spPr>
          <a:xfrm>
            <a:off x="284040" y="558360"/>
            <a:ext cx="8557560" cy="951840"/>
          </a:xfrm>
          <a:prstGeom prst="rect">
            <a:avLst/>
          </a:prstGeom>
          <a:noFill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US" sz="3600" b="1">
                <a:solidFill>
                  <a:srgbClr val="004586"/>
                </a:solidFill>
                <a:latin typeface="Arial"/>
                <a:ea typeface="Arial"/>
              </a:rPr>
              <a:t>Our Mission: Stop Climate Change </a:t>
            </a:r>
            <a:endParaRPr/>
          </a:p>
        </p:txBody>
      </p:sp>
      <p:pic>
        <p:nvPicPr>
          <p:cNvPr id="93" name="Shape 209"/>
          <p:cNvPicPr/>
          <p:nvPr/>
        </p:nvPicPr>
        <p:blipFill>
          <a:blip r:embed="rId3"/>
          <a:stretch>
            <a:fillRect/>
          </a:stretch>
        </p:blipFill>
        <p:spPr>
          <a:xfrm>
            <a:off x="1280160" y="1650960"/>
            <a:ext cx="6236280" cy="3560040"/>
          </a:xfrm>
          <a:prstGeom prst="rect">
            <a:avLst/>
          </a:prstGeom>
        </p:spPr>
      </p:pic>
      <p:sp>
        <p:nvSpPr>
          <p:cNvPr id="94" name="CustomShape 2"/>
          <p:cNvSpPr/>
          <p:nvPr/>
        </p:nvSpPr>
        <p:spPr>
          <a:xfrm>
            <a:off x="986400" y="1553760"/>
            <a:ext cx="6942960" cy="3963600"/>
          </a:xfrm>
          <a:prstGeom prst="rect">
            <a:avLst/>
          </a:prstGeom>
          <a:noFill/>
        </p:spPr>
      </p:sp>
      <p:sp>
        <p:nvSpPr>
          <p:cNvPr id="95" name="CustomShape 3"/>
          <p:cNvSpPr/>
          <p:nvPr/>
        </p:nvSpPr>
        <p:spPr>
          <a:xfrm>
            <a:off x="914400" y="5486400"/>
            <a:ext cx="7039800" cy="39852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200" i="1"/>
              <a:t>The Leading Climate Watchdog Organization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126"/>
            <a:ext cx="8229240" cy="1145160"/>
          </a:xfrm>
        </p:spPr>
        <p:txBody>
          <a:bodyPr wrap="square"/>
          <a:lstStyle/>
          <a:p>
            <a:pPr algn="ctr"/>
            <a:r>
              <a:rPr lang="en-US" sz="2800" b="1" dirty="0" smtClean="0"/>
              <a:t>CCA Provides Lower Energy Rates </a:t>
            </a:r>
            <a:br>
              <a:rPr lang="en-US" sz="2800" b="1" dirty="0" smtClean="0"/>
            </a:br>
            <a:r>
              <a:rPr lang="en-US" sz="2800" b="1" dirty="0" smtClean="0"/>
              <a:t>with Higher Renewable Energy Content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457200" y="3870263"/>
            <a:ext cx="8229240" cy="2205270"/>
          </a:xfrm>
        </p:spPr>
        <p:txBody>
          <a:bodyPr wrap="square"/>
          <a:lstStyle/>
          <a:p>
            <a:pPr algn="ctr"/>
            <a:r>
              <a:rPr lang="en-US" sz="2400" dirty="0" smtClean="0"/>
              <a:t>Voice of San Diego Fact Check confirmed that</a:t>
            </a:r>
          </a:p>
          <a:p>
            <a:pPr algn="ctr"/>
            <a:r>
              <a:rPr lang="en-US" sz="2400" dirty="0" smtClean="0"/>
              <a:t> “</a:t>
            </a:r>
            <a:r>
              <a:rPr lang="en-US" sz="2400" dirty="0"/>
              <a:t>CCAs in Marin and Sonoma are offering lower rates with a higher renewable energy </a:t>
            </a:r>
            <a:r>
              <a:rPr lang="en-US" sz="2400" dirty="0" smtClean="0"/>
              <a:t>content.”</a:t>
            </a:r>
          </a:p>
          <a:p>
            <a:endParaRPr lang="en-US" sz="1600" dirty="0"/>
          </a:p>
          <a:p>
            <a:pPr algn="ctr"/>
            <a:r>
              <a:rPr lang="en-US" sz="1600" dirty="0" smtClean="0"/>
              <a:t>(Voice of San Diego, February 17, 2015)</a:t>
            </a:r>
            <a:endParaRPr lang="en-US" sz="1600" dirty="0"/>
          </a:p>
        </p:txBody>
      </p:sp>
      <p:pic>
        <p:nvPicPr>
          <p:cNvPr id="4" name="Picture 3" descr="Tr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1524000"/>
            <a:ext cx="1625600" cy="1905000"/>
          </a:xfrm>
          <a:prstGeom prst="rect">
            <a:avLst/>
          </a:prstGeom>
        </p:spPr>
      </p:pic>
      <p:pic>
        <p:nvPicPr>
          <p:cNvPr id="5" name="Picture 4" descr="Screen Shot 2015-02-18 at 10.07.2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700" y="3306939"/>
            <a:ext cx="37846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89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270000" y="398520"/>
            <a:ext cx="8868960" cy="966240"/>
          </a:xfrm>
          <a:prstGeom prst="rect">
            <a:avLst/>
          </a:prstGeom>
          <a:noFill/>
        </p:spPr>
        <p:txBody>
          <a:bodyPr lIns="90000" tIns="46800" rIns="90000" bIns="46800" anchor="b"/>
          <a:lstStyle/>
          <a:p>
            <a:pPr algn="ctr">
              <a:lnSpc>
                <a:spcPct val="100000"/>
              </a:lnSpc>
            </a:pPr>
            <a:r>
              <a:rPr lang="en-US" sz="3200" b="1">
                <a:solidFill>
                  <a:srgbClr val="004586"/>
                </a:solidFill>
                <a:latin typeface="Arial"/>
                <a:ea typeface="Arial"/>
              </a:rPr>
              <a:t>Growing Interest Around the State</a:t>
            </a:r>
            <a:endParaRPr/>
          </a:p>
        </p:txBody>
      </p:sp>
      <p:sp>
        <p:nvSpPr>
          <p:cNvPr id="181" name="CustomShape 2"/>
          <p:cNvSpPr/>
          <p:nvPr/>
        </p:nvSpPr>
        <p:spPr>
          <a:xfrm>
            <a:off x="8121600" y="4297320"/>
            <a:ext cx="632880" cy="17568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182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03320" y="1448280"/>
            <a:ext cx="4020840" cy="4894200"/>
          </a:xfrm>
          <a:prstGeom prst="rect">
            <a:avLst/>
          </a:prstGeom>
        </p:spPr>
      </p:pic>
      <p:sp>
        <p:nvSpPr>
          <p:cNvPr id="183" name="CustomShape 3"/>
          <p:cNvSpPr/>
          <p:nvPr/>
        </p:nvSpPr>
        <p:spPr>
          <a:xfrm>
            <a:off x="4047480" y="1493640"/>
            <a:ext cx="5100840" cy="522180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100">
                <a:solidFill>
                  <a:srgbClr val="000000"/>
                </a:solidFill>
                <a:latin typeface="Calibri"/>
              </a:rPr>
              <a:t>Alameda County</a:t>
            </a:r>
            <a:endParaRPr/>
          </a:p>
          <a:p>
            <a:pPr>
              <a:lnSpc>
                <a:spcPct val="100000"/>
              </a:lnSpc>
            </a:pPr>
            <a:r>
              <a:rPr lang="en-US" sz="2100">
                <a:solidFill>
                  <a:srgbClr val="000000"/>
                </a:solidFill>
                <a:latin typeface="Calibri"/>
              </a:rPr>
              <a:t>Contra Costa County </a:t>
            </a:r>
            <a:r>
              <a:rPr lang="en-US" sz="2000">
                <a:solidFill>
                  <a:srgbClr val="000000"/>
                </a:solidFill>
                <a:latin typeface="Calibri"/>
              </a:rPr>
              <a:t>(Richmond joined MCE</a:t>
            </a:r>
            <a:endParaRPr/>
          </a:p>
          <a:p>
            <a:pPr>
              <a:lnSpc>
                <a:spcPct val="100000"/>
              </a:lnSpc>
            </a:pPr>
            <a:r>
              <a:rPr lang="en-US" sz="2100">
                <a:solidFill>
                  <a:srgbClr val="000000"/>
                </a:solidFill>
                <a:latin typeface="Calibri"/>
              </a:rPr>
              <a:t>Humboldt County</a:t>
            </a:r>
            <a:endParaRPr/>
          </a:p>
          <a:p>
            <a:pPr>
              <a:lnSpc>
                <a:spcPct val="100000"/>
              </a:lnSpc>
            </a:pPr>
            <a:r>
              <a:rPr lang="en-US" sz="2100">
                <a:solidFill>
                  <a:srgbClr val="000000"/>
                </a:solidFill>
                <a:latin typeface="Calibri"/>
              </a:rPr>
              <a:t>Los Angeles (Lancaster, South Bay Cities)</a:t>
            </a:r>
            <a:endParaRPr/>
          </a:p>
          <a:p>
            <a:pPr>
              <a:lnSpc>
                <a:spcPct val="100000"/>
              </a:lnSpc>
            </a:pPr>
            <a:r>
              <a:rPr lang="en-US" sz="2100">
                <a:solidFill>
                  <a:srgbClr val="000000"/>
                </a:solidFill>
                <a:latin typeface="Calibri"/>
              </a:rPr>
              <a:t>Monterey County </a:t>
            </a:r>
            <a:r>
              <a:rPr lang="en-US" sz="2000">
                <a:solidFill>
                  <a:srgbClr val="000000"/>
                </a:solidFill>
                <a:latin typeface="Calibri"/>
              </a:rPr>
              <a:t>(tri-county)</a:t>
            </a:r>
            <a:endParaRPr/>
          </a:p>
          <a:p>
            <a:pPr>
              <a:lnSpc>
                <a:spcPct val="100000"/>
              </a:lnSpc>
            </a:pPr>
            <a:r>
              <a:rPr lang="en-US" sz="2100">
                <a:solidFill>
                  <a:srgbClr val="000000"/>
                </a:solidFill>
                <a:latin typeface="Calibri"/>
              </a:rPr>
              <a:t>Napa County (unincorporated joined MCE)</a:t>
            </a:r>
            <a:endParaRPr/>
          </a:p>
          <a:p>
            <a:pPr>
              <a:lnSpc>
                <a:spcPct val="100000"/>
              </a:lnSpc>
            </a:pPr>
            <a:r>
              <a:rPr lang="en-US" sz="2100">
                <a:solidFill>
                  <a:srgbClr val="000000"/>
                </a:solidFill>
                <a:latin typeface="Calibri"/>
              </a:rPr>
              <a:t>San Benito (tri-county)</a:t>
            </a:r>
            <a:endParaRPr/>
          </a:p>
          <a:p>
            <a:pPr>
              <a:lnSpc>
                <a:spcPct val="100000"/>
              </a:lnSpc>
            </a:pPr>
            <a:r>
              <a:rPr lang="en-US" sz="2100">
                <a:solidFill>
                  <a:srgbClr val="000000"/>
                </a:solidFill>
                <a:latin typeface="Calibri"/>
              </a:rPr>
              <a:t>San Luis Obispo City and County</a:t>
            </a:r>
            <a:endParaRPr/>
          </a:p>
          <a:p>
            <a:pPr>
              <a:lnSpc>
                <a:spcPct val="100000"/>
              </a:lnSpc>
            </a:pPr>
            <a:r>
              <a:rPr lang="en-US" sz="2100">
                <a:solidFill>
                  <a:srgbClr val="000000"/>
                </a:solidFill>
                <a:latin typeface="Calibri"/>
              </a:rPr>
              <a:t>San Mateo County </a:t>
            </a:r>
            <a:endParaRPr/>
          </a:p>
          <a:p>
            <a:pPr>
              <a:lnSpc>
                <a:spcPct val="100000"/>
              </a:lnSpc>
            </a:pPr>
            <a:r>
              <a:rPr lang="en-US" sz="2100">
                <a:solidFill>
                  <a:srgbClr val="000000"/>
                </a:solidFill>
                <a:latin typeface="Calibri"/>
              </a:rPr>
              <a:t>Santa Barbara County</a:t>
            </a:r>
            <a:endParaRPr/>
          </a:p>
          <a:p>
            <a:pPr>
              <a:lnSpc>
                <a:spcPct val="100000"/>
              </a:lnSpc>
            </a:pPr>
            <a:r>
              <a:rPr lang="en-US" sz="2100">
                <a:solidFill>
                  <a:srgbClr val="000000"/>
                </a:solidFill>
                <a:latin typeface="Calibri"/>
              </a:rPr>
              <a:t>Santa Clara </a:t>
            </a:r>
            <a:r>
              <a:rPr lang="en-US" sz="2000">
                <a:solidFill>
                  <a:srgbClr val="000000"/>
                </a:solidFill>
                <a:latin typeface="Calibri"/>
              </a:rPr>
              <a:t>(Sunnyvale, Cupertino, Mtn. View)</a:t>
            </a:r>
            <a:endParaRPr/>
          </a:p>
          <a:p>
            <a:pPr>
              <a:lnSpc>
                <a:spcPct val="100000"/>
              </a:lnSpc>
            </a:pPr>
            <a:r>
              <a:rPr lang="en-US" sz="2100">
                <a:solidFill>
                  <a:srgbClr val="000000"/>
                </a:solidFill>
                <a:latin typeface="Calibri"/>
              </a:rPr>
              <a:t>Santa Cruz County </a:t>
            </a:r>
            <a:r>
              <a:rPr lang="en-US" sz="2000">
                <a:solidFill>
                  <a:srgbClr val="000000"/>
                </a:solidFill>
                <a:latin typeface="Calibri"/>
              </a:rPr>
              <a:t>(tri-County) </a:t>
            </a:r>
            <a:endParaRPr/>
          </a:p>
          <a:p>
            <a:pPr>
              <a:lnSpc>
                <a:spcPct val="100000"/>
              </a:lnSpc>
            </a:pPr>
            <a:r>
              <a:rPr lang="en-US" sz="2100">
                <a:solidFill>
                  <a:srgbClr val="000000"/>
                </a:solidFill>
                <a:latin typeface="Calibri"/>
              </a:rPr>
              <a:t>San Diego City and County</a:t>
            </a:r>
            <a:endParaRPr/>
          </a:p>
          <a:p>
            <a:pPr>
              <a:lnSpc>
                <a:spcPct val="100000"/>
              </a:lnSpc>
            </a:pPr>
            <a:r>
              <a:rPr lang="en-US" sz="2100">
                <a:solidFill>
                  <a:srgbClr val="000000"/>
                </a:solidFill>
                <a:latin typeface="Calibri"/>
              </a:rPr>
              <a:t>Solano County </a:t>
            </a:r>
            <a:r>
              <a:rPr lang="en-US" sz="2000">
                <a:solidFill>
                  <a:srgbClr val="000000"/>
                </a:solidFill>
                <a:latin typeface="Calibri"/>
              </a:rPr>
              <a:t>(Benicia joined Marin)</a:t>
            </a:r>
            <a:endParaRPr/>
          </a:p>
          <a:p>
            <a:pPr>
              <a:lnSpc>
                <a:spcPct val="100000"/>
              </a:lnSpc>
            </a:pPr>
            <a:r>
              <a:rPr lang="en-US" sz="2100">
                <a:solidFill>
                  <a:srgbClr val="000000"/>
                </a:solidFill>
                <a:latin typeface="Calibri"/>
              </a:rPr>
              <a:t>Yolo County </a:t>
            </a:r>
            <a:r>
              <a:rPr lang="en-US" sz="2000">
                <a:solidFill>
                  <a:srgbClr val="000000"/>
                </a:solidFill>
                <a:latin typeface="Calibri"/>
              </a:rPr>
              <a:t>(City of Davis leading)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241925" y="1442880"/>
            <a:ext cx="8699755" cy="5470560"/>
          </a:xfrm>
          <a:prstGeom prst="rect">
            <a:avLst/>
          </a:prstGeom>
        </p:spPr>
        <p:txBody>
          <a:bodyPr wrap="square" lIns="90000" tIns="45000" rIns="90000" bIns="45000"/>
          <a:lstStyle/>
          <a:p>
            <a:pPr marL="342900" indent="-342900">
              <a:buSzPct val="100000"/>
              <a:buFont typeface="Arial"/>
              <a:buChar char="•"/>
            </a:pPr>
            <a:r>
              <a:rPr lang="en-US" sz="2000" dirty="0"/>
              <a:t>San </a:t>
            </a:r>
            <a:r>
              <a:rPr lang="en-US" sz="2000" dirty="0" smtClean="0"/>
              <a:t>Diego </a:t>
            </a:r>
            <a:r>
              <a:rPr lang="en-US" sz="2000" dirty="0"/>
              <a:t>ranks </a:t>
            </a:r>
            <a:r>
              <a:rPr lang="en-US" sz="2000" dirty="0" smtClean="0"/>
              <a:t>as the nation’s </a:t>
            </a:r>
            <a:r>
              <a:rPr lang="en-US" sz="2000" dirty="0"/>
              <a:t>#3 metro city for </a:t>
            </a:r>
            <a:r>
              <a:rPr lang="en-US" sz="2000" dirty="0" err="1"/>
              <a:t>cleantech</a:t>
            </a:r>
            <a:r>
              <a:rPr lang="en-US" sz="2000" dirty="0"/>
              <a:t> </a:t>
            </a:r>
            <a:r>
              <a:rPr lang="en-US" sz="2000" dirty="0" smtClean="0"/>
              <a:t>leadership. </a:t>
            </a:r>
            <a:endParaRPr lang="en-US" sz="2000" dirty="0"/>
          </a:p>
          <a:p>
            <a:pPr>
              <a:buSzPct val="100000"/>
            </a:pPr>
            <a:r>
              <a:rPr lang="en-US" sz="2000" dirty="0" smtClean="0"/>
              <a:t>	(</a:t>
            </a:r>
            <a:r>
              <a:rPr lang="en-US" sz="2000" dirty="0"/>
              <a:t>Clean Edge)
</a:t>
            </a:r>
            <a:endParaRPr dirty="0"/>
          </a:p>
          <a:p>
            <a:pPr marL="342900" indent="-342900">
              <a:buSzPct val="100000"/>
              <a:buFont typeface="Arial"/>
              <a:buChar char="•"/>
            </a:pPr>
            <a:r>
              <a:rPr lang="en-US" sz="2000" dirty="0"/>
              <a:t>Clean energy named a top five field </a:t>
            </a:r>
            <a:r>
              <a:rPr lang="en-US" sz="2000" dirty="0" smtClean="0"/>
              <a:t>primed </a:t>
            </a:r>
            <a:r>
              <a:rPr lang="en-US" sz="2000" dirty="0"/>
              <a:t>for job growth in San </a:t>
            </a:r>
            <a:r>
              <a:rPr lang="en-US" sz="2000" dirty="0" smtClean="0"/>
              <a:t>Diego. </a:t>
            </a:r>
            <a:r>
              <a:rPr lang="en-US" sz="2000" dirty="0"/>
              <a:t>(San Diego Workforce Partnership)
</a:t>
            </a:r>
            <a:endParaRPr dirty="0"/>
          </a:p>
          <a:p>
            <a:pPr marL="342900" indent="-342900">
              <a:buSzPct val="100000"/>
              <a:buFont typeface="Arial"/>
              <a:buChar char="•"/>
            </a:pPr>
            <a:r>
              <a:rPr lang="en-US" sz="2000" dirty="0"/>
              <a:t>San Diego </a:t>
            </a:r>
            <a:r>
              <a:rPr lang="en-US" sz="2000" dirty="0" smtClean="0"/>
              <a:t>is #</a:t>
            </a:r>
            <a:r>
              <a:rPr lang="en-US" sz="2000" dirty="0"/>
              <a:t>1 in the nation in solar installations per capita. In 2013, the solar industry employed 47,223 Californians. Up 8% from 2012.
</a:t>
            </a:r>
            <a:endParaRPr dirty="0"/>
          </a:p>
          <a:p>
            <a:pPr marL="342900" indent="-342900">
              <a:buSzPct val="100000"/>
              <a:buFont typeface="Arial"/>
              <a:buChar char="•"/>
            </a:pPr>
            <a:r>
              <a:rPr lang="en-US" sz="2000" dirty="0"/>
              <a:t>Electric vehicle sales are up. 12,000 electric vehicle drivers in SDG&amp;E territory. 677 public charging stations at 199 locations. 28 DC fast </a:t>
            </a:r>
            <a:r>
              <a:rPr lang="en-US" sz="2000" dirty="0" smtClean="0"/>
              <a:t>chargers.</a:t>
            </a:r>
            <a:r>
              <a:rPr lang="en-US" sz="2000" dirty="0"/>
              <a:t>
</a:t>
            </a:r>
            <a:endParaRPr dirty="0"/>
          </a:p>
          <a:p>
            <a:pPr marL="342900" indent="-342900">
              <a:buSzPct val="100000"/>
              <a:buFont typeface="Arial"/>
              <a:buChar char="•"/>
            </a:pPr>
            <a:r>
              <a:rPr lang="en-US" sz="2000" dirty="0"/>
              <a:t>75,000 San Diego regional smart streetlight retrofits will be completed by 2015. $4 million in annual energy savings. Eliminates 12,700 metric tons of carbon emissions </a:t>
            </a:r>
            <a:r>
              <a:rPr lang="en-US" sz="2000" dirty="0" smtClean="0"/>
              <a:t>annually.</a:t>
            </a:r>
            <a:endParaRPr dirty="0"/>
          </a:p>
        </p:txBody>
      </p:sp>
      <p:sp>
        <p:nvSpPr>
          <p:cNvPr id="135" name="TextShape 2"/>
          <p:cNvSpPr txBox="1"/>
          <p:nvPr/>
        </p:nvSpPr>
        <p:spPr>
          <a:xfrm>
            <a:off x="0" y="733680"/>
            <a:ext cx="9235440" cy="5464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 b="1">
                <a:solidFill>
                  <a:srgbClr val="004586"/>
                </a:solidFill>
                <a:latin typeface="Arial"/>
                <a:ea typeface="Arial"/>
              </a:rPr>
              <a:t>San Diego Green Economy Statistics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360" y="-1308600"/>
            <a:ext cx="9143640" cy="5151240"/>
          </a:xfrm>
          <a:prstGeom prst="rect">
            <a:avLst/>
          </a:prstGeom>
        </p:spPr>
      </p:pic>
      <p:pic>
        <p:nvPicPr>
          <p:cNvPr id="172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360" y="3130200"/>
            <a:ext cx="9143640" cy="3777840"/>
          </a:xfrm>
          <a:prstGeom prst="rect">
            <a:avLst/>
          </a:prstGeom>
        </p:spPr>
      </p:pic>
      <p:sp>
        <p:nvSpPr>
          <p:cNvPr id="173" name="CustomShape 1"/>
          <p:cNvSpPr/>
          <p:nvPr/>
        </p:nvSpPr>
        <p:spPr>
          <a:xfrm>
            <a:off x="360" y="2389320"/>
            <a:ext cx="9219960" cy="3608640"/>
          </a:xfrm>
          <a:prstGeom prst="rect">
            <a:avLst/>
          </a:prstGeom>
          <a:solidFill>
            <a:srgbClr val="31859C"/>
          </a:solidFill>
        </p:spPr>
      </p:sp>
      <p:sp>
        <p:nvSpPr>
          <p:cNvPr id="174" name="CustomShape 2"/>
          <p:cNvSpPr/>
          <p:nvPr/>
        </p:nvSpPr>
        <p:spPr>
          <a:xfrm>
            <a:off x="5486760" y="-1523880"/>
            <a:ext cx="3657240" cy="365724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31859C"/>
            </a:solidFill>
            <a:round/>
          </a:ln>
        </p:spPr>
      </p:sp>
      <p:sp>
        <p:nvSpPr>
          <p:cNvPr id="175" name="CustomShape 3"/>
          <p:cNvSpPr/>
          <p:nvPr/>
        </p:nvSpPr>
        <p:spPr>
          <a:xfrm>
            <a:off x="5563080" y="370080"/>
            <a:ext cx="3504960" cy="57780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>
                <a:solidFill>
                  <a:srgbClr val="31859C"/>
                </a:solidFill>
                <a:latin typeface="Arial"/>
                <a:ea typeface="ヒラギノ角ゴ ProN W3"/>
              </a:rPr>
              <a:t>By the Numbers</a:t>
            </a:r>
            <a:endParaRPr/>
          </a:p>
        </p:txBody>
      </p:sp>
      <p:graphicFrame>
        <p:nvGraphicFramePr>
          <p:cNvPr id="176" name="Table 4"/>
          <p:cNvGraphicFramePr/>
          <p:nvPr/>
        </p:nvGraphicFramePr>
        <p:xfrm>
          <a:off x="681840" y="2653200"/>
          <a:ext cx="7956000" cy="3061800"/>
        </p:xfrm>
        <a:graphic>
          <a:graphicData uri="http://schemas.openxmlformats.org/drawingml/2006/table">
            <a:tbl>
              <a:tblPr/>
              <a:tblGrid>
                <a:gridCol w="2386080"/>
                <a:gridCol w="1231920"/>
                <a:gridCol w="1558800"/>
                <a:gridCol w="2779200"/>
              </a:tblGrid>
              <a:tr h="414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1">
                          <a:solidFill>
                            <a:srgbClr val="FFFFFF"/>
                          </a:solidFill>
                          <a:latin typeface="Arial"/>
                        </a:rPr>
                        <a:t>INDUSTRY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b="1">
                          <a:solidFill>
                            <a:srgbClr val="FFFFFF"/>
                          </a:solidFill>
                          <a:latin typeface="Arial"/>
                        </a:rPr>
                        <a:t>JOBS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b="1">
                          <a:solidFill>
                            <a:srgbClr val="FFFFFF"/>
                          </a:solidFill>
                          <a:latin typeface="Arial"/>
                        </a:rPr>
                        <a:t>WAGES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b="1">
                          <a:solidFill>
                            <a:srgbClr val="FFFFFF"/>
                          </a:solidFill>
                          <a:latin typeface="Arial"/>
                        </a:rPr>
                        <a:t>ECNONOMIC IMPACT</a:t>
                      </a:r>
                      <a:endParaRPr/>
                    </a:p>
                  </a:txBody>
                  <a:tcPr/>
                </a:tc>
              </a:tr>
              <a:tr h="44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Arial"/>
                        </a:rPr>
                        <a:t>Biorenewables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Arial"/>
                        </a:rPr>
                        <a:t>1,020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Arial"/>
                        </a:rPr>
                        <a:t>$80 M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Arial"/>
                        </a:rPr>
                        <a:t>$175 M</a:t>
                      </a:r>
                      <a:endParaRPr/>
                    </a:p>
                  </a:txBody>
                  <a:tcPr/>
                </a:tc>
              </a:tr>
              <a:tr h="44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Arial"/>
                        </a:rPr>
                        <a:t>Smart Grid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Arial"/>
                        </a:rPr>
                        <a:t>460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Arial"/>
                        </a:rPr>
                        <a:t>$37.2 M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Arial"/>
                        </a:rPr>
                        <a:t>$91.5 M</a:t>
                      </a:r>
                      <a:endParaRPr/>
                    </a:p>
                  </a:txBody>
                  <a:tcPr/>
                </a:tc>
              </a:tr>
              <a:tr h="44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Arial"/>
                        </a:rPr>
                        <a:t>Solar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Arial"/>
                        </a:rPr>
                        <a:t>1,133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Arial"/>
                        </a:rPr>
                        <a:t>$134.2 M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Arial"/>
                        </a:rPr>
                        <a:t>$517.6 M</a:t>
                      </a:r>
                      <a:endParaRPr/>
                    </a:p>
                  </a:txBody>
                  <a:tcPr/>
                </a:tc>
              </a:tr>
              <a:tr h="44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Arial"/>
                        </a:rPr>
                        <a:t>Energy Storage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Arial"/>
                        </a:rPr>
                        <a:t>561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Arial"/>
                        </a:rPr>
                        <a:t>$56.3 M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Arial"/>
                        </a:rPr>
                        <a:t>$133.9 M</a:t>
                      </a:r>
                      <a:endParaRPr/>
                    </a:p>
                  </a:txBody>
                  <a:tcPr/>
                </a:tc>
              </a:tr>
              <a:tr h="44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Arial"/>
                        </a:rPr>
                        <a:t>Energy Efficiency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Arial"/>
                        </a:rPr>
                        <a:t>1,013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Arial"/>
                        </a:rPr>
                        <a:t>$89.6 M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Arial"/>
                        </a:rPr>
                        <a:t>$299.8 M</a:t>
                      </a:r>
                      <a:endParaRPr/>
                    </a:p>
                  </a:txBody>
                  <a:tcPr/>
                </a:tc>
              </a:tr>
              <a:tr h="442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Arial"/>
                        </a:rPr>
                        <a:t>Clean Transportation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Arial"/>
                        </a:rPr>
                        <a:t>1,050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Arial"/>
                        </a:rPr>
                        <a:t>$92.6 M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Arial"/>
                        </a:rPr>
                        <a:t>$311.3 M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176"/>
          <p:cNvPicPr/>
          <p:nvPr/>
        </p:nvPicPr>
        <p:blipFill>
          <a:blip r:embed="rId2"/>
          <a:stretch>
            <a:fillRect/>
          </a:stretch>
        </p:blipFill>
        <p:spPr>
          <a:xfrm>
            <a:off x="231120" y="1685880"/>
            <a:ext cx="8760240" cy="3483360"/>
          </a:xfrm>
          <a:prstGeom prst="rect">
            <a:avLst/>
          </a:prstGeom>
        </p:spPr>
      </p:pic>
      <p:sp>
        <p:nvSpPr>
          <p:cNvPr id="178" name="CustomShape 1"/>
          <p:cNvSpPr/>
          <p:nvPr/>
        </p:nvSpPr>
        <p:spPr>
          <a:xfrm>
            <a:off x="36360" y="146520"/>
            <a:ext cx="9141120" cy="1113120"/>
          </a:xfrm>
          <a:prstGeom prst="rect">
            <a:avLst/>
          </a:prstGeom>
          <a:noFill/>
        </p:spPr>
        <p:txBody>
          <a:bodyPr lIns="90000" tIns="46800" rIns="90000" bIns="46800" anchor="b"/>
          <a:lstStyle/>
          <a:p>
            <a:pPr algn="ctr">
              <a:lnSpc>
                <a:spcPct val="100000"/>
              </a:lnSpc>
            </a:pPr>
            <a:r>
              <a:rPr lang="en-US" sz="3200" b="1">
                <a:solidFill>
                  <a:srgbClr val="004586"/>
                </a:solidFill>
                <a:latin typeface="Arial"/>
                <a:ea typeface="Arial"/>
              </a:rPr>
              <a:t>The Value of Green Jobs</a:t>
            </a:r>
            <a:endParaRPr/>
          </a:p>
        </p:txBody>
      </p:sp>
      <p:pic>
        <p:nvPicPr>
          <p:cNvPr id="179" name="Picture 178"/>
          <p:cNvPicPr/>
          <p:nvPr/>
        </p:nvPicPr>
        <p:blipFill>
          <a:blip r:embed="rId3"/>
          <a:stretch>
            <a:fillRect/>
          </a:stretch>
        </p:blipFill>
        <p:spPr>
          <a:xfrm>
            <a:off x="6492240" y="5277960"/>
            <a:ext cx="2625840" cy="1572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457200" y="608040"/>
            <a:ext cx="3001320" cy="818640"/>
          </a:xfrm>
          <a:prstGeom prst="rect">
            <a:avLst/>
          </a:prstGeom>
          <a:noFill/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r>
              <a:rPr lang="en-US" sz="2000" b="1">
                <a:solidFill>
                  <a:srgbClr val="FFFFFF"/>
                </a:solidFill>
                <a:latin typeface="Cantarell"/>
                <a:ea typeface="Cantarell"/>
              </a:rPr>
              <a:t>Ne</a:t>
            </a:r>
            <a:endParaRPr/>
          </a:p>
        </p:txBody>
      </p:sp>
      <p:sp>
        <p:nvSpPr>
          <p:cNvPr id="185" name="CustomShape 2"/>
          <p:cNvSpPr/>
          <p:nvPr/>
        </p:nvSpPr>
        <p:spPr>
          <a:xfrm>
            <a:off x="3575160" y="685800"/>
            <a:ext cx="5103360" cy="5432040"/>
          </a:xfrm>
          <a:prstGeom prst="rect">
            <a:avLst/>
          </a:prstGeom>
          <a:noFill/>
        </p:spPr>
      </p:sp>
      <p:sp>
        <p:nvSpPr>
          <p:cNvPr id="186" name="CustomShape 3"/>
          <p:cNvSpPr/>
          <p:nvPr/>
        </p:nvSpPr>
        <p:spPr>
          <a:xfrm>
            <a:off x="3918240" y="1650915"/>
            <a:ext cx="5114520" cy="3689347"/>
          </a:xfrm>
          <a:prstGeom prst="rect">
            <a:avLst/>
          </a:prstGeom>
          <a:noFill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buSzPct val="100000"/>
            </a:pPr>
            <a:endParaRPr dirty="0"/>
          </a:p>
          <a:p>
            <a:pPr marL="342900" indent="-342900">
              <a:lnSpc>
                <a:spcPct val="100000"/>
              </a:lnSpc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262626"/>
                </a:solidFill>
                <a:latin typeface="Arial"/>
                <a:ea typeface="Arial"/>
              </a:rPr>
              <a:t>CAP Environmental Review 2015
</a:t>
            </a:r>
            <a:endParaRPr dirty="0"/>
          </a:p>
          <a:p>
            <a:pPr marL="342900" indent="-342900">
              <a:lnSpc>
                <a:spcPct val="100000"/>
              </a:lnSpc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262626"/>
                </a:solidFill>
                <a:latin typeface="Arial"/>
                <a:ea typeface="Arial"/>
              </a:rPr>
              <a:t>CAP City Council Vote late 2015</a:t>
            </a:r>
            <a:endParaRPr dirty="0"/>
          </a:p>
          <a:p>
            <a:pPr marL="285750" indent="-285750">
              <a:lnSpc>
                <a:spcPct val="100000"/>
              </a:lnSpc>
              <a:buSzPct val="100000"/>
              <a:buFont typeface="Arial"/>
              <a:buChar char="•"/>
            </a:pPr>
            <a:endParaRPr dirty="0"/>
          </a:p>
          <a:p>
            <a:pPr marL="342900" indent="-342900">
              <a:lnSpc>
                <a:spcPct val="100000"/>
              </a:lnSpc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262626"/>
                </a:solidFill>
                <a:latin typeface="Arial"/>
                <a:ea typeface="Arial"/>
              </a:rPr>
              <a:t>Community Choice Feasibility Studies 2015
</a:t>
            </a:r>
            <a:endParaRPr dirty="0"/>
          </a:p>
          <a:p>
            <a:pPr marL="342900" indent="-342900">
              <a:lnSpc>
                <a:spcPct val="100000"/>
              </a:lnSpc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262626"/>
                </a:solidFill>
                <a:latin typeface="Arial"/>
                <a:ea typeface="Arial"/>
              </a:rPr>
              <a:t>Public </a:t>
            </a:r>
            <a:r>
              <a:rPr lang="en-US" sz="2400" dirty="0" smtClean="0">
                <a:solidFill>
                  <a:srgbClr val="262626"/>
                </a:solidFill>
                <a:latin typeface="Arial"/>
                <a:ea typeface="Arial"/>
              </a:rPr>
              <a:t>Input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187" name="CustomShape 4"/>
          <p:cNvSpPr/>
          <p:nvPr/>
        </p:nvSpPr>
        <p:spPr>
          <a:xfrm>
            <a:off x="6794640" y="6435720"/>
            <a:ext cx="2117160" cy="348840"/>
          </a:xfrm>
          <a:prstGeom prst="rect">
            <a:avLst/>
          </a:prstGeom>
          <a:noFill/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r>
              <a:rPr lang="en-US" sz="1100" b="1">
                <a:solidFill>
                  <a:srgbClr val="A6A6A6"/>
                </a:solidFill>
                <a:latin typeface="Times New Roman"/>
                <a:ea typeface="Times New Roman"/>
              </a:rPr>
              <a:t>*</a:t>
            </a:r>
            <a:endParaRPr/>
          </a:p>
        </p:txBody>
      </p:sp>
      <p:pic>
        <p:nvPicPr>
          <p:cNvPr id="188" name="Shape 377"/>
          <p:cNvPicPr/>
          <p:nvPr/>
        </p:nvPicPr>
        <p:blipFill>
          <a:blip r:embed="rId2"/>
          <a:stretch>
            <a:fillRect/>
          </a:stretch>
        </p:blipFill>
        <p:spPr>
          <a:xfrm>
            <a:off x="640080" y="1972440"/>
            <a:ext cx="2978640" cy="3109320"/>
          </a:xfrm>
          <a:prstGeom prst="rect">
            <a:avLst/>
          </a:prstGeom>
        </p:spPr>
      </p:pic>
      <p:pic>
        <p:nvPicPr>
          <p:cNvPr id="189" name="Picture 188"/>
          <p:cNvPicPr/>
          <p:nvPr/>
        </p:nvPicPr>
        <p:blipFill>
          <a:blip r:embed="rId3"/>
          <a:stretch>
            <a:fillRect/>
          </a:stretch>
        </p:blipFill>
        <p:spPr>
          <a:xfrm>
            <a:off x="6492240" y="5277600"/>
            <a:ext cx="2625840" cy="1572840"/>
          </a:xfrm>
          <a:prstGeom prst="rect">
            <a:avLst/>
          </a:prstGeom>
        </p:spPr>
      </p:pic>
      <p:sp>
        <p:nvSpPr>
          <p:cNvPr id="190" name="CustomShape 5"/>
          <p:cNvSpPr/>
          <p:nvPr/>
        </p:nvSpPr>
        <p:spPr>
          <a:xfrm>
            <a:off x="36360" y="290520"/>
            <a:ext cx="9141120" cy="1113120"/>
          </a:xfrm>
          <a:prstGeom prst="rect">
            <a:avLst/>
          </a:prstGeom>
          <a:noFill/>
        </p:spPr>
        <p:txBody>
          <a:bodyPr lIns="90000" tIns="46800" rIns="90000" bIns="46800" anchor="b"/>
          <a:lstStyle/>
          <a:p>
            <a:pPr algn="ctr">
              <a:lnSpc>
                <a:spcPct val="100000"/>
              </a:lnSpc>
            </a:pPr>
            <a:r>
              <a:rPr lang="en-US" sz="3200" b="1">
                <a:solidFill>
                  <a:srgbClr val="004586"/>
                </a:solidFill>
                <a:latin typeface="Arial"/>
                <a:ea typeface="Arial"/>
              </a:rPr>
              <a:t>Next Steps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/>
          <p:cNvPicPr/>
          <p:nvPr/>
        </p:nvPicPr>
        <p:blipFill>
          <a:blip r:embed="rId2"/>
          <a:stretch>
            <a:fillRect/>
          </a:stretch>
        </p:blipFill>
        <p:spPr>
          <a:xfrm>
            <a:off x="6492240" y="5277240"/>
            <a:ext cx="2625840" cy="1572840"/>
          </a:xfrm>
          <a:prstGeom prst="rect">
            <a:avLst/>
          </a:prstGeom>
        </p:spPr>
      </p:pic>
      <p:sp>
        <p:nvSpPr>
          <p:cNvPr id="192" name="CustomShape 1"/>
          <p:cNvSpPr/>
          <p:nvPr/>
        </p:nvSpPr>
        <p:spPr>
          <a:xfrm>
            <a:off x="1067040" y="717840"/>
            <a:ext cx="7491600" cy="624060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 b="1">
                <a:solidFill>
                  <a:srgbClr val="004586"/>
                </a:solidFill>
                <a:latin typeface="Arial"/>
                <a:ea typeface="Arial"/>
              </a:rPr>
              <a:t>Contact Information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4586"/>
                </a:solidFill>
                <a:latin typeface="Arial"/>
                <a:ea typeface="Arial"/>
              </a:rPr>
              <a:t>   </a:t>
            </a:r>
            <a:endParaRPr/>
          </a:p>
          <a:p>
            <a:pPr>
              <a:lnSpc>
                <a:spcPct val="100000"/>
              </a:lnSpc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</a:rPr>
              <a:t>Nicole Capretz</a:t>
            </a:r>
            <a:endParaRPr/>
          </a:p>
          <a:p>
            <a:pPr>
              <a:lnSpc>
                <a:spcPct val="100000"/>
              </a:lnSpc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</a:rPr>
              <a:t>Executive Director</a:t>
            </a:r>
            <a:endParaRPr/>
          </a:p>
          <a:p>
            <a:pPr>
              <a:lnSpc>
                <a:spcPct val="100000"/>
              </a:lnSpc>
            </a:pPr>
            <a:r>
              <a:rPr lang="en-US" sz="2200" u="sng">
                <a:solidFill>
                  <a:srgbClr val="000000"/>
                </a:solidFill>
                <a:latin typeface="Arial"/>
                <a:ea typeface="Arial"/>
                <a:hlinkClick r:id="rId3"/>
              </a:rPr>
              <a:t>nicole@climateactioncampaign.org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</a:rPr>
              <a:t>Kath Rogers</a:t>
            </a:r>
            <a:endParaRPr/>
          </a:p>
          <a:p>
            <a:pPr>
              <a:lnSpc>
                <a:spcPct val="100000"/>
              </a:lnSpc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</a:rPr>
              <a:t>Operations Director </a:t>
            </a:r>
            <a:endParaRPr/>
          </a:p>
          <a:p>
            <a:pPr>
              <a:lnSpc>
                <a:spcPct val="100000"/>
              </a:lnSpc>
            </a:pPr>
            <a:r>
              <a:rPr lang="en-US" sz="2200" u="sng">
                <a:solidFill>
                  <a:srgbClr val="000000"/>
                </a:solidFill>
                <a:latin typeface="Arial"/>
                <a:ea typeface="Arial"/>
                <a:hlinkClick r:id="rId4"/>
              </a:rPr>
              <a:t>kath@climateactioncampaign.org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200" u="sng">
                <a:solidFill>
                  <a:srgbClr val="000000"/>
                </a:solidFill>
                <a:latin typeface="Arial"/>
                <a:ea typeface="Arial"/>
              </a:rPr>
              <a:t>Twitter</a:t>
            </a:r>
            <a:r>
              <a:rPr lang="en-US" sz="2200">
                <a:solidFill>
                  <a:srgbClr val="000000"/>
                </a:solidFill>
                <a:latin typeface="Arial"/>
                <a:ea typeface="Arial"/>
              </a:rPr>
              <a:t>: @sdclimateaction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200" u="sng">
                <a:solidFill>
                  <a:srgbClr val="000000"/>
                </a:solidFill>
                <a:latin typeface="Arial"/>
                <a:ea typeface="Arial"/>
              </a:rPr>
              <a:t>Facebook</a:t>
            </a:r>
            <a:r>
              <a:rPr lang="en-US" sz="2200">
                <a:solidFill>
                  <a:srgbClr val="000000"/>
                </a:solidFill>
                <a:latin typeface="Arial"/>
                <a:ea typeface="Arial"/>
              </a:rPr>
              <a:t>: </a:t>
            </a:r>
            <a:r>
              <a:rPr lang="en-US" sz="2200" u="sng">
                <a:solidFill>
                  <a:srgbClr val="000000"/>
                </a:solidFill>
                <a:latin typeface="Arial"/>
                <a:ea typeface="Arial"/>
                <a:hlinkClick r:id="rId5"/>
              </a:rPr>
              <a:t>www.facebook.com/climateactioncampaign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200" u="sng">
                <a:solidFill>
                  <a:srgbClr val="000000"/>
                </a:solidFill>
                <a:latin typeface="Arial"/>
                <a:ea typeface="Arial"/>
              </a:rPr>
              <a:t>Website</a:t>
            </a:r>
            <a:r>
              <a:rPr lang="en-US" sz="2200">
                <a:solidFill>
                  <a:srgbClr val="000000"/>
                </a:solidFill>
                <a:latin typeface="Arial"/>
                <a:ea typeface="Arial"/>
              </a:rPr>
              <a:t>: ClimateActionCampaign.org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541080"/>
            <a:ext cx="9141840" cy="5157000"/>
          </a:xfrm>
          <a:prstGeom prst="rect">
            <a:avLst/>
          </a:prstGeom>
        </p:spPr>
      </p:pic>
      <p:sp>
        <p:nvSpPr>
          <p:cNvPr id="97" name="CustomShape 1"/>
          <p:cNvSpPr/>
          <p:nvPr/>
        </p:nvSpPr>
        <p:spPr>
          <a:xfrm>
            <a:off x="-91440" y="4565520"/>
            <a:ext cx="9268920" cy="2292480"/>
          </a:xfrm>
          <a:prstGeom prst="rect">
            <a:avLst/>
          </a:prstGeom>
          <a:solidFill>
            <a:srgbClr val="E6E6FF"/>
          </a:solidFill>
        </p:spPr>
      </p:sp>
      <p:sp>
        <p:nvSpPr>
          <p:cNvPr id="98" name="CustomShape 2"/>
          <p:cNvSpPr/>
          <p:nvPr/>
        </p:nvSpPr>
        <p:spPr>
          <a:xfrm>
            <a:off x="-36000" y="-2880"/>
            <a:ext cx="9177840" cy="133848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99" name="CustomShape 3"/>
          <p:cNvSpPr/>
          <p:nvPr/>
        </p:nvSpPr>
        <p:spPr>
          <a:xfrm>
            <a:off x="284040" y="342720"/>
            <a:ext cx="8557560" cy="719280"/>
          </a:xfrm>
          <a:prstGeom prst="rect">
            <a:avLst/>
          </a:prstGeom>
          <a:noFill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US" sz="3600" b="1">
                <a:solidFill>
                  <a:srgbClr val="004586"/>
                </a:solidFill>
                <a:latin typeface="Arial"/>
                <a:ea typeface="Arial"/>
              </a:rPr>
              <a:t>Our Goals:</a:t>
            </a:r>
            <a:endParaRPr/>
          </a:p>
        </p:txBody>
      </p:sp>
      <p:sp>
        <p:nvSpPr>
          <p:cNvPr id="100" name="CustomShape 4"/>
          <p:cNvSpPr/>
          <p:nvPr/>
        </p:nvSpPr>
        <p:spPr>
          <a:xfrm>
            <a:off x="1875240" y="4713120"/>
            <a:ext cx="5400360" cy="2651760"/>
          </a:xfrm>
          <a:prstGeom prst="rect">
            <a:avLst/>
          </a:prstGeom>
          <a:noFill/>
        </p:spPr>
        <p:txBody>
          <a:bodyPr/>
          <a:lstStyle/>
          <a:p>
            <a:pPr marL="457200" indent="-457200">
              <a:lnSpc>
                <a:spcPct val="100000"/>
              </a:lnSpc>
              <a:buSzPct val="100000"/>
              <a:buFont typeface="Arial"/>
              <a:buChar char="•"/>
            </a:pPr>
            <a:r>
              <a:rPr lang="en-US" sz="2800" dirty="0">
                <a:solidFill>
                  <a:srgbClr val="262626"/>
                </a:solidFill>
                <a:latin typeface="Arial"/>
              </a:rPr>
              <a:t>Pass Climate Action Plans </a:t>
            </a:r>
            <a:endParaRPr dirty="0"/>
          </a:p>
          <a:p>
            <a:pPr marL="457200" indent="-457200">
              <a:lnSpc>
                <a:spcPct val="100000"/>
              </a:lnSpc>
              <a:buSzPct val="100000"/>
              <a:buFont typeface="Arial"/>
              <a:buChar char="•"/>
            </a:pPr>
            <a:r>
              <a:rPr lang="en-US" sz="2800" dirty="0">
                <a:solidFill>
                  <a:srgbClr val="262626"/>
                </a:solidFill>
                <a:latin typeface="Arial"/>
              </a:rPr>
              <a:t>Build the Base </a:t>
            </a:r>
            <a:endParaRPr dirty="0"/>
          </a:p>
          <a:p>
            <a:pPr marL="457200" indent="-457200">
              <a:lnSpc>
                <a:spcPct val="100000"/>
              </a:lnSpc>
              <a:buSzPct val="100000"/>
              <a:buFont typeface="Arial"/>
              <a:buChar char="•"/>
            </a:pPr>
            <a:r>
              <a:rPr lang="en-US" sz="2800" dirty="0">
                <a:solidFill>
                  <a:srgbClr val="262626"/>
                </a:solidFill>
                <a:latin typeface="Arial"/>
              </a:rPr>
              <a:t>Replicate and Scale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/>
          <p:cNvPicPr/>
          <p:nvPr/>
        </p:nvPicPr>
        <p:blipFill>
          <a:blip r:embed="rId3"/>
          <a:stretch>
            <a:fillRect/>
          </a:stretch>
        </p:blipFill>
        <p:spPr>
          <a:xfrm>
            <a:off x="6492240" y="5277240"/>
            <a:ext cx="2625840" cy="1572840"/>
          </a:xfrm>
          <a:prstGeom prst="rect">
            <a:avLst/>
          </a:prstGeom>
        </p:spPr>
      </p:pic>
      <p:sp>
        <p:nvSpPr>
          <p:cNvPr id="102" name="CustomShape 1"/>
          <p:cNvSpPr/>
          <p:nvPr/>
        </p:nvSpPr>
        <p:spPr>
          <a:xfrm>
            <a:off x="268200" y="2455920"/>
            <a:ext cx="4063680" cy="3175920"/>
          </a:xfrm>
          <a:prstGeom prst="rect">
            <a:avLst/>
          </a:prstGeom>
          <a:noFill/>
        </p:spPr>
      </p:sp>
      <p:pic>
        <p:nvPicPr>
          <p:cNvPr id="103" name="Shape 217"/>
          <p:cNvPicPr/>
          <p:nvPr/>
        </p:nvPicPr>
        <p:blipFill>
          <a:blip r:embed="rId4"/>
          <a:stretch>
            <a:fillRect/>
          </a:stretch>
        </p:blipFill>
        <p:spPr>
          <a:xfrm>
            <a:off x="773280" y="1523880"/>
            <a:ext cx="7157520" cy="4020480"/>
          </a:xfrm>
          <a:prstGeom prst="rect">
            <a:avLst/>
          </a:prstGeom>
        </p:spPr>
      </p:pic>
      <p:sp>
        <p:nvSpPr>
          <p:cNvPr id="104" name="CustomShape 2"/>
          <p:cNvSpPr/>
          <p:nvPr/>
        </p:nvSpPr>
        <p:spPr>
          <a:xfrm>
            <a:off x="773280" y="1523880"/>
            <a:ext cx="7157520" cy="4020480"/>
          </a:xfrm>
          <a:prstGeom prst="rect">
            <a:avLst/>
          </a:prstGeom>
          <a:noFill/>
        </p:spPr>
      </p:sp>
      <p:sp>
        <p:nvSpPr>
          <p:cNvPr id="105" name="CustomShape 3"/>
          <p:cNvSpPr/>
          <p:nvPr/>
        </p:nvSpPr>
        <p:spPr>
          <a:xfrm>
            <a:off x="0" y="770040"/>
            <a:ext cx="9229320" cy="185832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 b="1">
                <a:solidFill>
                  <a:srgbClr val="004586"/>
                </a:solidFill>
                <a:latin typeface="Arial"/>
                <a:ea typeface="Arial"/>
              </a:rPr>
              <a:t>Highest CO2 Levels in Human History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268200" y="326880"/>
            <a:ext cx="8776800" cy="1155240"/>
          </a:xfrm>
          <a:prstGeom prst="rect">
            <a:avLst/>
          </a:prstGeom>
          <a:noFill/>
        </p:spPr>
        <p:txBody>
          <a:bodyPr lIns="90000" tIns="46800" rIns="90000" bIns="46800" anchor="b"/>
          <a:lstStyle/>
          <a:p>
            <a:pPr algn="ctr">
              <a:lnSpc>
                <a:spcPct val="100000"/>
              </a:lnSpc>
            </a:pPr>
            <a:r>
              <a:rPr lang="en-US" sz="3200" b="1">
                <a:solidFill>
                  <a:srgbClr val="004586"/>
                </a:solidFill>
                <a:latin typeface="Arial"/>
                <a:ea typeface="Arial"/>
              </a:rPr>
              <a:t>Dirty Energy Still Rules Today</a:t>
            </a:r>
            <a:endParaRPr/>
          </a:p>
        </p:txBody>
      </p:sp>
      <p:sp>
        <p:nvSpPr>
          <p:cNvPr id="107" name="CustomShape 2"/>
          <p:cNvSpPr/>
          <p:nvPr/>
        </p:nvSpPr>
        <p:spPr>
          <a:xfrm>
            <a:off x="268200" y="2455920"/>
            <a:ext cx="4063680" cy="3175920"/>
          </a:xfrm>
          <a:prstGeom prst="rect">
            <a:avLst/>
          </a:prstGeom>
          <a:noFill/>
        </p:spPr>
      </p:sp>
      <p:pic>
        <p:nvPicPr>
          <p:cNvPr id="108" name="Shape 238"/>
          <p:cNvPicPr/>
          <p:nvPr/>
        </p:nvPicPr>
        <p:blipFill>
          <a:blip r:embed="rId3"/>
          <a:stretch>
            <a:fillRect/>
          </a:stretch>
        </p:blipFill>
        <p:spPr>
          <a:xfrm>
            <a:off x="339840" y="1920960"/>
            <a:ext cx="4063680" cy="3171240"/>
          </a:xfrm>
          <a:prstGeom prst="rect">
            <a:avLst/>
          </a:prstGeom>
        </p:spPr>
      </p:pic>
      <p:sp>
        <p:nvSpPr>
          <p:cNvPr id="109" name="CustomShape 3"/>
          <p:cNvSpPr/>
          <p:nvPr/>
        </p:nvSpPr>
        <p:spPr>
          <a:xfrm>
            <a:off x="4663440" y="2011320"/>
            <a:ext cx="4230720" cy="295704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r>
              <a:rPr lang="en-US" sz="2600">
                <a:solidFill>
                  <a:srgbClr val="000000"/>
                </a:solidFill>
                <a:latin typeface="Arial"/>
                <a:ea typeface="Arial"/>
              </a:rPr>
              <a:t>In 2013, coal, oil, and natural gas provided 87% of the world's energy.</a:t>
            </a:r>
            <a:endParaRPr/>
          </a:p>
          <a:p>
            <a:r>
              <a:rPr lang="en-US" sz="2600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/>
          </a:p>
          <a:p>
            <a:endParaRPr/>
          </a:p>
          <a:p>
            <a:pPr>
              <a:lnSpc>
                <a:spcPct val="100000"/>
              </a:lnSpc>
            </a:pPr>
            <a:r>
              <a:rPr lang="en-US" sz="2600">
                <a:solidFill>
                  <a:srgbClr val="000000"/>
                </a:solidFill>
                <a:latin typeface="Arial"/>
                <a:ea typeface="Arial"/>
              </a:rPr>
              <a:t>That fraction has not changed since 1999.</a:t>
            </a:r>
            <a:endParaRPr/>
          </a:p>
        </p:txBody>
      </p:sp>
      <p:pic>
        <p:nvPicPr>
          <p:cNvPr id="110" name="Picture 109"/>
          <p:cNvPicPr/>
          <p:nvPr/>
        </p:nvPicPr>
        <p:blipFill>
          <a:blip r:embed="rId4"/>
          <a:stretch>
            <a:fillRect/>
          </a:stretch>
        </p:blipFill>
        <p:spPr>
          <a:xfrm>
            <a:off x="6492240" y="5277240"/>
            <a:ext cx="2625840" cy="1572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182880" y="731520"/>
            <a:ext cx="8775720" cy="99936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 b="1">
                <a:solidFill>
                  <a:srgbClr val="004586"/>
                </a:solidFill>
              </a:rPr>
              <a:t>Life on Earth now officially at risk,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3200" b="1">
                <a:solidFill>
                  <a:srgbClr val="004586"/>
                </a:solidFill>
              </a:rPr>
              <a:t>scientists say</a:t>
            </a:r>
            <a:endParaRPr/>
          </a:p>
        </p:txBody>
      </p:sp>
      <p:pic>
        <p:nvPicPr>
          <p:cNvPr id="112" name="Picture 111"/>
          <p:cNvPicPr/>
          <p:nvPr/>
        </p:nvPicPr>
        <p:blipFill>
          <a:blip r:embed="rId2"/>
          <a:stretch>
            <a:fillRect/>
          </a:stretch>
        </p:blipFill>
        <p:spPr>
          <a:xfrm>
            <a:off x="6492600" y="5277240"/>
            <a:ext cx="2625840" cy="1572840"/>
          </a:xfrm>
          <a:prstGeom prst="rect">
            <a:avLst/>
          </a:prstGeom>
        </p:spPr>
      </p:pic>
      <p:pic>
        <p:nvPicPr>
          <p:cNvPr id="113" name="Picture 112"/>
          <p:cNvPicPr/>
          <p:nvPr/>
        </p:nvPicPr>
        <p:blipFill>
          <a:blip r:embed="rId3"/>
          <a:stretch>
            <a:fillRect/>
          </a:stretch>
        </p:blipFill>
        <p:spPr>
          <a:xfrm>
            <a:off x="1158840" y="1845000"/>
            <a:ext cx="6617160" cy="3645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/>
          <p:cNvPicPr/>
          <p:nvPr/>
        </p:nvPicPr>
        <p:blipFill>
          <a:blip r:embed="rId3"/>
          <a:stretch>
            <a:fillRect/>
          </a:stretch>
        </p:blipFill>
        <p:spPr>
          <a:xfrm>
            <a:off x="6492240" y="5277240"/>
            <a:ext cx="2625840" cy="1572840"/>
          </a:xfrm>
          <a:prstGeom prst="rect">
            <a:avLst/>
          </a:prstGeom>
        </p:spPr>
      </p:pic>
      <p:sp>
        <p:nvSpPr>
          <p:cNvPr id="115" name="CustomShape 1"/>
          <p:cNvSpPr/>
          <p:nvPr/>
        </p:nvSpPr>
        <p:spPr>
          <a:xfrm>
            <a:off x="0" y="254160"/>
            <a:ext cx="9137160" cy="1155240"/>
          </a:xfrm>
          <a:prstGeom prst="rect">
            <a:avLst/>
          </a:prstGeom>
          <a:noFill/>
        </p:spPr>
        <p:txBody>
          <a:bodyPr lIns="90000" tIns="46800" rIns="90000" bIns="46800" anchor="b"/>
          <a:lstStyle/>
          <a:p>
            <a:pPr algn="ctr">
              <a:lnSpc>
                <a:spcPct val="100000"/>
              </a:lnSpc>
            </a:pPr>
            <a:r>
              <a:rPr lang="en-US" sz="3200" b="1">
                <a:solidFill>
                  <a:srgbClr val="004586"/>
                </a:solidFill>
                <a:latin typeface="Arial"/>
                <a:ea typeface="Arial"/>
              </a:rPr>
              <a:t>Climate Impacts in San Diego</a:t>
            </a:r>
            <a:endParaRPr/>
          </a:p>
        </p:txBody>
      </p:sp>
      <p:sp>
        <p:nvSpPr>
          <p:cNvPr id="116" name="CustomShape 2"/>
          <p:cNvSpPr/>
          <p:nvPr/>
        </p:nvSpPr>
        <p:spPr>
          <a:xfrm>
            <a:off x="4054500" y="1617469"/>
            <a:ext cx="4875480" cy="3648543"/>
          </a:xfrm>
          <a:prstGeom prst="rect">
            <a:avLst/>
          </a:prstGeom>
          <a:noFill/>
        </p:spPr>
        <p:txBody>
          <a:bodyPr lIns="90000" tIns="46800" rIns="90000" bIns="46800"/>
          <a:lstStyle/>
          <a:p>
            <a:pPr>
              <a:lnSpc>
                <a:spcPct val="90000"/>
              </a:lnSpc>
            </a:pPr>
            <a:endParaRPr dirty="0"/>
          </a:p>
          <a:p>
            <a:pPr marL="457200" indent="-457200">
              <a:lnSpc>
                <a:spcPct val="90000"/>
              </a:lnSpc>
              <a:buSzPct val="100000"/>
              <a:buFont typeface="Arial"/>
              <a:buChar char="•"/>
            </a:pPr>
            <a:r>
              <a:rPr lang="en-US" sz="2600" dirty="0">
                <a:solidFill>
                  <a:srgbClr val="262626"/>
                </a:solidFill>
                <a:latin typeface="Arial"/>
                <a:ea typeface="Arial"/>
              </a:rPr>
              <a:t>Heat waves, more intense storms &amp; drought
</a:t>
            </a:r>
            <a:r>
              <a:rPr lang="en-US" sz="1400" dirty="0">
                <a:solidFill>
                  <a:srgbClr val="262626"/>
                </a:solidFill>
                <a:latin typeface="Arial"/>
                <a:ea typeface="Arial"/>
              </a:rPr>
              <a:t>  </a:t>
            </a:r>
            <a:endParaRPr dirty="0"/>
          </a:p>
          <a:p>
            <a:pPr marL="457200" indent="-457200">
              <a:lnSpc>
                <a:spcPct val="90000"/>
              </a:lnSpc>
              <a:buSzPct val="100000"/>
              <a:buFont typeface="Arial"/>
              <a:buChar char="•"/>
            </a:pPr>
            <a:r>
              <a:rPr lang="en-US" sz="2600" dirty="0">
                <a:solidFill>
                  <a:srgbClr val="262626"/>
                </a:solidFill>
                <a:latin typeface="Arial"/>
                <a:ea typeface="Arial"/>
              </a:rPr>
              <a:t>Increased fire frequency, intensity &amp; area 
</a:t>
            </a:r>
            <a:r>
              <a:rPr lang="en-US" sz="1400" dirty="0">
                <a:solidFill>
                  <a:srgbClr val="262626"/>
                </a:solidFill>
                <a:latin typeface="Arial"/>
                <a:ea typeface="Arial"/>
              </a:rPr>
              <a:t>  </a:t>
            </a:r>
            <a:endParaRPr dirty="0"/>
          </a:p>
          <a:p>
            <a:pPr marL="457200" indent="-457200">
              <a:lnSpc>
                <a:spcPct val="90000"/>
              </a:lnSpc>
              <a:buSzPct val="100000"/>
              <a:buFont typeface="Arial"/>
              <a:buChar char="•"/>
            </a:pPr>
            <a:r>
              <a:rPr lang="en-US" sz="2600" dirty="0">
                <a:solidFill>
                  <a:srgbClr val="262626"/>
                </a:solidFill>
                <a:latin typeface="Arial"/>
                <a:ea typeface="Arial"/>
              </a:rPr>
              <a:t>Sea-level rise &amp; coastal </a:t>
            </a:r>
            <a:r>
              <a:rPr lang="en-US" sz="2600" dirty="0" smtClean="0">
                <a:solidFill>
                  <a:srgbClr val="262626"/>
                </a:solidFill>
                <a:latin typeface="Arial"/>
                <a:ea typeface="Arial"/>
              </a:rPr>
              <a:t>effects</a:t>
            </a:r>
            <a:endParaRPr dirty="0"/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17" name="CustomShape 3"/>
          <p:cNvSpPr/>
          <p:nvPr/>
        </p:nvSpPr>
        <p:spPr>
          <a:xfrm>
            <a:off x="268200" y="2455920"/>
            <a:ext cx="4063680" cy="3175920"/>
          </a:xfrm>
          <a:prstGeom prst="rect">
            <a:avLst/>
          </a:prstGeom>
          <a:noFill/>
        </p:spPr>
      </p:sp>
      <p:pic>
        <p:nvPicPr>
          <p:cNvPr id="118" name="Shape 229"/>
          <p:cNvPicPr/>
          <p:nvPr/>
        </p:nvPicPr>
        <p:blipFill>
          <a:blip r:embed="rId4"/>
          <a:stretch>
            <a:fillRect/>
          </a:stretch>
        </p:blipFill>
        <p:spPr>
          <a:xfrm>
            <a:off x="476640" y="1867680"/>
            <a:ext cx="3512160" cy="2718720"/>
          </a:xfrm>
          <a:prstGeom prst="rect">
            <a:avLst/>
          </a:prstGeom>
        </p:spPr>
      </p:pic>
      <p:sp>
        <p:nvSpPr>
          <p:cNvPr id="119" name="TextShape 4"/>
          <p:cNvSpPr txBox="1"/>
          <p:nvPr/>
        </p:nvSpPr>
        <p:spPr>
          <a:xfrm>
            <a:off x="0" y="5097240"/>
            <a:ext cx="9144000" cy="7736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en-US" sz="2500" b="1" i="1">
                <a:solidFill>
                  <a:srgbClr val="333333"/>
                </a:solidFill>
                <a:latin typeface="Arial"/>
                <a:ea typeface="Arial"/>
              </a:rPr>
              <a:t>Small window of opportunity to 
slow climate change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4589275" y="1609920"/>
            <a:ext cx="4195618" cy="4229280"/>
          </a:xfrm>
          <a:prstGeom prst="rect">
            <a:avLst/>
          </a:prstGeom>
          <a:noFill/>
        </p:spPr>
        <p:txBody>
          <a:bodyPr wrap="square" lIns="90000" tIns="45000" rIns="90000" bIns="45000"/>
          <a:lstStyle/>
          <a:p>
            <a:pPr marL="457200" indent="-457200">
              <a:buSzPct val="100000"/>
              <a:buFont typeface="Arial"/>
              <a:buChar char="•"/>
            </a:pPr>
            <a:r>
              <a:rPr lang="en-US" sz="2400" dirty="0"/>
              <a:t>Sea level will be 12-18 </a:t>
            </a:r>
            <a:r>
              <a:rPr lang="en-US" sz="2400" dirty="0" smtClean="0"/>
              <a:t>inches </a:t>
            </a:r>
            <a:r>
              <a:rPr lang="en-US" sz="2400" dirty="0"/>
              <a:t>higher and </a:t>
            </a:r>
            <a:r>
              <a:rPr lang="en-US" sz="2400" dirty="0" smtClean="0"/>
              <a:t>fragile cliffs </a:t>
            </a:r>
            <a:r>
              <a:rPr lang="en-US" sz="2400" dirty="0"/>
              <a:t>will collapse.</a:t>
            </a:r>
            <a:endParaRPr sz="2400" dirty="0"/>
          </a:p>
          <a:p>
            <a:pPr marL="285750" indent="-285750">
              <a:buSzPct val="100000"/>
              <a:buFont typeface="Arial"/>
              <a:buChar char="•"/>
            </a:pPr>
            <a:endParaRPr sz="2400" dirty="0"/>
          </a:p>
          <a:p>
            <a:pPr marL="457200" indent="-457200">
              <a:buSzPct val="100000"/>
              <a:buFont typeface="Arial"/>
              <a:buChar char="•"/>
            </a:pPr>
            <a:r>
              <a:rPr lang="en-US" sz="2400" dirty="0"/>
              <a:t>Beaches will shrink and </a:t>
            </a:r>
            <a:r>
              <a:rPr lang="en-US" sz="2400" dirty="0" smtClean="0"/>
              <a:t>some </a:t>
            </a:r>
            <a:r>
              <a:rPr lang="en-US" sz="2400" dirty="0"/>
              <a:t>will disappear.</a:t>
            </a:r>
            <a:endParaRPr sz="2400" dirty="0"/>
          </a:p>
          <a:p>
            <a:pPr marL="285750" indent="-285750">
              <a:buSzPct val="100000"/>
              <a:buFont typeface="Arial"/>
              <a:buChar char="•"/>
            </a:pPr>
            <a:endParaRPr sz="2400" dirty="0"/>
          </a:p>
          <a:p>
            <a:pPr marL="457200" indent="-457200">
              <a:buSzPct val="100000"/>
              <a:buFont typeface="Arial"/>
              <a:buChar char="•"/>
            </a:pPr>
            <a:r>
              <a:rPr lang="en-US" sz="2400" dirty="0"/>
              <a:t>Coastal properties will </a:t>
            </a:r>
            <a:r>
              <a:rPr lang="en-US" sz="2400" dirty="0" smtClean="0"/>
              <a:t>be </a:t>
            </a:r>
            <a:r>
              <a:rPr lang="en-US" sz="2400" dirty="0"/>
              <a:t>flooded with increasing </a:t>
            </a:r>
            <a:r>
              <a:rPr lang="en-US" sz="2400" dirty="0" smtClean="0"/>
              <a:t>regularity</a:t>
            </a:r>
            <a:r>
              <a:rPr lang="en-US" sz="2400" dirty="0"/>
              <a:t>.</a:t>
            </a:r>
            <a:endParaRPr sz="2400" dirty="0"/>
          </a:p>
        </p:txBody>
      </p:sp>
      <p:pic>
        <p:nvPicPr>
          <p:cNvPr id="121" name="Picture 120"/>
          <p:cNvPicPr/>
          <p:nvPr/>
        </p:nvPicPr>
        <p:blipFill>
          <a:blip r:embed="rId2"/>
          <a:stretch>
            <a:fillRect/>
          </a:stretch>
        </p:blipFill>
        <p:spPr>
          <a:xfrm>
            <a:off x="640080" y="1609920"/>
            <a:ext cx="3623040" cy="4229280"/>
          </a:xfrm>
          <a:prstGeom prst="rect">
            <a:avLst/>
          </a:prstGeom>
        </p:spPr>
      </p:pic>
      <p:sp>
        <p:nvSpPr>
          <p:cNvPr id="122" name="CustomShape 2"/>
          <p:cNvSpPr/>
          <p:nvPr/>
        </p:nvSpPr>
        <p:spPr>
          <a:xfrm>
            <a:off x="232560" y="235440"/>
            <a:ext cx="8868960" cy="1095840"/>
          </a:xfrm>
          <a:prstGeom prst="rect">
            <a:avLst/>
          </a:prstGeom>
          <a:noFill/>
        </p:spPr>
        <p:txBody>
          <a:bodyPr lIns="90000" tIns="46800" rIns="90000" bIns="46800" anchor="b"/>
          <a:lstStyle/>
          <a:p>
            <a:pPr algn="ctr">
              <a:lnSpc>
                <a:spcPct val="100000"/>
              </a:lnSpc>
            </a:pPr>
            <a:r>
              <a:rPr lang="en-US" sz="3200" b="1">
                <a:solidFill>
                  <a:srgbClr val="004586"/>
                </a:solidFill>
                <a:latin typeface="Arial"/>
                <a:ea typeface="Arial"/>
              </a:rPr>
              <a:t>In 2050, if current trends continue...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122"/>
          <p:cNvPicPr/>
          <p:nvPr/>
        </p:nvPicPr>
        <p:blipFill>
          <a:blip r:embed="rId3"/>
          <a:stretch>
            <a:fillRect/>
          </a:stretch>
        </p:blipFill>
        <p:spPr>
          <a:xfrm>
            <a:off x="6492240" y="5277240"/>
            <a:ext cx="2625840" cy="1572840"/>
          </a:xfrm>
          <a:prstGeom prst="rect">
            <a:avLst/>
          </a:prstGeom>
        </p:spPr>
      </p:pic>
      <p:sp>
        <p:nvSpPr>
          <p:cNvPr id="124" name="CustomShape 1"/>
          <p:cNvSpPr/>
          <p:nvPr/>
        </p:nvSpPr>
        <p:spPr>
          <a:xfrm>
            <a:off x="3888000" y="2266560"/>
            <a:ext cx="5230080" cy="2764667"/>
          </a:xfrm>
          <a:prstGeom prst="rect">
            <a:avLst/>
          </a:prstGeom>
          <a:noFill/>
        </p:spPr>
        <p:txBody>
          <a:bodyPr lIns="90000" tIns="46800" rIns="90000" bIns="46800"/>
          <a:lstStyle/>
          <a:p>
            <a:pPr marL="342900" indent="-342900">
              <a:lnSpc>
                <a:spcPct val="100000"/>
              </a:lnSpc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262626"/>
                </a:solidFill>
                <a:latin typeface="Arial"/>
                <a:ea typeface="Arial"/>
              </a:rPr>
              <a:t>Roadmap to cut City’s carbon footprint 49% by 2035</a:t>
            </a:r>
            <a:endParaRPr dirty="0"/>
          </a:p>
          <a:p>
            <a:pPr marL="285750" indent="-285750">
              <a:lnSpc>
                <a:spcPct val="100000"/>
              </a:lnSpc>
              <a:buSzPct val="100000"/>
              <a:buFont typeface="Arial"/>
              <a:buChar char="•"/>
            </a:pPr>
            <a:endParaRPr dirty="0"/>
          </a:p>
          <a:p>
            <a:pPr marL="342900" indent="-342900">
              <a:lnSpc>
                <a:spcPct val="100000"/>
              </a:lnSpc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262626"/>
                </a:solidFill>
                <a:latin typeface="Arial"/>
                <a:ea typeface="Arial"/>
              </a:rPr>
              <a:t>Comply with CA laws; Implement &amp; mitigate the 2008 General Plan </a:t>
            </a:r>
            <a:endParaRPr dirty="0" smtClean="0"/>
          </a:p>
          <a:p>
            <a:pPr>
              <a:lnSpc>
                <a:spcPct val="100000"/>
              </a:lnSpc>
              <a:buSzPct val="100000"/>
            </a:pPr>
            <a:endParaRPr dirty="0" smtClean="0"/>
          </a:p>
          <a:p>
            <a:pPr marL="342900" indent="-342900">
              <a:lnSpc>
                <a:spcPct val="100000"/>
              </a:lnSpc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rgbClr val="262626"/>
                </a:solidFill>
                <a:latin typeface="Arial"/>
                <a:ea typeface="Arial"/>
              </a:rPr>
              <a:t>Legally</a:t>
            </a:r>
            <a:r>
              <a:rPr lang="en-US" sz="2400" dirty="0">
                <a:solidFill>
                  <a:srgbClr val="262626"/>
                </a:solidFill>
                <a:latin typeface="Arial"/>
                <a:ea typeface="Arial"/>
              </a:rPr>
              <a:t>-binding goals</a:t>
            </a:r>
            <a:endParaRPr dirty="0"/>
          </a:p>
        </p:txBody>
      </p:sp>
      <p:pic>
        <p:nvPicPr>
          <p:cNvPr id="125" name="Shape 247"/>
          <p:cNvPicPr/>
          <p:nvPr/>
        </p:nvPicPr>
        <p:blipFill>
          <a:blip r:embed="rId4"/>
          <a:stretch>
            <a:fillRect/>
          </a:stretch>
        </p:blipFill>
        <p:spPr>
          <a:xfrm>
            <a:off x="548640" y="1908360"/>
            <a:ext cx="3010320" cy="2480760"/>
          </a:xfrm>
          <a:prstGeom prst="rect">
            <a:avLst/>
          </a:prstGeom>
        </p:spPr>
      </p:pic>
      <p:sp>
        <p:nvSpPr>
          <p:cNvPr id="126" name="CustomShape 2"/>
          <p:cNvSpPr/>
          <p:nvPr/>
        </p:nvSpPr>
        <p:spPr>
          <a:xfrm>
            <a:off x="268200" y="398520"/>
            <a:ext cx="8868960" cy="1155240"/>
          </a:xfrm>
          <a:prstGeom prst="rect">
            <a:avLst/>
          </a:prstGeom>
          <a:noFill/>
        </p:spPr>
        <p:txBody>
          <a:bodyPr lIns="90000" tIns="46800" rIns="90000" bIns="46800" anchor="b"/>
          <a:lstStyle/>
          <a:p>
            <a:pPr algn="ctr">
              <a:lnSpc>
                <a:spcPct val="100000"/>
              </a:lnSpc>
            </a:pPr>
            <a:r>
              <a:rPr lang="en-US" sz="3200" b="1">
                <a:solidFill>
                  <a:srgbClr val="004586"/>
                </a:solidFill>
                <a:latin typeface="Arial"/>
                <a:ea typeface="Arial"/>
              </a:rPr>
              <a:t>Purposes of the Climate Action Plan (CAP)</a:t>
            </a:r>
            <a:endParaRPr/>
          </a:p>
        </p:txBody>
      </p:sp>
      <p:pic>
        <p:nvPicPr>
          <p:cNvPr id="127" name="Shape 247"/>
          <p:cNvPicPr/>
          <p:nvPr/>
        </p:nvPicPr>
        <p:blipFill>
          <a:blip r:embed="rId4"/>
          <a:stretch>
            <a:fillRect/>
          </a:stretch>
        </p:blipFill>
        <p:spPr>
          <a:xfrm>
            <a:off x="457200" y="1908360"/>
            <a:ext cx="3101760" cy="2755080"/>
          </a:xfrm>
          <a:prstGeom prst="rect">
            <a:avLst/>
          </a:prstGeom>
        </p:spPr>
      </p:pic>
      <p:sp>
        <p:nvSpPr>
          <p:cNvPr id="128" name="CustomShape 3"/>
          <p:cNvSpPr/>
          <p:nvPr/>
        </p:nvSpPr>
        <p:spPr>
          <a:xfrm>
            <a:off x="274320" y="1809360"/>
            <a:ext cx="3383280" cy="457200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666</Words>
  <Application>Microsoft Office PowerPoint</Application>
  <PresentationFormat>On-screen Show (4:3)</PresentationFormat>
  <Paragraphs>212</Paragraphs>
  <Slides>26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CCA Provides Lower Energy Rates  with Higher Renewable Energy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Shane</dc:creator>
  <cp:lastModifiedBy>Shane Yonston</cp:lastModifiedBy>
  <cp:revision>10</cp:revision>
  <dcterms:modified xsi:type="dcterms:W3CDTF">2015-02-19T21:42:27Z</dcterms:modified>
</cp:coreProperties>
</file>