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363" r:id="rId2"/>
    <p:sldId id="364" r:id="rId3"/>
    <p:sldId id="361" r:id="rId4"/>
    <p:sldId id="360" r:id="rId5"/>
    <p:sldId id="352" r:id="rId6"/>
    <p:sldId id="362" r:id="rId7"/>
    <p:sldId id="353" r:id="rId8"/>
    <p:sldId id="354" r:id="rId9"/>
    <p:sldId id="355" r:id="rId10"/>
    <p:sldId id="346" r:id="rId11"/>
    <p:sldId id="304" r:id="rId12"/>
    <p:sldId id="305" r:id="rId13"/>
    <p:sldId id="308" r:id="rId14"/>
    <p:sldId id="309" r:id="rId15"/>
    <p:sldId id="310" r:id="rId16"/>
    <p:sldId id="318" r:id="rId17"/>
    <p:sldId id="365" r:id="rId18"/>
    <p:sldId id="366" r:id="rId19"/>
    <p:sldId id="367" r:id="rId20"/>
    <p:sldId id="368" r:id="rId21"/>
    <p:sldId id="369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FC0416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SDCTAServ\Data\Issues\City%20of%20S.D\Water%20Reuse%20-%20Indirect%20Potable%20Reuse\IPR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500"/>
              <a:t>Projected Cost of Imported Treated Water per Acre-Foot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Sheet2!$A$2</c:f>
              <c:strCache>
                <c:ptCount val="1"/>
                <c:pt idx="0">
                  <c:v>Cost of Imported Water per Acre-Foot</c:v>
                </c:pt>
              </c:strCache>
            </c:strRef>
          </c:tx>
          <c:spPr>
            <a:ln w="34925"/>
          </c:spPr>
          <c:marker>
            <c:symbol val="circle"/>
            <c:size val="7"/>
            <c:spPr>
              <a:solidFill>
                <a:srgbClr val="4F81BD"/>
              </a:solidFill>
              <a:ln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50000">
                      <a:srgbClr val="4F81BD">
                        <a:tint val="44500"/>
                        <a:satMod val="160000"/>
                      </a:srgb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</a:ln>
            </c:spPr>
          </c:marker>
          <c:dLbls>
            <c:dLbl>
              <c:idx val="0"/>
              <c:layout>
                <c:manualLayout>
                  <c:x val="-4.5045053033456239E-2"/>
                  <c:y val="5.55555555555554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EDC-4A78-98D4-A49349EC43B2}"/>
                </c:ext>
              </c:extLst>
            </c:dLbl>
            <c:dLbl>
              <c:idx val="1"/>
              <c:layout>
                <c:manualLayout>
                  <c:x val="-5.6306316291820493E-2"/>
                  <c:y val="5.55555555555554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EDC-4A78-98D4-A49349EC43B2}"/>
                </c:ext>
              </c:extLst>
            </c:dLbl>
            <c:dLbl>
              <c:idx val="2"/>
              <c:layout>
                <c:manualLayout>
                  <c:x val="-5.6306316291820493E-2"/>
                  <c:y val="3.33333333333334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EDC-4A78-98D4-A49349EC43B2}"/>
                </c:ext>
              </c:extLst>
            </c:dLbl>
            <c:dLbl>
              <c:idx val="3"/>
              <c:layout>
                <c:manualLayout>
                  <c:x val="-5.4054044579986832E-2"/>
                  <c:y val="5.47757391039879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EDC-4A78-98D4-A49349EC43B2}"/>
                </c:ext>
              </c:extLst>
            </c:dLbl>
            <c:dLbl>
              <c:idx val="4"/>
              <c:layout>
                <c:manualLayout>
                  <c:x val="-5.8558568943493115E-2"/>
                  <c:y val="3.70370370370372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EDC-4A78-98D4-A49349EC43B2}"/>
                </c:ext>
              </c:extLst>
            </c:dLbl>
            <c:dLbl>
              <c:idx val="5"/>
              <c:layout>
                <c:manualLayout>
                  <c:x val="-5.4054063640147684E-2"/>
                  <c:y val="5.18518518518519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EDC-4A78-98D4-A49349EC43B2}"/>
                </c:ext>
              </c:extLst>
            </c:dLbl>
            <c:dLbl>
              <c:idx val="6"/>
              <c:layout>
                <c:manualLayout>
                  <c:x val="-6.0810821595165931E-2"/>
                  <c:y val="3.70370370370372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EDC-4A78-98D4-A49349EC43B2}"/>
                </c:ext>
              </c:extLst>
            </c:dLbl>
            <c:dLbl>
              <c:idx val="7"/>
              <c:layout>
                <c:manualLayout>
                  <c:x val="-5.8558568943493115E-2"/>
                  <c:y val="4.44444444444446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EDC-4A78-98D4-A49349EC43B2}"/>
                </c:ext>
              </c:extLst>
            </c:dLbl>
            <c:dLbl>
              <c:idx val="8"/>
              <c:layout>
                <c:manualLayout>
                  <c:x val="-1.5818490134476094E-2"/>
                  <c:y val="3.15789400978636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EDC-4A78-98D4-A49349EC43B2}"/>
                </c:ext>
              </c:extLst>
            </c:dLbl>
            <c:spPr>
              <a:noFill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Sheet2!$B$1:$J$1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Sheet2!$B$2:$J$2</c:f>
              <c:numCache>
                <c:formatCode>_("$"* #,##0_);_("$"* \(#,##0\);_("$"* "-"??_);_(@_)</c:formatCode>
                <c:ptCount val="9"/>
                <c:pt idx="0">
                  <c:v>905</c:v>
                </c:pt>
                <c:pt idx="1">
                  <c:v>1063</c:v>
                </c:pt>
                <c:pt idx="2">
                  <c:v>1185</c:v>
                </c:pt>
                <c:pt idx="3">
                  <c:v>1329</c:v>
                </c:pt>
                <c:pt idx="4">
                  <c:v>1416</c:v>
                </c:pt>
                <c:pt idx="5">
                  <c:v>1516</c:v>
                </c:pt>
                <c:pt idx="6">
                  <c:v>1587</c:v>
                </c:pt>
                <c:pt idx="7">
                  <c:v>1660</c:v>
                </c:pt>
                <c:pt idx="8">
                  <c:v>1757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CEDC-4A78-98D4-A49349EC43B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77076480"/>
        <c:axId val="177107328"/>
      </c:lineChart>
      <c:catAx>
        <c:axId val="1770764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Fiscal</a:t>
                </a:r>
                <a:r>
                  <a:rPr lang="en-US" sz="1200" baseline="0"/>
                  <a:t> Year</a:t>
                </a:r>
                <a:endParaRPr lang="en-US" sz="1200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77107328"/>
        <c:crosses val="autoZero"/>
        <c:auto val="1"/>
        <c:lblAlgn val="ctr"/>
        <c:lblOffset val="100"/>
        <c:noMultiLvlLbl val="0"/>
      </c:catAx>
      <c:valAx>
        <c:axId val="17710732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Cost</a:t>
                </a:r>
                <a:r>
                  <a:rPr lang="en-US" sz="1200" baseline="0"/>
                  <a:t> per Acre-Foot in Dollars</a:t>
                </a:r>
                <a:endParaRPr lang="en-US" sz="1200"/>
              </a:p>
            </c:rich>
          </c:tx>
          <c:overlay val="0"/>
        </c:title>
        <c:numFmt formatCode="&quot;$&quot;#,##0.00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7707648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3941199180889786"/>
          <c:y val="0.88858180227471684"/>
          <c:w val="0.47768958763293323"/>
          <c:h val="5.2874003574618154E-2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 w="19050">
      <a:solidFill>
        <a:schemeClr val="tx1"/>
      </a:solidFill>
    </a:ln>
  </c:spPr>
  <c:externalData r:id="rId2">
    <c:autoUpdate val="0"/>
  </c:externalData>
  <c:userShapes r:id="rId3"/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B876D7-2482-47D5-B386-1710AF3BA4B9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827D62-9468-48A9-A7FD-5D47DA939A75}">
      <dgm:prSet phldrT="[Text]" custT="1"/>
      <dgm:spPr/>
      <dgm:t>
        <a:bodyPr/>
        <a:lstStyle/>
        <a:p>
          <a:pPr algn="l"/>
          <a:r>
            <a:rPr lang="en-US" sz="3200" dirty="0"/>
            <a:t>Drivers for Indirect Potable Reuse</a:t>
          </a:r>
        </a:p>
      </dgm:t>
    </dgm:pt>
    <dgm:pt modelId="{CCF71379-DF9F-44BD-BABD-9D144C3DCB15}" type="parTrans" cxnId="{60C0F232-89D9-4F72-9947-CE9365587814}">
      <dgm:prSet/>
      <dgm:spPr/>
      <dgm:t>
        <a:bodyPr/>
        <a:lstStyle/>
        <a:p>
          <a:endParaRPr lang="en-US"/>
        </a:p>
      </dgm:t>
    </dgm:pt>
    <dgm:pt modelId="{26AA97C7-284E-4CC4-8D5E-EEC45D7D5963}" type="sibTrans" cxnId="{60C0F232-89D9-4F72-9947-CE9365587814}">
      <dgm:prSet/>
      <dgm:spPr/>
      <dgm:t>
        <a:bodyPr/>
        <a:lstStyle/>
        <a:p>
          <a:endParaRPr lang="en-US"/>
        </a:p>
      </dgm:t>
    </dgm:pt>
    <dgm:pt modelId="{D9CF5F6A-D5B7-4184-BE7C-5CF7A3E42E17}" type="pres">
      <dgm:prSet presAssocID="{5BB876D7-2482-47D5-B386-1710AF3BA4B9}" presName="linearFlow" presStyleCnt="0">
        <dgm:presLayoutVars>
          <dgm:dir/>
          <dgm:resizeHandles val="exact"/>
        </dgm:presLayoutVars>
      </dgm:prSet>
      <dgm:spPr/>
    </dgm:pt>
    <dgm:pt modelId="{090AEA24-BC45-4653-A9D3-6F85BB20662E}" type="pres">
      <dgm:prSet presAssocID="{EA827D62-9468-48A9-A7FD-5D47DA939A75}" presName="composite" presStyleCnt="0"/>
      <dgm:spPr/>
    </dgm:pt>
    <dgm:pt modelId="{C2B24607-8B9F-4992-AF2F-31A7CB2F8E44}" type="pres">
      <dgm:prSet presAssocID="{EA827D62-9468-48A9-A7FD-5D47DA939A75}" presName="imgShp" presStyleLbl="fgImgPlace1" presStyleIdx="0" presStyleCnt="1" custScaleX="56031" custScaleY="51471" custLinFactNeighborX="-5608" custLinFactNeighborY="-2766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1FD1105-6D29-4CC7-B431-2BA45CEB54A4}" type="pres">
      <dgm:prSet presAssocID="{EA827D62-9468-48A9-A7FD-5D47DA939A75}" presName="txShp" presStyleLbl="node1" presStyleIdx="0" presStyleCnt="1" custScaleY="40214" custLinFactNeighborX="1165" custLinFactNeighborY="-27571">
        <dgm:presLayoutVars>
          <dgm:bulletEnabled val="1"/>
        </dgm:presLayoutVars>
      </dgm:prSet>
      <dgm:spPr/>
    </dgm:pt>
  </dgm:ptLst>
  <dgm:cxnLst>
    <dgm:cxn modelId="{77CADC11-09F0-4D64-BE2A-313812F00F5A}" type="presOf" srcId="{5BB876D7-2482-47D5-B386-1710AF3BA4B9}" destId="{D9CF5F6A-D5B7-4184-BE7C-5CF7A3E42E17}" srcOrd="0" destOrd="0" presId="urn:microsoft.com/office/officeart/2005/8/layout/vList3"/>
    <dgm:cxn modelId="{A21CC317-724C-42A7-8982-D129EC370C19}" type="presOf" srcId="{EA827D62-9468-48A9-A7FD-5D47DA939A75}" destId="{51FD1105-6D29-4CC7-B431-2BA45CEB54A4}" srcOrd="0" destOrd="0" presId="urn:microsoft.com/office/officeart/2005/8/layout/vList3"/>
    <dgm:cxn modelId="{60C0F232-89D9-4F72-9947-CE9365587814}" srcId="{5BB876D7-2482-47D5-B386-1710AF3BA4B9}" destId="{EA827D62-9468-48A9-A7FD-5D47DA939A75}" srcOrd="0" destOrd="0" parTransId="{CCF71379-DF9F-44BD-BABD-9D144C3DCB15}" sibTransId="{26AA97C7-284E-4CC4-8D5E-EEC45D7D5963}"/>
    <dgm:cxn modelId="{E2064452-4969-4BAD-8A74-EEEC17CA8442}" type="presParOf" srcId="{D9CF5F6A-D5B7-4184-BE7C-5CF7A3E42E17}" destId="{090AEA24-BC45-4653-A9D3-6F85BB20662E}" srcOrd="0" destOrd="0" presId="urn:microsoft.com/office/officeart/2005/8/layout/vList3"/>
    <dgm:cxn modelId="{F6D5227A-8217-4320-AF73-4A6144F147A3}" type="presParOf" srcId="{090AEA24-BC45-4653-A9D3-6F85BB20662E}" destId="{C2B24607-8B9F-4992-AF2F-31A7CB2F8E44}" srcOrd="0" destOrd="0" presId="urn:microsoft.com/office/officeart/2005/8/layout/vList3"/>
    <dgm:cxn modelId="{7AD02860-7A9E-4838-9D0A-B12201EE041C}" type="presParOf" srcId="{090AEA24-BC45-4653-A9D3-6F85BB20662E}" destId="{51FD1105-6D29-4CC7-B431-2BA45CEB54A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B876D7-2482-47D5-B386-1710AF3BA4B9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322C3C-1A08-487C-8F93-335090287CAE}">
      <dgm:prSet phldrT="[Text]" custT="1"/>
      <dgm:spPr/>
      <dgm:t>
        <a:bodyPr/>
        <a:lstStyle/>
        <a:p>
          <a:pPr algn="l"/>
          <a:r>
            <a:rPr lang="en-US" sz="3200" dirty="0">
              <a:solidFill>
                <a:srgbClr val="FFFF00"/>
              </a:solidFill>
            </a:rPr>
            <a:t>Predictions</a:t>
          </a:r>
          <a:r>
            <a:rPr lang="en-US" sz="3200" dirty="0"/>
            <a:t> </a:t>
          </a:r>
        </a:p>
        <a:p>
          <a:pPr algn="l"/>
          <a:r>
            <a:rPr lang="en-US" sz="3200" dirty="0"/>
            <a:t>( the next 25 years)</a:t>
          </a:r>
        </a:p>
      </dgm:t>
    </dgm:pt>
    <dgm:pt modelId="{D09C0109-F8F7-4FBA-AA54-1F3371904F9B}" type="parTrans" cxnId="{DDA0CB56-1E94-4192-B49F-CB8E114ECEE0}">
      <dgm:prSet/>
      <dgm:spPr/>
      <dgm:t>
        <a:bodyPr/>
        <a:lstStyle/>
        <a:p>
          <a:endParaRPr lang="en-US"/>
        </a:p>
      </dgm:t>
    </dgm:pt>
    <dgm:pt modelId="{ABC18873-C4FA-422C-9D5F-1BFEE6F39ADF}" type="sibTrans" cxnId="{DDA0CB56-1E94-4192-B49F-CB8E114ECEE0}">
      <dgm:prSet/>
      <dgm:spPr/>
      <dgm:t>
        <a:bodyPr/>
        <a:lstStyle/>
        <a:p>
          <a:endParaRPr lang="en-US"/>
        </a:p>
      </dgm:t>
    </dgm:pt>
    <dgm:pt modelId="{D9CF5F6A-D5B7-4184-BE7C-5CF7A3E42E17}" type="pres">
      <dgm:prSet presAssocID="{5BB876D7-2482-47D5-B386-1710AF3BA4B9}" presName="linearFlow" presStyleCnt="0">
        <dgm:presLayoutVars>
          <dgm:dir/>
          <dgm:resizeHandles val="exact"/>
        </dgm:presLayoutVars>
      </dgm:prSet>
      <dgm:spPr/>
    </dgm:pt>
    <dgm:pt modelId="{6B6E1D86-4996-4258-AA04-D3CC7E90AC6F}" type="pres">
      <dgm:prSet presAssocID="{54322C3C-1A08-487C-8F93-335090287CAE}" presName="composite" presStyleCnt="0"/>
      <dgm:spPr/>
    </dgm:pt>
    <dgm:pt modelId="{C0E7F684-F0FE-46B8-9F6C-2588DFF9E3D9}" type="pres">
      <dgm:prSet presAssocID="{54322C3C-1A08-487C-8F93-335090287CAE}" presName="imgShp" presStyleLbl="fgImgPlace1" presStyleIdx="0" presStyleCnt="1" custScaleX="73275" custScaleY="70128" custLinFactNeighborX="179" custLinFactNeighborY="-836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DC10813-E5D8-4AF7-9705-A6EBDF68068B}" type="pres">
      <dgm:prSet presAssocID="{54322C3C-1A08-487C-8F93-335090287CAE}" presName="txShp" presStyleLbl="node1" presStyleIdx="0" presStyleCnt="1" custScaleX="99752" custScaleY="44104" custLinFactNeighborX="1223" custLinFactNeighborY="-7538">
        <dgm:presLayoutVars>
          <dgm:bulletEnabled val="1"/>
        </dgm:presLayoutVars>
      </dgm:prSet>
      <dgm:spPr/>
    </dgm:pt>
  </dgm:ptLst>
  <dgm:cxnLst>
    <dgm:cxn modelId="{06A8C237-FDC7-46E1-BFBC-D087CE5CA1DF}" type="presOf" srcId="{54322C3C-1A08-487C-8F93-335090287CAE}" destId="{BDC10813-E5D8-4AF7-9705-A6EBDF68068B}" srcOrd="0" destOrd="0" presId="urn:microsoft.com/office/officeart/2005/8/layout/vList3"/>
    <dgm:cxn modelId="{DDA0CB56-1E94-4192-B49F-CB8E114ECEE0}" srcId="{5BB876D7-2482-47D5-B386-1710AF3BA4B9}" destId="{54322C3C-1A08-487C-8F93-335090287CAE}" srcOrd="0" destOrd="0" parTransId="{D09C0109-F8F7-4FBA-AA54-1F3371904F9B}" sibTransId="{ABC18873-C4FA-422C-9D5F-1BFEE6F39ADF}"/>
    <dgm:cxn modelId="{9A28FCD8-E326-4233-A0D9-F3481E120A66}" type="presOf" srcId="{5BB876D7-2482-47D5-B386-1710AF3BA4B9}" destId="{D9CF5F6A-D5B7-4184-BE7C-5CF7A3E42E17}" srcOrd="0" destOrd="0" presId="urn:microsoft.com/office/officeart/2005/8/layout/vList3"/>
    <dgm:cxn modelId="{8BD2B29F-3FDA-4431-AA8D-FA02CB3F867E}" type="presParOf" srcId="{D9CF5F6A-D5B7-4184-BE7C-5CF7A3E42E17}" destId="{6B6E1D86-4996-4258-AA04-D3CC7E90AC6F}" srcOrd="0" destOrd="0" presId="urn:microsoft.com/office/officeart/2005/8/layout/vList3"/>
    <dgm:cxn modelId="{BA24926C-B0F5-4FF4-AF32-A7444F152F3B}" type="presParOf" srcId="{6B6E1D86-4996-4258-AA04-D3CC7E90AC6F}" destId="{C0E7F684-F0FE-46B8-9F6C-2588DFF9E3D9}" srcOrd="0" destOrd="0" presId="urn:microsoft.com/office/officeart/2005/8/layout/vList3"/>
    <dgm:cxn modelId="{6A064D7B-8C51-421E-AE6C-49E8CBF836E0}" type="presParOf" srcId="{6B6E1D86-4996-4258-AA04-D3CC7E90AC6F}" destId="{BDC10813-E5D8-4AF7-9705-A6EBDF68068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A8F0CA-3E42-4B9D-AED6-18B2912632D9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</dgm:pt>
    <dgm:pt modelId="{9926F0A1-DB0F-4BAB-BF1F-45D145C5677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VISION</a:t>
          </a:r>
        </a:p>
      </dgm:t>
    </dgm:pt>
    <dgm:pt modelId="{E258DCEE-43B0-4065-A43E-61B1C02D0903}" type="parTrans" cxnId="{2F9B1C93-7EE0-4C12-8992-569CB0A62391}">
      <dgm:prSet/>
      <dgm:spPr/>
      <dgm:t>
        <a:bodyPr/>
        <a:lstStyle/>
        <a:p>
          <a:endParaRPr lang="en-US"/>
        </a:p>
      </dgm:t>
    </dgm:pt>
    <dgm:pt modelId="{20FAD068-64F9-43D2-B24F-39B5C5BDF66A}" type="sibTrans" cxnId="{2F9B1C93-7EE0-4C12-8992-569CB0A62391}">
      <dgm:prSet/>
      <dgm:spPr/>
      <dgm:t>
        <a:bodyPr/>
        <a:lstStyle/>
        <a:p>
          <a:endParaRPr lang="en-US"/>
        </a:p>
      </dgm:t>
    </dgm:pt>
    <dgm:pt modelId="{029738E1-452E-4DDE-9AE3-1DEA8373CF4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POLITICAL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WILL</a:t>
          </a:r>
        </a:p>
      </dgm:t>
    </dgm:pt>
    <dgm:pt modelId="{B9D61C3E-F883-4FD3-804E-44DFDA48DB86}" type="parTrans" cxnId="{662DDB2B-9382-483E-9536-325F29583CAF}">
      <dgm:prSet/>
      <dgm:spPr/>
      <dgm:t>
        <a:bodyPr/>
        <a:lstStyle/>
        <a:p>
          <a:endParaRPr lang="en-US"/>
        </a:p>
      </dgm:t>
    </dgm:pt>
    <dgm:pt modelId="{D336E1F4-B3D9-48D9-9D95-35FF0A9F4524}" type="sibTrans" cxnId="{662DDB2B-9382-483E-9536-325F29583CAF}">
      <dgm:prSet/>
      <dgm:spPr/>
      <dgm:t>
        <a:bodyPr/>
        <a:lstStyle/>
        <a:p>
          <a:endParaRPr lang="en-US"/>
        </a:p>
      </dgm:t>
    </dgm:pt>
    <dgm:pt modelId="{071C36EB-17F7-44AB-B13D-44C81E0D870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GRANTSMEN-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SHIP</a:t>
          </a:r>
        </a:p>
      </dgm:t>
    </dgm:pt>
    <dgm:pt modelId="{70C895B6-8AEA-44AE-97BF-07A88EED8014}" type="parTrans" cxnId="{5E1A42CA-9461-4F3D-8490-738E9060F13B}">
      <dgm:prSet/>
      <dgm:spPr/>
      <dgm:t>
        <a:bodyPr/>
        <a:lstStyle/>
        <a:p>
          <a:endParaRPr lang="en-US"/>
        </a:p>
      </dgm:t>
    </dgm:pt>
    <dgm:pt modelId="{CC43BBD4-7514-47CD-930A-8BAB305698D6}" type="sibTrans" cxnId="{5E1A42CA-9461-4F3D-8490-738E9060F13B}">
      <dgm:prSet/>
      <dgm:spPr/>
      <dgm:t>
        <a:bodyPr/>
        <a:lstStyle/>
        <a:p>
          <a:endParaRPr lang="en-US"/>
        </a:p>
      </dgm:t>
    </dgm:pt>
    <dgm:pt modelId="{A2F07E41-2DD6-4A6A-B9BE-43CC38DC962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INNOVATION</a:t>
          </a:r>
        </a:p>
      </dgm:t>
    </dgm:pt>
    <dgm:pt modelId="{A66CEC00-C65A-4A32-B046-192C37F9D6A2}" type="parTrans" cxnId="{002CE600-804F-4289-92AA-A3252E6ADFBC}">
      <dgm:prSet/>
      <dgm:spPr/>
      <dgm:t>
        <a:bodyPr/>
        <a:lstStyle/>
        <a:p>
          <a:endParaRPr lang="en-US"/>
        </a:p>
      </dgm:t>
    </dgm:pt>
    <dgm:pt modelId="{F0C02E01-136A-45FD-AA0F-7D677C3F90E5}" type="sibTrans" cxnId="{002CE600-804F-4289-92AA-A3252E6ADFBC}">
      <dgm:prSet/>
      <dgm:spPr/>
      <dgm:t>
        <a:bodyPr/>
        <a:lstStyle/>
        <a:p>
          <a:endParaRPr lang="en-US"/>
        </a:p>
      </dgm:t>
    </dgm:pt>
    <dgm:pt modelId="{2E11FF6E-6DEC-4B25-B4C9-5EE418719E8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PARTNERSHIP</a:t>
          </a:r>
        </a:p>
      </dgm:t>
    </dgm:pt>
    <dgm:pt modelId="{F7D85DD2-B69E-4F61-B4EB-2D18C435FDDE}" type="parTrans" cxnId="{BA3C1ED5-CCAD-453A-9972-9087DA644268}">
      <dgm:prSet/>
      <dgm:spPr/>
      <dgm:t>
        <a:bodyPr/>
        <a:lstStyle/>
        <a:p>
          <a:endParaRPr lang="en-US"/>
        </a:p>
      </dgm:t>
    </dgm:pt>
    <dgm:pt modelId="{9FDDEADB-1BDA-45AF-B739-BCD18B97CF8C}" type="sibTrans" cxnId="{BA3C1ED5-CCAD-453A-9972-9087DA644268}">
      <dgm:prSet/>
      <dgm:spPr/>
      <dgm:t>
        <a:bodyPr/>
        <a:lstStyle/>
        <a:p>
          <a:endParaRPr lang="en-US"/>
        </a:p>
      </dgm:t>
    </dgm:pt>
    <dgm:pt modelId="{16ABB206-878A-433B-88E0-0B81FAF6B95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LEADERSHIP</a:t>
          </a:r>
        </a:p>
      </dgm:t>
    </dgm:pt>
    <dgm:pt modelId="{BE43C030-7CD0-41B4-9085-3B73965D376D}" type="parTrans" cxnId="{9FEF3DFA-8B51-4232-AF0C-C3BE9E953380}">
      <dgm:prSet/>
      <dgm:spPr/>
      <dgm:t>
        <a:bodyPr/>
        <a:lstStyle/>
        <a:p>
          <a:endParaRPr lang="en-US"/>
        </a:p>
      </dgm:t>
    </dgm:pt>
    <dgm:pt modelId="{F88AD48E-6579-41CD-A631-590DE1346AB3}" type="sibTrans" cxnId="{9FEF3DFA-8B51-4232-AF0C-C3BE9E953380}">
      <dgm:prSet/>
      <dgm:spPr/>
      <dgm:t>
        <a:bodyPr/>
        <a:lstStyle/>
        <a:p>
          <a:endParaRPr lang="en-US"/>
        </a:p>
      </dgm:t>
    </dgm:pt>
    <dgm:pt modelId="{F77FE57D-1555-42EB-A2CC-E7CC63446301}" type="pres">
      <dgm:prSet presAssocID="{5BA8F0CA-3E42-4B9D-AED6-18B2912632D9}" presName="cycle" presStyleCnt="0">
        <dgm:presLayoutVars>
          <dgm:dir/>
          <dgm:resizeHandles val="exact"/>
        </dgm:presLayoutVars>
      </dgm:prSet>
      <dgm:spPr/>
    </dgm:pt>
    <dgm:pt modelId="{499E86E6-CE68-41A0-A4AE-B2F02468A159}" type="pres">
      <dgm:prSet presAssocID="{9926F0A1-DB0F-4BAB-BF1F-45D145C5677F}" presName="dummy" presStyleCnt="0"/>
      <dgm:spPr/>
    </dgm:pt>
    <dgm:pt modelId="{74FDB636-6905-47E2-AE58-43B19CEAE931}" type="pres">
      <dgm:prSet presAssocID="{9926F0A1-DB0F-4BAB-BF1F-45D145C5677F}" presName="node" presStyleLbl="revTx" presStyleIdx="0" presStyleCnt="6">
        <dgm:presLayoutVars>
          <dgm:bulletEnabled val="1"/>
        </dgm:presLayoutVars>
      </dgm:prSet>
      <dgm:spPr/>
    </dgm:pt>
    <dgm:pt modelId="{D5886554-AEC4-492E-A85E-EF9947A2B19D}" type="pres">
      <dgm:prSet presAssocID="{20FAD068-64F9-43D2-B24F-39B5C5BDF66A}" presName="sibTrans" presStyleLbl="node1" presStyleIdx="0" presStyleCnt="6"/>
      <dgm:spPr/>
    </dgm:pt>
    <dgm:pt modelId="{F7A2D54A-A1CD-4772-BF47-D7A6D3939B1A}" type="pres">
      <dgm:prSet presAssocID="{029738E1-452E-4DDE-9AE3-1DEA8373CF46}" presName="dummy" presStyleCnt="0"/>
      <dgm:spPr/>
    </dgm:pt>
    <dgm:pt modelId="{995CE0D6-701D-462F-B576-8836B92906F0}" type="pres">
      <dgm:prSet presAssocID="{029738E1-452E-4DDE-9AE3-1DEA8373CF46}" presName="node" presStyleLbl="revTx" presStyleIdx="1" presStyleCnt="6">
        <dgm:presLayoutVars>
          <dgm:bulletEnabled val="1"/>
        </dgm:presLayoutVars>
      </dgm:prSet>
      <dgm:spPr/>
    </dgm:pt>
    <dgm:pt modelId="{4FA540B9-D5B9-4424-833F-3A37247708A0}" type="pres">
      <dgm:prSet presAssocID="{D336E1F4-B3D9-48D9-9D95-35FF0A9F4524}" presName="sibTrans" presStyleLbl="node1" presStyleIdx="1" presStyleCnt="6"/>
      <dgm:spPr/>
    </dgm:pt>
    <dgm:pt modelId="{02AC89E6-F7E1-47A5-B1C2-DE0207D151C7}" type="pres">
      <dgm:prSet presAssocID="{071C36EB-17F7-44AB-B13D-44C81E0D8702}" presName="dummy" presStyleCnt="0"/>
      <dgm:spPr/>
    </dgm:pt>
    <dgm:pt modelId="{0443FE26-8887-4E84-ADDF-08D31870C135}" type="pres">
      <dgm:prSet presAssocID="{071C36EB-17F7-44AB-B13D-44C81E0D8702}" presName="node" presStyleLbl="revTx" presStyleIdx="2" presStyleCnt="6">
        <dgm:presLayoutVars>
          <dgm:bulletEnabled val="1"/>
        </dgm:presLayoutVars>
      </dgm:prSet>
      <dgm:spPr/>
    </dgm:pt>
    <dgm:pt modelId="{640BE0F2-99BA-4250-BDBF-B595199CDFA1}" type="pres">
      <dgm:prSet presAssocID="{CC43BBD4-7514-47CD-930A-8BAB305698D6}" presName="sibTrans" presStyleLbl="node1" presStyleIdx="2" presStyleCnt="6"/>
      <dgm:spPr/>
    </dgm:pt>
    <dgm:pt modelId="{AA4C7964-8C5B-4256-BBDA-25B61F4B529A}" type="pres">
      <dgm:prSet presAssocID="{A2F07E41-2DD6-4A6A-B9BE-43CC38DC9621}" presName="dummy" presStyleCnt="0"/>
      <dgm:spPr/>
    </dgm:pt>
    <dgm:pt modelId="{3719681C-6AFB-4154-8C0D-AAE5DE5C1845}" type="pres">
      <dgm:prSet presAssocID="{A2F07E41-2DD6-4A6A-B9BE-43CC38DC9621}" presName="node" presStyleLbl="revTx" presStyleIdx="3" presStyleCnt="6">
        <dgm:presLayoutVars>
          <dgm:bulletEnabled val="1"/>
        </dgm:presLayoutVars>
      </dgm:prSet>
      <dgm:spPr/>
    </dgm:pt>
    <dgm:pt modelId="{BC4E0ED1-BAA5-48ED-B177-A99D69B26E20}" type="pres">
      <dgm:prSet presAssocID="{F0C02E01-136A-45FD-AA0F-7D677C3F90E5}" presName="sibTrans" presStyleLbl="node1" presStyleIdx="3" presStyleCnt="6"/>
      <dgm:spPr/>
    </dgm:pt>
    <dgm:pt modelId="{226692D6-745E-42A9-9B59-8D115D8488B2}" type="pres">
      <dgm:prSet presAssocID="{2E11FF6E-6DEC-4B25-B4C9-5EE418719E88}" presName="dummy" presStyleCnt="0"/>
      <dgm:spPr/>
    </dgm:pt>
    <dgm:pt modelId="{40FDCD09-36BD-4011-B9EA-BCC001ECBB12}" type="pres">
      <dgm:prSet presAssocID="{2E11FF6E-6DEC-4B25-B4C9-5EE418719E88}" presName="node" presStyleLbl="revTx" presStyleIdx="4" presStyleCnt="6">
        <dgm:presLayoutVars>
          <dgm:bulletEnabled val="1"/>
        </dgm:presLayoutVars>
      </dgm:prSet>
      <dgm:spPr/>
    </dgm:pt>
    <dgm:pt modelId="{2D317B5B-2A9D-4E72-BD23-B202F3801D2B}" type="pres">
      <dgm:prSet presAssocID="{9FDDEADB-1BDA-45AF-B739-BCD18B97CF8C}" presName="sibTrans" presStyleLbl="node1" presStyleIdx="4" presStyleCnt="6"/>
      <dgm:spPr/>
    </dgm:pt>
    <dgm:pt modelId="{B6151357-7E98-4AED-80B4-0E8C753BE66B}" type="pres">
      <dgm:prSet presAssocID="{16ABB206-878A-433B-88E0-0B81FAF6B95C}" presName="dummy" presStyleCnt="0"/>
      <dgm:spPr/>
    </dgm:pt>
    <dgm:pt modelId="{3D806897-D3AE-4DC4-A771-03D102ECB201}" type="pres">
      <dgm:prSet presAssocID="{16ABB206-878A-433B-88E0-0B81FAF6B95C}" presName="node" presStyleLbl="revTx" presStyleIdx="5" presStyleCnt="6">
        <dgm:presLayoutVars>
          <dgm:bulletEnabled val="1"/>
        </dgm:presLayoutVars>
      </dgm:prSet>
      <dgm:spPr/>
    </dgm:pt>
    <dgm:pt modelId="{0E410373-E302-4A67-9277-0B1E69886F2C}" type="pres">
      <dgm:prSet presAssocID="{F88AD48E-6579-41CD-A631-590DE1346AB3}" presName="sibTrans" presStyleLbl="node1" presStyleIdx="5" presStyleCnt="6"/>
      <dgm:spPr/>
    </dgm:pt>
  </dgm:ptLst>
  <dgm:cxnLst>
    <dgm:cxn modelId="{002CE600-804F-4289-92AA-A3252E6ADFBC}" srcId="{5BA8F0CA-3E42-4B9D-AED6-18B2912632D9}" destId="{A2F07E41-2DD6-4A6A-B9BE-43CC38DC9621}" srcOrd="3" destOrd="0" parTransId="{A66CEC00-C65A-4A32-B046-192C37F9D6A2}" sibTransId="{F0C02E01-136A-45FD-AA0F-7D677C3F90E5}"/>
    <dgm:cxn modelId="{EEBAD727-A463-4B24-B061-92C01BF1C60E}" type="presOf" srcId="{5BA8F0CA-3E42-4B9D-AED6-18B2912632D9}" destId="{F77FE57D-1555-42EB-A2CC-E7CC63446301}" srcOrd="0" destOrd="0" presId="urn:microsoft.com/office/officeart/2005/8/layout/cycle1"/>
    <dgm:cxn modelId="{662DDB2B-9382-483E-9536-325F29583CAF}" srcId="{5BA8F0CA-3E42-4B9D-AED6-18B2912632D9}" destId="{029738E1-452E-4DDE-9AE3-1DEA8373CF46}" srcOrd="1" destOrd="0" parTransId="{B9D61C3E-F883-4FD3-804E-44DFDA48DB86}" sibTransId="{D336E1F4-B3D9-48D9-9D95-35FF0A9F4524}"/>
    <dgm:cxn modelId="{E92DB93E-558B-4D4F-B76D-D33A89CDFACC}" type="presOf" srcId="{2E11FF6E-6DEC-4B25-B4C9-5EE418719E88}" destId="{40FDCD09-36BD-4011-B9EA-BCC001ECBB12}" srcOrd="0" destOrd="0" presId="urn:microsoft.com/office/officeart/2005/8/layout/cycle1"/>
    <dgm:cxn modelId="{D16DD662-3E21-4E3C-B196-B4312EB365A9}" type="presOf" srcId="{A2F07E41-2DD6-4A6A-B9BE-43CC38DC9621}" destId="{3719681C-6AFB-4154-8C0D-AAE5DE5C1845}" srcOrd="0" destOrd="0" presId="urn:microsoft.com/office/officeart/2005/8/layout/cycle1"/>
    <dgm:cxn modelId="{0BE44444-4B44-4028-AF71-6E7F043C29F2}" type="presOf" srcId="{F0C02E01-136A-45FD-AA0F-7D677C3F90E5}" destId="{BC4E0ED1-BAA5-48ED-B177-A99D69B26E20}" srcOrd="0" destOrd="0" presId="urn:microsoft.com/office/officeart/2005/8/layout/cycle1"/>
    <dgm:cxn modelId="{51578957-CCC0-4155-ACEC-321D812F9D9B}" type="presOf" srcId="{D336E1F4-B3D9-48D9-9D95-35FF0A9F4524}" destId="{4FA540B9-D5B9-4424-833F-3A37247708A0}" srcOrd="0" destOrd="0" presId="urn:microsoft.com/office/officeart/2005/8/layout/cycle1"/>
    <dgm:cxn modelId="{4E97A78C-D377-4088-B217-0C74E6887668}" type="presOf" srcId="{9FDDEADB-1BDA-45AF-B739-BCD18B97CF8C}" destId="{2D317B5B-2A9D-4E72-BD23-B202F3801D2B}" srcOrd="0" destOrd="0" presId="urn:microsoft.com/office/officeart/2005/8/layout/cycle1"/>
    <dgm:cxn modelId="{2F9B1C93-7EE0-4C12-8992-569CB0A62391}" srcId="{5BA8F0CA-3E42-4B9D-AED6-18B2912632D9}" destId="{9926F0A1-DB0F-4BAB-BF1F-45D145C5677F}" srcOrd="0" destOrd="0" parTransId="{E258DCEE-43B0-4065-A43E-61B1C02D0903}" sibTransId="{20FAD068-64F9-43D2-B24F-39B5C5BDF66A}"/>
    <dgm:cxn modelId="{64B8FD9C-633E-4D65-B722-B72A8501E213}" type="presOf" srcId="{20FAD068-64F9-43D2-B24F-39B5C5BDF66A}" destId="{D5886554-AEC4-492E-A85E-EF9947A2B19D}" srcOrd="0" destOrd="0" presId="urn:microsoft.com/office/officeart/2005/8/layout/cycle1"/>
    <dgm:cxn modelId="{4199C19D-28F6-479A-8340-2DF30BAEC042}" type="presOf" srcId="{071C36EB-17F7-44AB-B13D-44C81E0D8702}" destId="{0443FE26-8887-4E84-ADDF-08D31870C135}" srcOrd="0" destOrd="0" presId="urn:microsoft.com/office/officeart/2005/8/layout/cycle1"/>
    <dgm:cxn modelId="{31E10AAE-D811-4C90-AEAA-C0CE01D9934B}" type="presOf" srcId="{CC43BBD4-7514-47CD-930A-8BAB305698D6}" destId="{640BE0F2-99BA-4250-BDBF-B595199CDFA1}" srcOrd="0" destOrd="0" presId="urn:microsoft.com/office/officeart/2005/8/layout/cycle1"/>
    <dgm:cxn modelId="{5E1A42CA-9461-4F3D-8490-738E9060F13B}" srcId="{5BA8F0CA-3E42-4B9D-AED6-18B2912632D9}" destId="{071C36EB-17F7-44AB-B13D-44C81E0D8702}" srcOrd="2" destOrd="0" parTransId="{70C895B6-8AEA-44AE-97BF-07A88EED8014}" sibTransId="{CC43BBD4-7514-47CD-930A-8BAB305698D6}"/>
    <dgm:cxn modelId="{BA3C1ED5-CCAD-453A-9972-9087DA644268}" srcId="{5BA8F0CA-3E42-4B9D-AED6-18B2912632D9}" destId="{2E11FF6E-6DEC-4B25-B4C9-5EE418719E88}" srcOrd="4" destOrd="0" parTransId="{F7D85DD2-B69E-4F61-B4EB-2D18C435FDDE}" sibTransId="{9FDDEADB-1BDA-45AF-B739-BCD18B97CF8C}"/>
    <dgm:cxn modelId="{62EE20DE-32EF-49A8-B991-F7AEC12FC7C5}" type="presOf" srcId="{16ABB206-878A-433B-88E0-0B81FAF6B95C}" destId="{3D806897-D3AE-4DC4-A771-03D102ECB201}" srcOrd="0" destOrd="0" presId="urn:microsoft.com/office/officeart/2005/8/layout/cycle1"/>
    <dgm:cxn modelId="{115814EA-F75F-4C38-8051-3B6220080A1A}" type="presOf" srcId="{F88AD48E-6579-41CD-A631-590DE1346AB3}" destId="{0E410373-E302-4A67-9277-0B1E69886F2C}" srcOrd="0" destOrd="0" presId="urn:microsoft.com/office/officeart/2005/8/layout/cycle1"/>
    <dgm:cxn modelId="{6BA24EF4-DD87-43F6-8637-168879B59E68}" type="presOf" srcId="{9926F0A1-DB0F-4BAB-BF1F-45D145C5677F}" destId="{74FDB636-6905-47E2-AE58-43B19CEAE931}" srcOrd="0" destOrd="0" presId="urn:microsoft.com/office/officeart/2005/8/layout/cycle1"/>
    <dgm:cxn modelId="{645392F8-64DB-4C3D-9B4C-782670A3F75F}" type="presOf" srcId="{029738E1-452E-4DDE-9AE3-1DEA8373CF46}" destId="{995CE0D6-701D-462F-B576-8836B92906F0}" srcOrd="0" destOrd="0" presId="urn:microsoft.com/office/officeart/2005/8/layout/cycle1"/>
    <dgm:cxn modelId="{9FEF3DFA-8B51-4232-AF0C-C3BE9E953380}" srcId="{5BA8F0CA-3E42-4B9D-AED6-18B2912632D9}" destId="{16ABB206-878A-433B-88E0-0B81FAF6B95C}" srcOrd="5" destOrd="0" parTransId="{BE43C030-7CD0-41B4-9085-3B73965D376D}" sibTransId="{F88AD48E-6579-41CD-A631-590DE1346AB3}"/>
    <dgm:cxn modelId="{AF80831E-D8A4-4BBA-B5CB-F587588FF7DF}" type="presParOf" srcId="{F77FE57D-1555-42EB-A2CC-E7CC63446301}" destId="{499E86E6-CE68-41A0-A4AE-B2F02468A159}" srcOrd="0" destOrd="0" presId="urn:microsoft.com/office/officeart/2005/8/layout/cycle1"/>
    <dgm:cxn modelId="{3B85B596-A7E6-4581-856D-7A09BEC817D2}" type="presParOf" srcId="{F77FE57D-1555-42EB-A2CC-E7CC63446301}" destId="{74FDB636-6905-47E2-AE58-43B19CEAE931}" srcOrd="1" destOrd="0" presId="urn:microsoft.com/office/officeart/2005/8/layout/cycle1"/>
    <dgm:cxn modelId="{D62085A3-7E6E-4AED-9827-3CE81A535393}" type="presParOf" srcId="{F77FE57D-1555-42EB-A2CC-E7CC63446301}" destId="{D5886554-AEC4-492E-A85E-EF9947A2B19D}" srcOrd="2" destOrd="0" presId="urn:microsoft.com/office/officeart/2005/8/layout/cycle1"/>
    <dgm:cxn modelId="{BF7D0D36-C16B-411C-A3FD-2E677CF53D2F}" type="presParOf" srcId="{F77FE57D-1555-42EB-A2CC-E7CC63446301}" destId="{F7A2D54A-A1CD-4772-BF47-D7A6D3939B1A}" srcOrd="3" destOrd="0" presId="urn:microsoft.com/office/officeart/2005/8/layout/cycle1"/>
    <dgm:cxn modelId="{539B93E7-6967-4490-8789-637841BF08D8}" type="presParOf" srcId="{F77FE57D-1555-42EB-A2CC-E7CC63446301}" destId="{995CE0D6-701D-462F-B576-8836B92906F0}" srcOrd="4" destOrd="0" presId="urn:microsoft.com/office/officeart/2005/8/layout/cycle1"/>
    <dgm:cxn modelId="{7E4EF87C-7ABE-4422-984A-2CE59D351BB0}" type="presParOf" srcId="{F77FE57D-1555-42EB-A2CC-E7CC63446301}" destId="{4FA540B9-D5B9-4424-833F-3A37247708A0}" srcOrd="5" destOrd="0" presId="urn:microsoft.com/office/officeart/2005/8/layout/cycle1"/>
    <dgm:cxn modelId="{657C11E9-A167-47B0-B642-260D7DCF235E}" type="presParOf" srcId="{F77FE57D-1555-42EB-A2CC-E7CC63446301}" destId="{02AC89E6-F7E1-47A5-B1C2-DE0207D151C7}" srcOrd="6" destOrd="0" presId="urn:microsoft.com/office/officeart/2005/8/layout/cycle1"/>
    <dgm:cxn modelId="{FA925EC5-E565-407D-94FD-B67DAC30C7E7}" type="presParOf" srcId="{F77FE57D-1555-42EB-A2CC-E7CC63446301}" destId="{0443FE26-8887-4E84-ADDF-08D31870C135}" srcOrd="7" destOrd="0" presId="urn:microsoft.com/office/officeart/2005/8/layout/cycle1"/>
    <dgm:cxn modelId="{CEB95CA9-8B46-46F0-8A65-19E7E13962DD}" type="presParOf" srcId="{F77FE57D-1555-42EB-A2CC-E7CC63446301}" destId="{640BE0F2-99BA-4250-BDBF-B595199CDFA1}" srcOrd="8" destOrd="0" presId="urn:microsoft.com/office/officeart/2005/8/layout/cycle1"/>
    <dgm:cxn modelId="{EADC869D-449E-4297-9456-D73C3B8A3AEC}" type="presParOf" srcId="{F77FE57D-1555-42EB-A2CC-E7CC63446301}" destId="{AA4C7964-8C5B-4256-BBDA-25B61F4B529A}" srcOrd="9" destOrd="0" presId="urn:microsoft.com/office/officeart/2005/8/layout/cycle1"/>
    <dgm:cxn modelId="{E3DB4712-7C16-4A6A-9B34-12ED4695EB1F}" type="presParOf" srcId="{F77FE57D-1555-42EB-A2CC-E7CC63446301}" destId="{3719681C-6AFB-4154-8C0D-AAE5DE5C1845}" srcOrd="10" destOrd="0" presId="urn:microsoft.com/office/officeart/2005/8/layout/cycle1"/>
    <dgm:cxn modelId="{0954EDB4-5862-446C-B747-CD6F8518EBE7}" type="presParOf" srcId="{F77FE57D-1555-42EB-A2CC-E7CC63446301}" destId="{BC4E0ED1-BAA5-48ED-B177-A99D69B26E20}" srcOrd="11" destOrd="0" presId="urn:microsoft.com/office/officeart/2005/8/layout/cycle1"/>
    <dgm:cxn modelId="{C56C9785-35EE-4C63-9F14-8FFA802968A5}" type="presParOf" srcId="{F77FE57D-1555-42EB-A2CC-E7CC63446301}" destId="{226692D6-745E-42A9-9B59-8D115D8488B2}" srcOrd="12" destOrd="0" presId="urn:microsoft.com/office/officeart/2005/8/layout/cycle1"/>
    <dgm:cxn modelId="{F571BE4B-E409-4137-AD9D-C7AD77DC636B}" type="presParOf" srcId="{F77FE57D-1555-42EB-A2CC-E7CC63446301}" destId="{40FDCD09-36BD-4011-B9EA-BCC001ECBB12}" srcOrd="13" destOrd="0" presId="urn:microsoft.com/office/officeart/2005/8/layout/cycle1"/>
    <dgm:cxn modelId="{9A8A522C-9F4B-4377-A2F5-3FC79F95DBA1}" type="presParOf" srcId="{F77FE57D-1555-42EB-A2CC-E7CC63446301}" destId="{2D317B5B-2A9D-4E72-BD23-B202F3801D2B}" srcOrd="14" destOrd="0" presId="urn:microsoft.com/office/officeart/2005/8/layout/cycle1"/>
    <dgm:cxn modelId="{01716E45-1DCC-4D87-81DE-46D5623E2989}" type="presParOf" srcId="{F77FE57D-1555-42EB-A2CC-E7CC63446301}" destId="{B6151357-7E98-4AED-80B4-0E8C753BE66B}" srcOrd="15" destOrd="0" presId="urn:microsoft.com/office/officeart/2005/8/layout/cycle1"/>
    <dgm:cxn modelId="{B13CCFD7-0C72-4F8A-95C5-6A2542FB19E2}" type="presParOf" srcId="{F77FE57D-1555-42EB-A2CC-E7CC63446301}" destId="{3D806897-D3AE-4DC4-A771-03D102ECB201}" srcOrd="16" destOrd="0" presId="urn:microsoft.com/office/officeart/2005/8/layout/cycle1"/>
    <dgm:cxn modelId="{225D9F9C-FA06-4E32-B267-BDB2D050F5D0}" type="presParOf" srcId="{F77FE57D-1555-42EB-A2CC-E7CC63446301}" destId="{0E410373-E302-4A67-9277-0B1E69886F2C}" srcOrd="17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BB876D7-2482-47D5-B386-1710AF3BA4B9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0EA420-615F-4A14-8E72-02733D76D807}">
      <dgm:prSet phldrT="[Text]" custT="1"/>
      <dgm:spPr/>
      <dgm:t>
        <a:bodyPr/>
        <a:lstStyle/>
        <a:p>
          <a:pPr algn="l"/>
          <a:r>
            <a:rPr lang="en-US" sz="3200" dirty="0">
              <a:solidFill>
                <a:srgbClr val="FFFF00"/>
              </a:solidFill>
            </a:rPr>
            <a:t>History of Advocacy</a:t>
          </a:r>
        </a:p>
        <a:p>
          <a:pPr algn="l"/>
          <a:r>
            <a:rPr lang="en-US" sz="3200" dirty="0"/>
            <a:t>(the last 25 years)</a:t>
          </a:r>
        </a:p>
      </dgm:t>
    </dgm:pt>
    <dgm:pt modelId="{7C9E3B3A-ABAE-4633-838D-DBDCAE1F5EF4}" type="parTrans" cxnId="{3FA427FD-B4EB-4F14-BAFB-3D48C2A2C33B}">
      <dgm:prSet/>
      <dgm:spPr/>
      <dgm:t>
        <a:bodyPr/>
        <a:lstStyle/>
        <a:p>
          <a:endParaRPr lang="en-US"/>
        </a:p>
      </dgm:t>
    </dgm:pt>
    <dgm:pt modelId="{A3D935C6-B69A-4828-A9A3-EF3BCD865B5F}" type="sibTrans" cxnId="{3FA427FD-B4EB-4F14-BAFB-3D48C2A2C33B}">
      <dgm:prSet/>
      <dgm:spPr/>
      <dgm:t>
        <a:bodyPr/>
        <a:lstStyle/>
        <a:p>
          <a:endParaRPr lang="en-US"/>
        </a:p>
      </dgm:t>
    </dgm:pt>
    <dgm:pt modelId="{D9CF5F6A-D5B7-4184-BE7C-5CF7A3E42E17}" type="pres">
      <dgm:prSet presAssocID="{5BB876D7-2482-47D5-B386-1710AF3BA4B9}" presName="linearFlow" presStyleCnt="0">
        <dgm:presLayoutVars>
          <dgm:dir/>
          <dgm:resizeHandles val="exact"/>
        </dgm:presLayoutVars>
      </dgm:prSet>
      <dgm:spPr/>
    </dgm:pt>
    <dgm:pt modelId="{135139C2-A923-4619-B991-363CB9C8D4A2}" type="pres">
      <dgm:prSet presAssocID="{470EA420-615F-4A14-8E72-02733D76D807}" presName="composite" presStyleCnt="0"/>
      <dgm:spPr/>
    </dgm:pt>
    <dgm:pt modelId="{ECD93AD4-DB48-4118-A501-D8B5787420EA}" type="pres">
      <dgm:prSet presAssocID="{470EA420-615F-4A14-8E72-02733D76D807}" presName="imgShp" presStyleLbl="fgImgPlace1" presStyleIdx="0" presStyleCnt="1" custFlipHor="1" custScaleX="52273" custScaleY="57005" custLinFactNeighborX="-12738" custLinFactNeighborY="-4259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D9686E1-8CF1-415F-8DD8-1FAE3756541C}" type="pres">
      <dgm:prSet presAssocID="{470EA420-615F-4A14-8E72-02733D76D807}" presName="txShp" presStyleLbl="node1" presStyleIdx="0" presStyleCnt="1" custScaleX="99326" custScaleY="45308" custLinFactNeighborX="-4891" custLinFactNeighborY="-42280">
        <dgm:presLayoutVars>
          <dgm:bulletEnabled val="1"/>
        </dgm:presLayoutVars>
      </dgm:prSet>
      <dgm:spPr/>
    </dgm:pt>
  </dgm:ptLst>
  <dgm:cxnLst>
    <dgm:cxn modelId="{FC9CA932-B04D-42CD-9060-C6A443F816E3}" type="presOf" srcId="{470EA420-615F-4A14-8E72-02733D76D807}" destId="{BD9686E1-8CF1-415F-8DD8-1FAE3756541C}" srcOrd="0" destOrd="0" presId="urn:microsoft.com/office/officeart/2005/8/layout/vList3"/>
    <dgm:cxn modelId="{8212ABC1-C4F2-4E03-8B75-0FEBEE831428}" type="presOf" srcId="{5BB876D7-2482-47D5-B386-1710AF3BA4B9}" destId="{D9CF5F6A-D5B7-4184-BE7C-5CF7A3E42E17}" srcOrd="0" destOrd="0" presId="urn:microsoft.com/office/officeart/2005/8/layout/vList3"/>
    <dgm:cxn modelId="{3FA427FD-B4EB-4F14-BAFB-3D48C2A2C33B}" srcId="{5BB876D7-2482-47D5-B386-1710AF3BA4B9}" destId="{470EA420-615F-4A14-8E72-02733D76D807}" srcOrd="0" destOrd="0" parTransId="{7C9E3B3A-ABAE-4633-838D-DBDCAE1F5EF4}" sibTransId="{A3D935C6-B69A-4828-A9A3-EF3BCD865B5F}"/>
    <dgm:cxn modelId="{DD2FE1AE-8DAA-4BC2-B83E-D9336AD695C3}" type="presParOf" srcId="{D9CF5F6A-D5B7-4184-BE7C-5CF7A3E42E17}" destId="{135139C2-A923-4619-B991-363CB9C8D4A2}" srcOrd="0" destOrd="0" presId="urn:microsoft.com/office/officeart/2005/8/layout/vList3"/>
    <dgm:cxn modelId="{2DE1770D-3692-4DE4-B42B-B682381D0AEB}" type="presParOf" srcId="{135139C2-A923-4619-B991-363CB9C8D4A2}" destId="{ECD93AD4-DB48-4118-A501-D8B5787420EA}" srcOrd="0" destOrd="0" presId="urn:microsoft.com/office/officeart/2005/8/layout/vList3"/>
    <dgm:cxn modelId="{9B197CDB-1C8E-41F1-8534-1F283563637B}" type="presParOf" srcId="{135139C2-A923-4619-B991-363CB9C8D4A2}" destId="{BD9686E1-8CF1-415F-8DD8-1FAE3756541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3C2C375-72C9-4224-A8A6-F3334578BFC9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55775F-656F-4F44-8F7D-9839D2594D99}">
      <dgm:prSet phldrT="[Text]" custT="1"/>
      <dgm:spPr/>
      <dgm:t>
        <a:bodyPr/>
        <a:lstStyle/>
        <a:p>
          <a:r>
            <a:rPr lang="en-US" sz="3200" dirty="0"/>
            <a:t>1984</a:t>
          </a:r>
        </a:p>
      </dgm:t>
    </dgm:pt>
    <dgm:pt modelId="{E4E333A2-2A68-406B-9403-BEFD4D9AF737}" type="parTrans" cxnId="{5BF3E4EF-C552-4E57-BBF7-E76F7AB6CDDB}">
      <dgm:prSet/>
      <dgm:spPr/>
      <dgm:t>
        <a:bodyPr/>
        <a:lstStyle/>
        <a:p>
          <a:endParaRPr lang="en-US"/>
        </a:p>
      </dgm:t>
    </dgm:pt>
    <dgm:pt modelId="{B67AAAAF-1550-4317-B9F7-6859B7757791}" type="sibTrans" cxnId="{5BF3E4EF-C552-4E57-BBF7-E76F7AB6CDDB}">
      <dgm:prSet/>
      <dgm:spPr/>
      <dgm:t>
        <a:bodyPr/>
        <a:lstStyle/>
        <a:p>
          <a:endParaRPr lang="en-US"/>
        </a:p>
      </dgm:t>
    </dgm:pt>
    <dgm:pt modelId="{0A3401F1-619D-44A0-91F8-697EDBD2FD66}">
      <dgm:prSet phldrT="[Text]"/>
      <dgm:spPr/>
      <dgm:t>
        <a:bodyPr/>
        <a:lstStyle/>
        <a:p>
          <a:r>
            <a:rPr lang="en-US" dirty="0" err="1">
              <a:solidFill>
                <a:srgbClr val="00B050"/>
              </a:solidFill>
            </a:rPr>
            <a:t>Surfriders</a:t>
          </a:r>
          <a:r>
            <a:rPr lang="en-US" dirty="0">
              <a:solidFill>
                <a:srgbClr val="00B050"/>
              </a:solidFill>
            </a:rPr>
            <a:t> </a:t>
          </a:r>
        </a:p>
      </dgm:t>
    </dgm:pt>
    <dgm:pt modelId="{A4CFB757-605D-463E-A092-E7E7E683344B}" type="parTrans" cxnId="{E2F132B2-362A-409B-BAA7-CEC5A645B250}">
      <dgm:prSet/>
      <dgm:spPr/>
      <dgm:t>
        <a:bodyPr/>
        <a:lstStyle/>
        <a:p>
          <a:endParaRPr lang="en-US"/>
        </a:p>
      </dgm:t>
    </dgm:pt>
    <dgm:pt modelId="{D0F03BF5-E342-4958-BB8C-B83712C95CD2}" type="sibTrans" cxnId="{E2F132B2-362A-409B-BAA7-CEC5A645B250}">
      <dgm:prSet/>
      <dgm:spPr/>
      <dgm:t>
        <a:bodyPr/>
        <a:lstStyle/>
        <a:p>
          <a:endParaRPr lang="en-US"/>
        </a:p>
      </dgm:t>
    </dgm:pt>
    <dgm:pt modelId="{D7BA040C-F430-491C-AE1A-347A5FF1B541}">
      <dgm:prSet phldrT="[Text]" custT="1"/>
      <dgm:spPr/>
      <dgm:t>
        <a:bodyPr/>
        <a:lstStyle/>
        <a:p>
          <a:r>
            <a:rPr lang="en-US" sz="3200" dirty="0"/>
            <a:t>1985</a:t>
          </a:r>
        </a:p>
      </dgm:t>
    </dgm:pt>
    <dgm:pt modelId="{73353A1F-9EAC-470C-A3C0-CDCBB243065D}" type="parTrans" cxnId="{AC419BD0-A0A0-43CA-A652-8C209D30FB27}">
      <dgm:prSet/>
      <dgm:spPr/>
      <dgm:t>
        <a:bodyPr/>
        <a:lstStyle/>
        <a:p>
          <a:endParaRPr lang="en-US"/>
        </a:p>
      </dgm:t>
    </dgm:pt>
    <dgm:pt modelId="{7EB6EFEF-DDEA-464B-91C4-3755E6CB0115}" type="sibTrans" cxnId="{AC419BD0-A0A0-43CA-A652-8C209D30FB27}">
      <dgm:prSet/>
      <dgm:spPr/>
      <dgm:t>
        <a:bodyPr/>
        <a:lstStyle/>
        <a:p>
          <a:endParaRPr lang="en-US"/>
        </a:p>
      </dgm:t>
    </dgm:pt>
    <dgm:pt modelId="{CBB53799-9061-4753-B189-961A08828643}">
      <dgm:prSet phldrT="[Text]"/>
      <dgm:spPr/>
      <dgm:t>
        <a:bodyPr/>
        <a:lstStyle/>
        <a:p>
          <a:r>
            <a:rPr lang="en-US" dirty="0">
              <a:solidFill>
                <a:srgbClr val="00B050"/>
              </a:solidFill>
            </a:rPr>
            <a:t>Heal the Bay</a:t>
          </a:r>
        </a:p>
      </dgm:t>
    </dgm:pt>
    <dgm:pt modelId="{E9295801-E4FF-44FF-8846-D6C9EAEB856A}" type="parTrans" cxnId="{E1712CFA-23D5-47DF-AB98-6F54239B8C8B}">
      <dgm:prSet/>
      <dgm:spPr/>
      <dgm:t>
        <a:bodyPr/>
        <a:lstStyle/>
        <a:p>
          <a:endParaRPr lang="en-US"/>
        </a:p>
      </dgm:t>
    </dgm:pt>
    <dgm:pt modelId="{61FE6B7A-ECD3-488A-99B7-118CE2AC92CE}" type="sibTrans" cxnId="{E1712CFA-23D5-47DF-AB98-6F54239B8C8B}">
      <dgm:prSet/>
      <dgm:spPr/>
      <dgm:t>
        <a:bodyPr/>
        <a:lstStyle/>
        <a:p>
          <a:endParaRPr lang="en-US"/>
        </a:p>
      </dgm:t>
    </dgm:pt>
    <dgm:pt modelId="{8ACE8853-9C4B-4B49-83B2-6386DD849ADC}">
      <dgm:prSet phldrT="[Text]"/>
      <dgm:spPr/>
      <dgm:t>
        <a:bodyPr/>
        <a:lstStyle/>
        <a:p>
          <a:r>
            <a:rPr lang="en-US" dirty="0">
              <a:solidFill>
                <a:srgbClr val="00B050"/>
              </a:solidFill>
            </a:rPr>
            <a:t>Stop discharge into Bay </a:t>
          </a:r>
        </a:p>
      </dgm:t>
    </dgm:pt>
    <dgm:pt modelId="{15DE81DC-9B2D-4DED-BFC9-BEB3FADB339C}" type="parTrans" cxnId="{D23F4EE1-77C8-4C9B-BEB1-610B872B2D72}">
      <dgm:prSet/>
      <dgm:spPr/>
      <dgm:t>
        <a:bodyPr/>
        <a:lstStyle/>
        <a:p>
          <a:endParaRPr lang="en-US"/>
        </a:p>
      </dgm:t>
    </dgm:pt>
    <dgm:pt modelId="{33DA5A40-9BC3-4D16-872F-A169C6687143}" type="sibTrans" cxnId="{D23F4EE1-77C8-4C9B-BEB1-610B872B2D72}">
      <dgm:prSet/>
      <dgm:spPr/>
      <dgm:t>
        <a:bodyPr/>
        <a:lstStyle/>
        <a:p>
          <a:endParaRPr lang="en-US"/>
        </a:p>
      </dgm:t>
    </dgm:pt>
    <dgm:pt modelId="{B321A240-F92F-4C18-9296-6A2F62869531}">
      <dgm:prSet phldrT="[Text]" custT="1"/>
      <dgm:spPr/>
      <dgm:t>
        <a:bodyPr/>
        <a:lstStyle/>
        <a:p>
          <a:r>
            <a:rPr lang="en-US" sz="3200" dirty="0"/>
            <a:t>1990</a:t>
          </a:r>
        </a:p>
      </dgm:t>
    </dgm:pt>
    <dgm:pt modelId="{AF70DEEA-5541-41A1-A731-B12AE634F2E0}" type="parTrans" cxnId="{722BA58E-6599-40E7-BEC7-04CFE7D610BE}">
      <dgm:prSet/>
      <dgm:spPr/>
      <dgm:t>
        <a:bodyPr/>
        <a:lstStyle/>
        <a:p>
          <a:endParaRPr lang="en-US"/>
        </a:p>
      </dgm:t>
    </dgm:pt>
    <dgm:pt modelId="{26096513-A8A9-4F05-AAED-D7DF9358A55B}" type="sibTrans" cxnId="{722BA58E-6599-40E7-BEC7-04CFE7D610BE}">
      <dgm:prSet/>
      <dgm:spPr/>
      <dgm:t>
        <a:bodyPr/>
        <a:lstStyle/>
        <a:p>
          <a:endParaRPr lang="en-US"/>
        </a:p>
      </dgm:t>
    </dgm:pt>
    <dgm:pt modelId="{CED9D7F3-0066-4D39-A9C3-3F9AD2F05283}">
      <dgm:prSet phldrT="[Text]"/>
      <dgm:spPr/>
      <dgm:t>
        <a:bodyPr/>
        <a:lstStyle/>
        <a:p>
          <a:r>
            <a:rPr lang="en-US" dirty="0" err="1"/>
            <a:t>WateReuse</a:t>
          </a:r>
          <a:r>
            <a:rPr lang="en-US" dirty="0"/>
            <a:t> Association</a:t>
          </a:r>
        </a:p>
      </dgm:t>
    </dgm:pt>
    <dgm:pt modelId="{F5A4ECA9-E6C1-4D59-B268-67361A87F870}" type="parTrans" cxnId="{8D9BED3F-7536-41ED-86DD-5C6A2F175375}">
      <dgm:prSet/>
      <dgm:spPr/>
      <dgm:t>
        <a:bodyPr/>
        <a:lstStyle/>
        <a:p>
          <a:endParaRPr lang="en-US"/>
        </a:p>
      </dgm:t>
    </dgm:pt>
    <dgm:pt modelId="{6B0F0A6C-FC00-4A93-B2D3-D9A42E21DF15}" type="sibTrans" cxnId="{8D9BED3F-7536-41ED-86DD-5C6A2F175375}">
      <dgm:prSet/>
      <dgm:spPr/>
      <dgm:t>
        <a:bodyPr/>
        <a:lstStyle/>
        <a:p>
          <a:endParaRPr lang="en-US"/>
        </a:p>
      </dgm:t>
    </dgm:pt>
    <dgm:pt modelId="{8C7C0690-9E0A-44D6-A13C-C208C1083049}">
      <dgm:prSet phldrT="[Text]"/>
      <dgm:spPr/>
      <dgm:t>
        <a:bodyPr/>
        <a:lstStyle/>
        <a:p>
          <a:r>
            <a:rPr lang="en-US" dirty="0"/>
            <a:t>Promote reuse</a:t>
          </a:r>
        </a:p>
      </dgm:t>
    </dgm:pt>
    <dgm:pt modelId="{346FA3BF-541C-4945-A2D4-C0D66E61DC0E}" type="parTrans" cxnId="{4E92C446-44E9-4BC2-841C-A3F2BDD9FCB7}">
      <dgm:prSet/>
      <dgm:spPr/>
      <dgm:t>
        <a:bodyPr/>
        <a:lstStyle/>
        <a:p>
          <a:endParaRPr lang="en-US"/>
        </a:p>
      </dgm:t>
    </dgm:pt>
    <dgm:pt modelId="{98F4D321-5693-433E-A55C-626E699506C0}" type="sibTrans" cxnId="{4E92C446-44E9-4BC2-841C-A3F2BDD9FCB7}">
      <dgm:prSet/>
      <dgm:spPr/>
      <dgm:t>
        <a:bodyPr/>
        <a:lstStyle/>
        <a:p>
          <a:endParaRPr lang="en-US"/>
        </a:p>
      </dgm:t>
    </dgm:pt>
    <dgm:pt modelId="{3D22B36D-5455-4EC6-8C91-31284BFE4D3D}">
      <dgm:prSet phldrT="[Text]"/>
      <dgm:spPr/>
      <dgm:t>
        <a:bodyPr/>
        <a:lstStyle/>
        <a:p>
          <a:r>
            <a:rPr lang="en-US" dirty="0">
              <a:solidFill>
                <a:srgbClr val="00B050"/>
              </a:solidFill>
            </a:rPr>
            <a:t>Protect Oceans</a:t>
          </a:r>
        </a:p>
      </dgm:t>
    </dgm:pt>
    <dgm:pt modelId="{0019F274-1F2C-4EAA-9976-1D07E9CFEB2F}" type="parTrans" cxnId="{7084E676-55CD-4DEC-B163-4556221FB944}">
      <dgm:prSet/>
      <dgm:spPr/>
    </dgm:pt>
    <dgm:pt modelId="{A50BBD7A-1731-465D-A67D-B025947956DD}" type="sibTrans" cxnId="{7084E676-55CD-4DEC-B163-4556221FB944}">
      <dgm:prSet/>
      <dgm:spPr/>
    </dgm:pt>
    <dgm:pt modelId="{61F88A25-EAF2-473F-A0DA-D9E1CF224EDB}" type="pres">
      <dgm:prSet presAssocID="{43C2C375-72C9-4224-A8A6-F3334578BFC9}" presName="Name0" presStyleCnt="0">
        <dgm:presLayoutVars>
          <dgm:dir/>
          <dgm:animLvl val="lvl"/>
          <dgm:resizeHandles val="exact"/>
        </dgm:presLayoutVars>
      </dgm:prSet>
      <dgm:spPr/>
    </dgm:pt>
    <dgm:pt modelId="{1383EB86-65E4-4E88-B3AB-810C9B5A9E89}" type="pres">
      <dgm:prSet presAssocID="{B321A240-F92F-4C18-9296-6A2F62869531}" presName="boxAndChildren" presStyleCnt="0"/>
      <dgm:spPr/>
    </dgm:pt>
    <dgm:pt modelId="{CEC2D70B-38EC-4BBA-A9EB-7ED129849983}" type="pres">
      <dgm:prSet presAssocID="{B321A240-F92F-4C18-9296-6A2F62869531}" presName="parentTextBox" presStyleLbl="node1" presStyleIdx="0" presStyleCnt="3"/>
      <dgm:spPr/>
    </dgm:pt>
    <dgm:pt modelId="{AB7A898F-0ED1-4FE8-8278-A9F7A543C9AE}" type="pres">
      <dgm:prSet presAssocID="{B321A240-F92F-4C18-9296-6A2F62869531}" presName="entireBox" presStyleLbl="node1" presStyleIdx="0" presStyleCnt="3"/>
      <dgm:spPr/>
    </dgm:pt>
    <dgm:pt modelId="{0E726B76-2393-4112-B2F0-579AE008B9EB}" type="pres">
      <dgm:prSet presAssocID="{B321A240-F92F-4C18-9296-6A2F62869531}" presName="descendantBox" presStyleCnt="0"/>
      <dgm:spPr/>
    </dgm:pt>
    <dgm:pt modelId="{B62BA772-0C9E-4694-99E7-0DF9F8D52BE5}" type="pres">
      <dgm:prSet presAssocID="{CED9D7F3-0066-4D39-A9C3-3F9AD2F05283}" presName="childTextBox" presStyleLbl="fgAccFollowNode1" presStyleIdx="0" presStyleCnt="6">
        <dgm:presLayoutVars>
          <dgm:bulletEnabled val="1"/>
        </dgm:presLayoutVars>
      </dgm:prSet>
      <dgm:spPr/>
    </dgm:pt>
    <dgm:pt modelId="{811E4413-E914-4B2A-B6DC-4DE75B31D8A9}" type="pres">
      <dgm:prSet presAssocID="{8C7C0690-9E0A-44D6-A13C-C208C1083049}" presName="childTextBox" presStyleLbl="fgAccFollowNode1" presStyleIdx="1" presStyleCnt="6">
        <dgm:presLayoutVars>
          <dgm:bulletEnabled val="1"/>
        </dgm:presLayoutVars>
      </dgm:prSet>
      <dgm:spPr/>
    </dgm:pt>
    <dgm:pt modelId="{8A657673-C022-4159-8778-45E745486EA4}" type="pres">
      <dgm:prSet presAssocID="{7EB6EFEF-DDEA-464B-91C4-3755E6CB0115}" presName="sp" presStyleCnt="0"/>
      <dgm:spPr/>
    </dgm:pt>
    <dgm:pt modelId="{6FC57CF4-F543-4D6E-AADC-7B3B73C3FE7D}" type="pres">
      <dgm:prSet presAssocID="{D7BA040C-F430-491C-AE1A-347A5FF1B541}" presName="arrowAndChildren" presStyleCnt="0"/>
      <dgm:spPr/>
    </dgm:pt>
    <dgm:pt modelId="{48538F1A-A02B-4143-9C7C-8008B485FB12}" type="pres">
      <dgm:prSet presAssocID="{D7BA040C-F430-491C-AE1A-347A5FF1B541}" presName="parentTextArrow" presStyleLbl="node1" presStyleIdx="0" presStyleCnt="3"/>
      <dgm:spPr/>
    </dgm:pt>
    <dgm:pt modelId="{BE962B61-F66B-43CD-83E5-D6B0631DDFDF}" type="pres">
      <dgm:prSet presAssocID="{D7BA040C-F430-491C-AE1A-347A5FF1B541}" presName="arrow" presStyleLbl="node1" presStyleIdx="1" presStyleCnt="3" custLinFactNeighborX="-7407" custLinFactNeighborY="2834"/>
      <dgm:spPr/>
    </dgm:pt>
    <dgm:pt modelId="{84C18C7B-1F05-400C-9702-6AD0EBD49E1D}" type="pres">
      <dgm:prSet presAssocID="{D7BA040C-F430-491C-AE1A-347A5FF1B541}" presName="descendantArrow" presStyleCnt="0"/>
      <dgm:spPr/>
    </dgm:pt>
    <dgm:pt modelId="{C424625C-6AE4-42FE-9BF6-4AC849CE0D2A}" type="pres">
      <dgm:prSet presAssocID="{CBB53799-9061-4753-B189-961A08828643}" presName="childTextArrow" presStyleLbl="fgAccFollowNode1" presStyleIdx="2" presStyleCnt="6">
        <dgm:presLayoutVars>
          <dgm:bulletEnabled val="1"/>
        </dgm:presLayoutVars>
      </dgm:prSet>
      <dgm:spPr/>
    </dgm:pt>
    <dgm:pt modelId="{80FD057F-2A87-4272-8E80-757C041CD42D}" type="pres">
      <dgm:prSet presAssocID="{8ACE8853-9C4B-4B49-83B2-6386DD849ADC}" presName="childTextArrow" presStyleLbl="fgAccFollowNode1" presStyleIdx="3" presStyleCnt="6">
        <dgm:presLayoutVars>
          <dgm:bulletEnabled val="1"/>
        </dgm:presLayoutVars>
      </dgm:prSet>
      <dgm:spPr/>
    </dgm:pt>
    <dgm:pt modelId="{DA574AFA-49A0-4A8B-8758-5CCC8AF2BF9D}" type="pres">
      <dgm:prSet presAssocID="{B67AAAAF-1550-4317-B9F7-6859B7757791}" presName="sp" presStyleCnt="0"/>
      <dgm:spPr/>
    </dgm:pt>
    <dgm:pt modelId="{FA75B47A-2331-4DB5-B8F7-12440BC92D12}" type="pres">
      <dgm:prSet presAssocID="{9E55775F-656F-4F44-8F7D-9839D2594D99}" presName="arrowAndChildren" presStyleCnt="0"/>
      <dgm:spPr/>
    </dgm:pt>
    <dgm:pt modelId="{74D8BB98-41A3-4299-803D-1AE51E7CB67D}" type="pres">
      <dgm:prSet presAssocID="{9E55775F-656F-4F44-8F7D-9839D2594D99}" presName="parentTextArrow" presStyleLbl="node1" presStyleIdx="1" presStyleCnt="3"/>
      <dgm:spPr/>
    </dgm:pt>
    <dgm:pt modelId="{BA4D6A43-144B-4586-A0F3-070AA2451F20}" type="pres">
      <dgm:prSet presAssocID="{9E55775F-656F-4F44-8F7D-9839D2594D99}" presName="arrow" presStyleLbl="node1" presStyleIdx="2" presStyleCnt="3" custLinFactNeighborY="-46"/>
      <dgm:spPr/>
    </dgm:pt>
    <dgm:pt modelId="{A8C7D8D1-BC8E-4452-9B60-8B5698DF06B6}" type="pres">
      <dgm:prSet presAssocID="{9E55775F-656F-4F44-8F7D-9839D2594D99}" presName="descendantArrow" presStyleCnt="0"/>
      <dgm:spPr/>
    </dgm:pt>
    <dgm:pt modelId="{C7AEB029-F280-4544-8F3F-3F3ABE56F399}" type="pres">
      <dgm:prSet presAssocID="{0A3401F1-619D-44A0-91F8-697EDBD2FD66}" presName="childTextArrow" presStyleLbl="fgAccFollowNode1" presStyleIdx="4" presStyleCnt="6" custLinFactNeighborX="-1852" custLinFactNeighborY="999">
        <dgm:presLayoutVars>
          <dgm:bulletEnabled val="1"/>
        </dgm:presLayoutVars>
      </dgm:prSet>
      <dgm:spPr/>
    </dgm:pt>
    <dgm:pt modelId="{3B6542AA-A164-4EE0-8167-1672C6EEE26C}" type="pres">
      <dgm:prSet presAssocID="{3D22B36D-5455-4EC6-8C91-31284BFE4D3D}" presName="childTextArrow" presStyleLbl="fgAccFollowNode1" presStyleIdx="5" presStyleCnt="6">
        <dgm:presLayoutVars>
          <dgm:bulletEnabled val="1"/>
        </dgm:presLayoutVars>
      </dgm:prSet>
      <dgm:spPr/>
    </dgm:pt>
  </dgm:ptLst>
  <dgm:cxnLst>
    <dgm:cxn modelId="{1F715507-A42D-48FF-8D4D-757199BD68B8}" type="presOf" srcId="{D7BA040C-F430-491C-AE1A-347A5FF1B541}" destId="{48538F1A-A02B-4143-9C7C-8008B485FB12}" srcOrd="0" destOrd="0" presId="urn:microsoft.com/office/officeart/2005/8/layout/process4"/>
    <dgm:cxn modelId="{CA31281F-C996-48A1-9B6D-40F797C086CC}" type="presOf" srcId="{D7BA040C-F430-491C-AE1A-347A5FF1B541}" destId="{BE962B61-F66B-43CD-83E5-D6B0631DDFDF}" srcOrd="1" destOrd="0" presId="urn:microsoft.com/office/officeart/2005/8/layout/process4"/>
    <dgm:cxn modelId="{A5316C29-9291-447A-80AB-FE5E8EAADA75}" type="presOf" srcId="{CED9D7F3-0066-4D39-A9C3-3F9AD2F05283}" destId="{B62BA772-0C9E-4694-99E7-0DF9F8D52BE5}" srcOrd="0" destOrd="0" presId="urn:microsoft.com/office/officeart/2005/8/layout/process4"/>
    <dgm:cxn modelId="{B51D812C-E884-4099-80C4-95114604C83B}" type="presOf" srcId="{3D22B36D-5455-4EC6-8C91-31284BFE4D3D}" destId="{3B6542AA-A164-4EE0-8167-1672C6EEE26C}" srcOrd="0" destOrd="0" presId="urn:microsoft.com/office/officeart/2005/8/layout/process4"/>
    <dgm:cxn modelId="{B3EED83D-F106-4BAF-B20F-14064F26DF03}" type="presOf" srcId="{9E55775F-656F-4F44-8F7D-9839D2594D99}" destId="{74D8BB98-41A3-4299-803D-1AE51E7CB67D}" srcOrd="0" destOrd="0" presId="urn:microsoft.com/office/officeart/2005/8/layout/process4"/>
    <dgm:cxn modelId="{8D9BED3F-7536-41ED-86DD-5C6A2F175375}" srcId="{B321A240-F92F-4C18-9296-6A2F62869531}" destId="{CED9D7F3-0066-4D39-A9C3-3F9AD2F05283}" srcOrd="0" destOrd="0" parTransId="{F5A4ECA9-E6C1-4D59-B268-67361A87F870}" sibTransId="{6B0F0A6C-FC00-4A93-B2D3-D9A42E21DF15}"/>
    <dgm:cxn modelId="{4E92C446-44E9-4BC2-841C-A3F2BDD9FCB7}" srcId="{B321A240-F92F-4C18-9296-6A2F62869531}" destId="{8C7C0690-9E0A-44D6-A13C-C208C1083049}" srcOrd="1" destOrd="0" parTransId="{346FA3BF-541C-4945-A2D4-C0D66E61DC0E}" sibTransId="{98F4D321-5693-433E-A55C-626E699506C0}"/>
    <dgm:cxn modelId="{AFC8EE4E-044F-4E48-A47C-37EC52D960C6}" type="presOf" srcId="{43C2C375-72C9-4224-A8A6-F3334578BFC9}" destId="{61F88A25-EAF2-473F-A0DA-D9E1CF224EDB}" srcOrd="0" destOrd="0" presId="urn:microsoft.com/office/officeart/2005/8/layout/process4"/>
    <dgm:cxn modelId="{7084E676-55CD-4DEC-B163-4556221FB944}" srcId="{9E55775F-656F-4F44-8F7D-9839D2594D99}" destId="{3D22B36D-5455-4EC6-8C91-31284BFE4D3D}" srcOrd="1" destOrd="0" parTransId="{0019F274-1F2C-4EAA-9976-1D07E9CFEB2F}" sibTransId="{A50BBD7A-1731-465D-A67D-B025947956DD}"/>
    <dgm:cxn modelId="{722BA58E-6599-40E7-BEC7-04CFE7D610BE}" srcId="{43C2C375-72C9-4224-A8A6-F3334578BFC9}" destId="{B321A240-F92F-4C18-9296-6A2F62869531}" srcOrd="2" destOrd="0" parTransId="{AF70DEEA-5541-41A1-A731-B12AE634F2E0}" sibTransId="{26096513-A8A9-4F05-AAED-D7DF9358A55B}"/>
    <dgm:cxn modelId="{FA0C9EB1-FDC4-4E96-9768-08AFC0A03C24}" type="presOf" srcId="{8C7C0690-9E0A-44D6-A13C-C208C1083049}" destId="{811E4413-E914-4B2A-B6DC-4DE75B31D8A9}" srcOrd="0" destOrd="0" presId="urn:microsoft.com/office/officeart/2005/8/layout/process4"/>
    <dgm:cxn modelId="{E2F132B2-362A-409B-BAA7-CEC5A645B250}" srcId="{9E55775F-656F-4F44-8F7D-9839D2594D99}" destId="{0A3401F1-619D-44A0-91F8-697EDBD2FD66}" srcOrd="0" destOrd="0" parTransId="{A4CFB757-605D-463E-A092-E7E7E683344B}" sibTransId="{D0F03BF5-E342-4958-BB8C-B83712C95CD2}"/>
    <dgm:cxn modelId="{CE7133B8-3E9E-46F7-A0F3-5EF002D9BFF1}" type="presOf" srcId="{B321A240-F92F-4C18-9296-6A2F62869531}" destId="{AB7A898F-0ED1-4FE8-8278-A9F7A543C9AE}" srcOrd="1" destOrd="0" presId="urn:microsoft.com/office/officeart/2005/8/layout/process4"/>
    <dgm:cxn modelId="{6A275FBB-BA01-4AB4-B114-C61527DC2A63}" type="presOf" srcId="{CBB53799-9061-4753-B189-961A08828643}" destId="{C424625C-6AE4-42FE-9BF6-4AC849CE0D2A}" srcOrd="0" destOrd="0" presId="urn:microsoft.com/office/officeart/2005/8/layout/process4"/>
    <dgm:cxn modelId="{068590C1-726D-4296-A210-78CA6C7ECF43}" type="presOf" srcId="{9E55775F-656F-4F44-8F7D-9839D2594D99}" destId="{BA4D6A43-144B-4586-A0F3-070AA2451F20}" srcOrd="1" destOrd="0" presId="urn:microsoft.com/office/officeart/2005/8/layout/process4"/>
    <dgm:cxn modelId="{AC419BD0-A0A0-43CA-A652-8C209D30FB27}" srcId="{43C2C375-72C9-4224-A8A6-F3334578BFC9}" destId="{D7BA040C-F430-491C-AE1A-347A5FF1B541}" srcOrd="1" destOrd="0" parTransId="{73353A1F-9EAC-470C-A3C0-CDCBB243065D}" sibTransId="{7EB6EFEF-DDEA-464B-91C4-3755E6CB0115}"/>
    <dgm:cxn modelId="{D23F4EE1-77C8-4C9B-BEB1-610B872B2D72}" srcId="{D7BA040C-F430-491C-AE1A-347A5FF1B541}" destId="{8ACE8853-9C4B-4B49-83B2-6386DD849ADC}" srcOrd="1" destOrd="0" parTransId="{15DE81DC-9B2D-4DED-BFC9-BEB3FADB339C}" sibTransId="{33DA5A40-9BC3-4D16-872F-A169C6687143}"/>
    <dgm:cxn modelId="{22B030E6-C2F1-46AA-AC77-0B852CBC2A9A}" type="presOf" srcId="{B321A240-F92F-4C18-9296-6A2F62869531}" destId="{CEC2D70B-38EC-4BBA-A9EB-7ED129849983}" srcOrd="0" destOrd="0" presId="urn:microsoft.com/office/officeart/2005/8/layout/process4"/>
    <dgm:cxn modelId="{5BF3E4EF-C552-4E57-BBF7-E76F7AB6CDDB}" srcId="{43C2C375-72C9-4224-A8A6-F3334578BFC9}" destId="{9E55775F-656F-4F44-8F7D-9839D2594D99}" srcOrd="0" destOrd="0" parTransId="{E4E333A2-2A68-406B-9403-BEFD4D9AF737}" sibTransId="{B67AAAAF-1550-4317-B9F7-6859B7757791}"/>
    <dgm:cxn modelId="{E1712CFA-23D5-47DF-AB98-6F54239B8C8B}" srcId="{D7BA040C-F430-491C-AE1A-347A5FF1B541}" destId="{CBB53799-9061-4753-B189-961A08828643}" srcOrd="0" destOrd="0" parTransId="{E9295801-E4FF-44FF-8846-D6C9EAEB856A}" sibTransId="{61FE6B7A-ECD3-488A-99B7-118CE2AC92CE}"/>
    <dgm:cxn modelId="{C5A79EFB-901A-4CE1-B0AD-9A5C5CCEC842}" type="presOf" srcId="{0A3401F1-619D-44A0-91F8-697EDBD2FD66}" destId="{C7AEB029-F280-4544-8F3F-3F3ABE56F399}" srcOrd="0" destOrd="0" presId="urn:microsoft.com/office/officeart/2005/8/layout/process4"/>
    <dgm:cxn modelId="{91FAFBFE-552C-4250-A93B-82E442CD3AEB}" type="presOf" srcId="{8ACE8853-9C4B-4B49-83B2-6386DD849ADC}" destId="{80FD057F-2A87-4272-8E80-757C041CD42D}" srcOrd="0" destOrd="0" presId="urn:microsoft.com/office/officeart/2005/8/layout/process4"/>
    <dgm:cxn modelId="{D8D44B2B-89FC-4C74-85F6-A48AD00A67FD}" type="presParOf" srcId="{61F88A25-EAF2-473F-A0DA-D9E1CF224EDB}" destId="{1383EB86-65E4-4E88-B3AB-810C9B5A9E89}" srcOrd="0" destOrd="0" presId="urn:microsoft.com/office/officeart/2005/8/layout/process4"/>
    <dgm:cxn modelId="{DB8032C5-938C-457F-A5C4-42B7D16223BA}" type="presParOf" srcId="{1383EB86-65E4-4E88-B3AB-810C9B5A9E89}" destId="{CEC2D70B-38EC-4BBA-A9EB-7ED129849983}" srcOrd="0" destOrd="0" presId="urn:microsoft.com/office/officeart/2005/8/layout/process4"/>
    <dgm:cxn modelId="{00F22D41-B420-4CA7-8CEA-8741DDF184B4}" type="presParOf" srcId="{1383EB86-65E4-4E88-B3AB-810C9B5A9E89}" destId="{AB7A898F-0ED1-4FE8-8278-A9F7A543C9AE}" srcOrd="1" destOrd="0" presId="urn:microsoft.com/office/officeart/2005/8/layout/process4"/>
    <dgm:cxn modelId="{27F892D7-76CA-4FC9-9832-A83FF7580925}" type="presParOf" srcId="{1383EB86-65E4-4E88-B3AB-810C9B5A9E89}" destId="{0E726B76-2393-4112-B2F0-579AE008B9EB}" srcOrd="2" destOrd="0" presId="urn:microsoft.com/office/officeart/2005/8/layout/process4"/>
    <dgm:cxn modelId="{DD78A6B0-36CB-495E-B71E-8DAC2C41749C}" type="presParOf" srcId="{0E726B76-2393-4112-B2F0-579AE008B9EB}" destId="{B62BA772-0C9E-4694-99E7-0DF9F8D52BE5}" srcOrd="0" destOrd="0" presId="urn:microsoft.com/office/officeart/2005/8/layout/process4"/>
    <dgm:cxn modelId="{2070D40D-3F9A-4CDE-86F9-E1E8E4BBFCD0}" type="presParOf" srcId="{0E726B76-2393-4112-B2F0-579AE008B9EB}" destId="{811E4413-E914-4B2A-B6DC-4DE75B31D8A9}" srcOrd="1" destOrd="0" presId="urn:microsoft.com/office/officeart/2005/8/layout/process4"/>
    <dgm:cxn modelId="{700244FB-D605-4516-8E9D-B0E087A3CFAE}" type="presParOf" srcId="{61F88A25-EAF2-473F-A0DA-D9E1CF224EDB}" destId="{8A657673-C022-4159-8778-45E745486EA4}" srcOrd="1" destOrd="0" presId="urn:microsoft.com/office/officeart/2005/8/layout/process4"/>
    <dgm:cxn modelId="{1FACCAD1-7D0A-4A32-9BE8-AC5327D8C2B0}" type="presParOf" srcId="{61F88A25-EAF2-473F-A0DA-D9E1CF224EDB}" destId="{6FC57CF4-F543-4D6E-AADC-7B3B73C3FE7D}" srcOrd="2" destOrd="0" presId="urn:microsoft.com/office/officeart/2005/8/layout/process4"/>
    <dgm:cxn modelId="{00A5BD04-A1F8-4C11-A339-1E14F58FC94E}" type="presParOf" srcId="{6FC57CF4-F543-4D6E-AADC-7B3B73C3FE7D}" destId="{48538F1A-A02B-4143-9C7C-8008B485FB12}" srcOrd="0" destOrd="0" presId="urn:microsoft.com/office/officeart/2005/8/layout/process4"/>
    <dgm:cxn modelId="{188F8EF9-DCED-411B-B63A-94B97540F0D7}" type="presParOf" srcId="{6FC57CF4-F543-4D6E-AADC-7B3B73C3FE7D}" destId="{BE962B61-F66B-43CD-83E5-D6B0631DDFDF}" srcOrd="1" destOrd="0" presId="urn:microsoft.com/office/officeart/2005/8/layout/process4"/>
    <dgm:cxn modelId="{FB59B83D-CD41-4D64-A6BC-FCBDF254A058}" type="presParOf" srcId="{6FC57CF4-F543-4D6E-AADC-7B3B73C3FE7D}" destId="{84C18C7B-1F05-400C-9702-6AD0EBD49E1D}" srcOrd="2" destOrd="0" presId="urn:microsoft.com/office/officeart/2005/8/layout/process4"/>
    <dgm:cxn modelId="{55C25BAC-7FD2-47ED-852D-DB858E6BC080}" type="presParOf" srcId="{84C18C7B-1F05-400C-9702-6AD0EBD49E1D}" destId="{C424625C-6AE4-42FE-9BF6-4AC849CE0D2A}" srcOrd="0" destOrd="0" presId="urn:microsoft.com/office/officeart/2005/8/layout/process4"/>
    <dgm:cxn modelId="{9FD34DE9-BC7A-4C29-B69D-B0F5F0E88F91}" type="presParOf" srcId="{84C18C7B-1F05-400C-9702-6AD0EBD49E1D}" destId="{80FD057F-2A87-4272-8E80-757C041CD42D}" srcOrd="1" destOrd="0" presId="urn:microsoft.com/office/officeart/2005/8/layout/process4"/>
    <dgm:cxn modelId="{0765CAB2-AECF-435F-983F-DCB7FC1AD93C}" type="presParOf" srcId="{61F88A25-EAF2-473F-A0DA-D9E1CF224EDB}" destId="{DA574AFA-49A0-4A8B-8758-5CCC8AF2BF9D}" srcOrd="3" destOrd="0" presId="urn:microsoft.com/office/officeart/2005/8/layout/process4"/>
    <dgm:cxn modelId="{EAE020B3-3786-4AD8-8B3E-D55D18389492}" type="presParOf" srcId="{61F88A25-EAF2-473F-A0DA-D9E1CF224EDB}" destId="{FA75B47A-2331-4DB5-B8F7-12440BC92D12}" srcOrd="4" destOrd="0" presId="urn:microsoft.com/office/officeart/2005/8/layout/process4"/>
    <dgm:cxn modelId="{372DF768-DDE7-447D-8C7C-5EAF9F9991B6}" type="presParOf" srcId="{FA75B47A-2331-4DB5-B8F7-12440BC92D12}" destId="{74D8BB98-41A3-4299-803D-1AE51E7CB67D}" srcOrd="0" destOrd="0" presId="urn:microsoft.com/office/officeart/2005/8/layout/process4"/>
    <dgm:cxn modelId="{94B3E11C-550F-420A-93D7-13A2220AF337}" type="presParOf" srcId="{FA75B47A-2331-4DB5-B8F7-12440BC92D12}" destId="{BA4D6A43-144B-4586-A0F3-070AA2451F20}" srcOrd="1" destOrd="0" presId="urn:microsoft.com/office/officeart/2005/8/layout/process4"/>
    <dgm:cxn modelId="{8F9C7CA7-4600-47DB-8B22-D90D523591B6}" type="presParOf" srcId="{FA75B47A-2331-4DB5-B8F7-12440BC92D12}" destId="{A8C7D8D1-BC8E-4452-9B60-8B5698DF06B6}" srcOrd="2" destOrd="0" presId="urn:microsoft.com/office/officeart/2005/8/layout/process4"/>
    <dgm:cxn modelId="{3BFBDBBB-2406-4D9D-A842-7D283CB3EA1D}" type="presParOf" srcId="{A8C7D8D1-BC8E-4452-9B60-8B5698DF06B6}" destId="{C7AEB029-F280-4544-8F3F-3F3ABE56F399}" srcOrd="0" destOrd="0" presId="urn:microsoft.com/office/officeart/2005/8/layout/process4"/>
    <dgm:cxn modelId="{F5C0FEDF-5541-4489-BE5C-4B4B385489A2}" type="presParOf" srcId="{A8C7D8D1-BC8E-4452-9B60-8B5698DF06B6}" destId="{3B6542AA-A164-4EE0-8167-1672C6EEE26C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3C2C375-72C9-4224-A8A6-F3334578BFC9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55775F-656F-4F44-8F7D-9839D2594D99}">
      <dgm:prSet phldrT="[Text]" custT="1"/>
      <dgm:spPr/>
      <dgm:t>
        <a:bodyPr/>
        <a:lstStyle/>
        <a:p>
          <a:r>
            <a:rPr lang="en-US" sz="3200" dirty="0"/>
            <a:t>1991</a:t>
          </a:r>
        </a:p>
      </dgm:t>
    </dgm:pt>
    <dgm:pt modelId="{E4E333A2-2A68-406B-9403-BEFD4D9AF737}" type="parTrans" cxnId="{5BF3E4EF-C552-4E57-BBF7-E76F7AB6CDDB}">
      <dgm:prSet/>
      <dgm:spPr/>
      <dgm:t>
        <a:bodyPr/>
        <a:lstStyle/>
        <a:p>
          <a:endParaRPr lang="en-US"/>
        </a:p>
      </dgm:t>
    </dgm:pt>
    <dgm:pt modelId="{B67AAAAF-1550-4317-B9F7-6859B7757791}" type="sibTrans" cxnId="{5BF3E4EF-C552-4E57-BBF7-E76F7AB6CDDB}">
      <dgm:prSet/>
      <dgm:spPr/>
      <dgm:t>
        <a:bodyPr/>
        <a:lstStyle/>
        <a:p>
          <a:endParaRPr lang="en-US"/>
        </a:p>
      </dgm:t>
    </dgm:pt>
    <dgm:pt modelId="{0A3401F1-619D-44A0-91F8-697EDBD2FD66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NWRI </a:t>
          </a:r>
        </a:p>
      </dgm:t>
    </dgm:pt>
    <dgm:pt modelId="{A4CFB757-605D-463E-A092-E7E7E683344B}" type="parTrans" cxnId="{E2F132B2-362A-409B-BAA7-CEC5A645B250}">
      <dgm:prSet/>
      <dgm:spPr/>
      <dgm:t>
        <a:bodyPr/>
        <a:lstStyle/>
        <a:p>
          <a:endParaRPr lang="en-US"/>
        </a:p>
      </dgm:t>
    </dgm:pt>
    <dgm:pt modelId="{D0F03BF5-E342-4958-BB8C-B83712C95CD2}" type="sibTrans" cxnId="{E2F132B2-362A-409B-BAA7-CEC5A645B250}">
      <dgm:prSet/>
      <dgm:spPr/>
      <dgm:t>
        <a:bodyPr/>
        <a:lstStyle/>
        <a:p>
          <a:endParaRPr lang="en-US"/>
        </a:p>
      </dgm:t>
    </dgm:pt>
    <dgm:pt modelId="{D7BA040C-F430-491C-AE1A-347A5FF1B541}">
      <dgm:prSet phldrT="[Text]" custT="1"/>
      <dgm:spPr/>
      <dgm:t>
        <a:bodyPr/>
        <a:lstStyle/>
        <a:p>
          <a:r>
            <a:rPr lang="en-US" sz="3200" dirty="0"/>
            <a:t>1992</a:t>
          </a:r>
        </a:p>
      </dgm:t>
    </dgm:pt>
    <dgm:pt modelId="{73353A1F-9EAC-470C-A3C0-CDCBB243065D}" type="parTrans" cxnId="{AC419BD0-A0A0-43CA-A652-8C209D30FB27}">
      <dgm:prSet/>
      <dgm:spPr/>
      <dgm:t>
        <a:bodyPr/>
        <a:lstStyle/>
        <a:p>
          <a:endParaRPr lang="en-US"/>
        </a:p>
      </dgm:t>
    </dgm:pt>
    <dgm:pt modelId="{7EB6EFEF-DDEA-464B-91C4-3755E6CB0115}" type="sibTrans" cxnId="{AC419BD0-A0A0-43CA-A652-8C209D30FB27}">
      <dgm:prSet/>
      <dgm:spPr/>
      <dgm:t>
        <a:bodyPr/>
        <a:lstStyle/>
        <a:p>
          <a:endParaRPr lang="en-US"/>
        </a:p>
      </dgm:t>
    </dgm:pt>
    <dgm:pt modelId="{CBB53799-9061-4753-B189-961A08828643}">
      <dgm:prSet phldrT="[Text]"/>
      <dgm:spPr/>
      <dgm:t>
        <a:bodyPr/>
        <a:lstStyle/>
        <a:p>
          <a:r>
            <a:rPr lang="en-US" dirty="0"/>
            <a:t>Bureau of Reclamation </a:t>
          </a:r>
        </a:p>
      </dgm:t>
    </dgm:pt>
    <dgm:pt modelId="{E9295801-E4FF-44FF-8846-D6C9EAEB856A}" type="parTrans" cxnId="{E1712CFA-23D5-47DF-AB98-6F54239B8C8B}">
      <dgm:prSet/>
      <dgm:spPr/>
      <dgm:t>
        <a:bodyPr/>
        <a:lstStyle/>
        <a:p>
          <a:endParaRPr lang="en-US"/>
        </a:p>
      </dgm:t>
    </dgm:pt>
    <dgm:pt modelId="{61FE6B7A-ECD3-488A-99B7-118CE2AC92CE}" type="sibTrans" cxnId="{E1712CFA-23D5-47DF-AB98-6F54239B8C8B}">
      <dgm:prSet/>
      <dgm:spPr/>
      <dgm:t>
        <a:bodyPr/>
        <a:lstStyle/>
        <a:p>
          <a:endParaRPr lang="en-US"/>
        </a:p>
      </dgm:t>
    </dgm:pt>
    <dgm:pt modelId="{8ACE8853-9C4B-4B49-83B2-6386DD849ADC}">
      <dgm:prSet phldrT="[Text]"/>
      <dgm:spPr/>
      <dgm:t>
        <a:bodyPr/>
        <a:lstStyle/>
        <a:p>
          <a:r>
            <a:rPr lang="en-US" dirty="0"/>
            <a:t>Fund Reuse (Title XVI)</a:t>
          </a:r>
        </a:p>
      </dgm:t>
    </dgm:pt>
    <dgm:pt modelId="{15DE81DC-9B2D-4DED-BFC9-BEB3FADB339C}" type="parTrans" cxnId="{D23F4EE1-77C8-4C9B-BEB1-610B872B2D72}">
      <dgm:prSet/>
      <dgm:spPr/>
      <dgm:t>
        <a:bodyPr/>
        <a:lstStyle/>
        <a:p>
          <a:endParaRPr lang="en-US"/>
        </a:p>
      </dgm:t>
    </dgm:pt>
    <dgm:pt modelId="{33DA5A40-9BC3-4D16-872F-A169C6687143}" type="sibTrans" cxnId="{D23F4EE1-77C8-4C9B-BEB1-610B872B2D72}">
      <dgm:prSet/>
      <dgm:spPr/>
      <dgm:t>
        <a:bodyPr/>
        <a:lstStyle/>
        <a:p>
          <a:endParaRPr lang="en-US"/>
        </a:p>
      </dgm:t>
    </dgm:pt>
    <dgm:pt modelId="{B321A240-F92F-4C18-9296-6A2F62869531}">
      <dgm:prSet phldrT="[Text]" custT="1"/>
      <dgm:spPr/>
      <dgm:t>
        <a:bodyPr/>
        <a:lstStyle/>
        <a:p>
          <a:r>
            <a:rPr lang="en-US" sz="3200" dirty="0"/>
            <a:t>1999</a:t>
          </a:r>
        </a:p>
      </dgm:t>
    </dgm:pt>
    <dgm:pt modelId="{AF70DEEA-5541-41A1-A731-B12AE634F2E0}" type="parTrans" cxnId="{722BA58E-6599-40E7-BEC7-04CFE7D610BE}">
      <dgm:prSet/>
      <dgm:spPr/>
      <dgm:t>
        <a:bodyPr/>
        <a:lstStyle/>
        <a:p>
          <a:endParaRPr lang="en-US"/>
        </a:p>
      </dgm:t>
    </dgm:pt>
    <dgm:pt modelId="{26096513-A8A9-4F05-AAED-D7DF9358A55B}" type="sibTrans" cxnId="{722BA58E-6599-40E7-BEC7-04CFE7D610BE}">
      <dgm:prSet/>
      <dgm:spPr/>
      <dgm:t>
        <a:bodyPr/>
        <a:lstStyle/>
        <a:p>
          <a:endParaRPr lang="en-US"/>
        </a:p>
      </dgm:t>
    </dgm:pt>
    <dgm:pt modelId="{CED9D7F3-0066-4D39-A9C3-3F9AD2F05283}">
      <dgm:prSet phldrT="[Text]"/>
      <dgm:spPr/>
      <dgm:t>
        <a:bodyPr/>
        <a:lstStyle/>
        <a:p>
          <a:r>
            <a:rPr lang="en-US" dirty="0" err="1">
              <a:solidFill>
                <a:srgbClr val="00B050"/>
              </a:solidFill>
            </a:rPr>
            <a:t>Coastkeeper</a:t>
          </a:r>
          <a:r>
            <a:rPr lang="en-US" dirty="0">
              <a:solidFill>
                <a:srgbClr val="00B050"/>
              </a:solidFill>
            </a:rPr>
            <a:t> Alliance</a:t>
          </a:r>
        </a:p>
      </dgm:t>
    </dgm:pt>
    <dgm:pt modelId="{F5A4ECA9-E6C1-4D59-B268-67361A87F870}" type="parTrans" cxnId="{8D9BED3F-7536-41ED-86DD-5C6A2F175375}">
      <dgm:prSet/>
      <dgm:spPr/>
      <dgm:t>
        <a:bodyPr/>
        <a:lstStyle/>
        <a:p>
          <a:endParaRPr lang="en-US"/>
        </a:p>
      </dgm:t>
    </dgm:pt>
    <dgm:pt modelId="{6B0F0A6C-FC00-4A93-B2D3-D9A42E21DF15}" type="sibTrans" cxnId="{8D9BED3F-7536-41ED-86DD-5C6A2F175375}">
      <dgm:prSet/>
      <dgm:spPr/>
      <dgm:t>
        <a:bodyPr/>
        <a:lstStyle/>
        <a:p>
          <a:endParaRPr lang="en-US"/>
        </a:p>
      </dgm:t>
    </dgm:pt>
    <dgm:pt modelId="{8C7C0690-9E0A-44D6-A13C-C208C1083049}">
      <dgm:prSet phldrT="[Text]"/>
      <dgm:spPr/>
      <dgm:t>
        <a:bodyPr/>
        <a:lstStyle/>
        <a:p>
          <a:r>
            <a:rPr lang="en-US" dirty="0">
              <a:solidFill>
                <a:srgbClr val="00B050"/>
              </a:solidFill>
            </a:rPr>
            <a:t>Promote healthy coast</a:t>
          </a:r>
        </a:p>
      </dgm:t>
    </dgm:pt>
    <dgm:pt modelId="{346FA3BF-541C-4945-A2D4-C0D66E61DC0E}" type="parTrans" cxnId="{4E92C446-44E9-4BC2-841C-A3F2BDD9FCB7}">
      <dgm:prSet/>
      <dgm:spPr/>
      <dgm:t>
        <a:bodyPr/>
        <a:lstStyle/>
        <a:p>
          <a:endParaRPr lang="en-US"/>
        </a:p>
      </dgm:t>
    </dgm:pt>
    <dgm:pt modelId="{98F4D321-5693-433E-A55C-626E699506C0}" type="sibTrans" cxnId="{4E92C446-44E9-4BC2-841C-A3F2BDD9FCB7}">
      <dgm:prSet/>
      <dgm:spPr/>
      <dgm:t>
        <a:bodyPr/>
        <a:lstStyle/>
        <a:p>
          <a:endParaRPr lang="en-US"/>
        </a:p>
      </dgm:t>
    </dgm:pt>
    <dgm:pt modelId="{3D22B36D-5455-4EC6-8C91-31284BFE4D3D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Promote Water Supply </a:t>
          </a:r>
        </a:p>
      </dgm:t>
    </dgm:pt>
    <dgm:pt modelId="{0019F274-1F2C-4EAA-9976-1D07E9CFEB2F}" type="parTrans" cxnId="{7084E676-55CD-4DEC-B163-4556221FB944}">
      <dgm:prSet/>
      <dgm:spPr/>
    </dgm:pt>
    <dgm:pt modelId="{A50BBD7A-1731-465D-A67D-B025947956DD}" type="sibTrans" cxnId="{7084E676-55CD-4DEC-B163-4556221FB944}">
      <dgm:prSet/>
      <dgm:spPr/>
    </dgm:pt>
    <dgm:pt modelId="{61F88A25-EAF2-473F-A0DA-D9E1CF224EDB}" type="pres">
      <dgm:prSet presAssocID="{43C2C375-72C9-4224-A8A6-F3334578BFC9}" presName="Name0" presStyleCnt="0">
        <dgm:presLayoutVars>
          <dgm:dir/>
          <dgm:animLvl val="lvl"/>
          <dgm:resizeHandles val="exact"/>
        </dgm:presLayoutVars>
      </dgm:prSet>
      <dgm:spPr/>
    </dgm:pt>
    <dgm:pt modelId="{1383EB86-65E4-4E88-B3AB-810C9B5A9E89}" type="pres">
      <dgm:prSet presAssocID="{B321A240-F92F-4C18-9296-6A2F62869531}" presName="boxAndChildren" presStyleCnt="0"/>
      <dgm:spPr/>
    </dgm:pt>
    <dgm:pt modelId="{CEC2D70B-38EC-4BBA-A9EB-7ED129849983}" type="pres">
      <dgm:prSet presAssocID="{B321A240-F92F-4C18-9296-6A2F62869531}" presName="parentTextBox" presStyleLbl="node1" presStyleIdx="0" presStyleCnt="3"/>
      <dgm:spPr/>
    </dgm:pt>
    <dgm:pt modelId="{AB7A898F-0ED1-4FE8-8278-A9F7A543C9AE}" type="pres">
      <dgm:prSet presAssocID="{B321A240-F92F-4C18-9296-6A2F62869531}" presName="entireBox" presStyleLbl="node1" presStyleIdx="0" presStyleCnt="3"/>
      <dgm:spPr/>
    </dgm:pt>
    <dgm:pt modelId="{0E726B76-2393-4112-B2F0-579AE008B9EB}" type="pres">
      <dgm:prSet presAssocID="{B321A240-F92F-4C18-9296-6A2F62869531}" presName="descendantBox" presStyleCnt="0"/>
      <dgm:spPr/>
    </dgm:pt>
    <dgm:pt modelId="{B62BA772-0C9E-4694-99E7-0DF9F8D52BE5}" type="pres">
      <dgm:prSet presAssocID="{CED9D7F3-0066-4D39-A9C3-3F9AD2F05283}" presName="childTextBox" presStyleLbl="fgAccFollowNode1" presStyleIdx="0" presStyleCnt="6">
        <dgm:presLayoutVars>
          <dgm:bulletEnabled val="1"/>
        </dgm:presLayoutVars>
      </dgm:prSet>
      <dgm:spPr/>
    </dgm:pt>
    <dgm:pt modelId="{811E4413-E914-4B2A-B6DC-4DE75B31D8A9}" type="pres">
      <dgm:prSet presAssocID="{8C7C0690-9E0A-44D6-A13C-C208C1083049}" presName="childTextBox" presStyleLbl="fgAccFollowNode1" presStyleIdx="1" presStyleCnt="6">
        <dgm:presLayoutVars>
          <dgm:bulletEnabled val="1"/>
        </dgm:presLayoutVars>
      </dgm:prSet>
      <dgm:spPr/>
    </dgm:pt>
    <dgm:pt modelId="{8A657673-C022-4159-8778-45E745486EA4}" type="pres">
      <dgm:prSet presAssocID="{7EB6EFEF-DDEA-464B-91C4-3755E6CB0115}" presName="sp" presStyleCnt="0"/>
      <dgm:spPr/>
    </dgm:pt>
    <dgm:pt modelId="{6FC57CF4-F543-4D6E-AADC-7B3B73C3FE7D}" type="pres">
      <dgm:prSet presAssocID="{D7BA040C-F430-491C-AE1A-347A5FF1B541}" presName="arrowAndChildren" presStyleCnt="0"/>
      <dgm:spPr/>
    </dgm:pt>
    <dgm:pt modelId="{48538F1A-A02B-4143-9C7C-8008B485FB12}" type="pres">
      <dgm:prSet presAssocID="{D7BA040C-F430-491C-AE1A-347A5FF1B541}" presName="parentTextArrow" presStyleLbl="node1" presStyleIdx="0" presStyleCnt="3"/>
      <dgm:spPr/>
    </dgm:pt>
    <dgm:pt modelId="{BE962B61-F66B-43CD-83E5-D6B0631DDFDF}" type="pres">
      <dgm:prSet presAssocID="{D7BA040C-F430-491C-AE1A-347A5FF1B541}" presName="arrow" presStyleLbl="node1" presStyleIdx="1" presStyleCnt="3" custLinFactNeighborX="-7407" custLinFactNeighborY="2834"/>
      <dgm:spPr/>
    </dgm:pt>
    <dgm:pt modelId="{84C18C7B-1F05-400C-9702-6AD0EBD49E1D}" type="pres">
      <dgm:prSet presAssocID="{D7BA040C-F430-491C-AE1A-347A5FF1B541}" presName="descendantArrow" presStyleCnt="0"/>
      <dgm:spPr/>
    </dgm:pt>
    <dgm:pt modelId="{C424625C-6AE4-42FE-9BF6-4AC849CE0D2A}" type="pres">
      <dgm:prSet presAssocID="{CBB53799-9061-4753-B189-961A08828643}" presName="childTextArrow" presStyleLbl="fgAccFollowNode1" presStyleIdx="2" presStyleCnt="6">
        <dgm:presLayoutVars>
          <dgm:bulletEnabled val="1"/>
        </dgm:presLayoutVars>
      </dgm:prSet>
      <dgm:spPr/>
    </dgm:pt>
    <dgm:pt modelId="{80FD057F-2A87-4272-8E80-757C041CD42D}" type="pres">
      <dgm:prSet presAssocID="{8ACE8853-9C4B-4B49-83B2-6386DD849ADC}" presName="childTextArrow" presStyleLbl="fgAccFollowNode1" presStyleIdx="3" presStyleCnt="6">
        <dgm:presLayoutVars>
          <dgm:bulletEnabled val="1"/>
        </dgm:presLayoutVars>
      </dgm:prSet>
      <dgm:spPr/>
    </dgm:pt>
    <dgm:pt modelId="{DA574AFA-49A0-4A8B-8758-5CCC8AF2BF9D}" type="pres">
      <dgm:prSet presAssocID="{B67AAAAF-1550-4317-B9F7-6859B7757791}" presName="sp" presStyleCnt="0"/>
      <dgm:spPr/>
    </dgm:pt>
    <dgm:pt modelId="{FA75B47A-2331-4DB5-B8F7-12440BC92D12}" type="pres">
      <dgm:prSet presAssocID="{9E55775F-656F-4F44-8F7D-9839D2594D99}" presName="arrowAndChildren" presStyleCnt="0"/>
      <dgm:spPr/>
    </dgm:pt>
    <dgm:pt modelId="{74D8BB98-41A3-4299-803D-1AE51E7CB67D}" type="pres">
      <dgm:prSet presAssocID="{9E55775F-656F-4F44-8F7D-9839D2594D99}" presName="parentTextArrow" presStyleLbl="node1" presStyleIdx="1" presStyleCnt="3"/>
      <dgm:spPr/>
    </dgm:pt>
    <dgm:pt modelId="{BA4D6A43-144B-4586-A0F3-070AA2451F20}" type="pres">
      <dgm:prSet presAssocID="{9E55775F-656F-4F44-8F7D-9839D2594D99}" presName="arrow" presStyleLbl="node1" presStyleIdx="2" presStyleCnt="3" custLinFactNeighborY="-46"/>
      <dgm:spPr/>
    </dgm:pt>
    <dgm:pt modelId="{A8C7D8D1-BC8E-4452-9B60-8B5698DF06B6}" type="pres">
      <dgm:prSet presAssocID="{9E55775F-656F-4F44-8F7D-9839D2594D99}" presName="descendantArrow" presStyleCnt="0"/>
      <dgm:spPr/>
    </dgm:pt>
    <dgm:pt modelId="{C7AEB029-F280-4544-8F3F-3F3ABE56F399}" type="pres">
      <dgm:prSet presAssocID="{0A3401F1-619D-44A0-91F8-697EDBD2FD66}" presName="childTextArrow" presStyleLbl="fgAccFollowNode1" presStyleIdx="4" presStyleCnt="6" custLinFactNeighborX="-1852" custLinFactNeighborY="999">
        <dgm:presLayoutVars>
          <dgm:bulletEnabled val="1"/>
        </dgm:presLayoutVars>
      </dgm:prSet>
      <dgm:spPr/>
    </dgm:pt>
    <dgm:pt modelId="{3B6542AA-A164-4EE0-8167-1672C6EEE26C}" type="pres">
      <dgm:prSet presAssocID="{3D22B36D-5455-4EC6-8C91-31284BFE4D3D}" presName="childTextArrow" presStyleLbl="fgAccFollowNode1" presStyleIdx="5" presStyleCnt="6">
        <dgm:presLayoutVars>
          <dgm:bulletEnabled val="1"/>
        </dgm:presLayoutVars>
      </dgm:prSet>
      <dgm:spPr/>
    </dgm:pt>
  </dgm:ptLst>
  <dgm:cxnLst>
    <dgm:cxn modelId="{8CEC810D-141F-4BBC-8AB9-89EEEDF5E635}" type="presOf" srcId="{9E55775F-656F-4F44-8F7D-9839D2594D99}" destId="{74D8BB98-41A3-4299-803D-1AE51E7CB67D}" srcOrd="0" destOrd="0" presId="urn:microsoft.com/office/officeart/2005/8/layout/process4"/>
    <dgm:cxn modelId="{1754A40F-7E98-42DA-B2E0-C0006DE2BF94}" type="presOf" srcId="{B321A240-F92F-4C18-9296-6A2F62869531}" destId="{CEC2D70B-38EC-4BBA-A9EB-7ED129849983}" srcOrd="0" destOrd="0" presId="urn:microsoft.com/office/officeart/2005/8/layout/process4"/>
    <dgm:cxn modelId="{8D9BED3F-7536-41ED-86DD-5C6A2F175375}" srcId="{B321A240-F92F-4C18-9296-6A2F62869531}" destId="{CED9D7F3-0066-4D39-A9C3-3F9AD2F05283}" srcOrd="0" destOrd="0" parTransId="{F5A4ECA9-E6C1-4D59-B268-67361A87F870}" sibTransId="{6B0F0A6C-FC00-4A93-B2D3-D9A42E21DF15}"/>
    <dgm:cxn modelId="{4E92C446-44E9-4BC2-841C-A3F2BDD9FCB7}" srcId="{B321A240-F92F-4C18-9296-6A2F62869531}" destId="{8C7C0690-9E0A-44D6-A13C-C208C1083049}" srcOrd="1" destOrd="0" parTransId="{346FA3BF-541C-4945-A2D4-C0D66E61DC0E}" sibTransId="{98F4D321-5693-433E-A55C-626E699506C0}"/>
    <dgm:cxn modelId="{D5743B6B-8B71-49AD-AC6A-1D583302B58E}" type="presOf" srcId="{B321A240-F92F-4C18-9296-6A2F62869531}" destId="{AB7A898F-0ED1-4FE8-8278-A9F7A543C9AE}" srcOrd="1" destOrd="0" presId="urn:microsoft.com/office/officeart/2005/8/layout/process4"/>
    <dgm:cxn modelId="{8C604E4E-2673-4374-82E2-76D505BC10AA}" type="presOf" srcId="{8C7C0690-9E0A-44D6-A13C-C208C1083049}" destId="{811E4413-E914-4B2A-B6DC-4DE75B31D8A9}" srcOrd="0" destOrd="0" presId="urn:microsoft.com/office/officeart/2005/8/layout/process4"/>
    <dgm:cxn modelId="{85351A70-2CB6-41A3-BC81-7C1928A4A1B9}" type="presOf" srcId="{D7BA040C-F430-491C-AE1A-347A5FF1B541}" destId="{48538F1A-A02B-4143-9C7C-8008B485FB12}" srcOrd="0" destOrd="0" presId="urn:microsoft.com/office/officeart/2005/8/layout/process4"/>
    <dgm:cxn modelId="{08417552-C8CC-4D0A-A095-55E49D08D6BE}" type="presOf" srcId="{D7BA040C-F430-491C-AE1A-347A5FF1B541}" destId="{BE962B61-F66B-43CD-83E5-D6B0631DDFDF}" srcOrd="1" destOrd="0" presId="urn:microsoft.com/office/officeart/2005/8/layout/process4"/>
    <dgm:cxn modelId="{7084E676-55CD-4DEC-B163-4556221FB944}" srcId="{9E55775F-656F-4F44-8F7D-9839D2594D99}" destId="{3D22B36D-5455-4EC6-8C91-31284BFE4D3D}" srcOrd="1" destOrd="0" parTransId="{0019F274-1F2C-4EAA-9976-1D07E9CFEB2F}" sibTransId="{A50BBD7A-1731-465D-A67D-B025947956DD}"/>
    <dgm:cxn modelId="{CAAFD682-D4C3-43F3-B877-B1C333A19E68}" type="presOf" srcId="{CBB53799-9061-4753-B189-961A08828643}" destId="{C424625C-6AE4-42FE-9BF6-4AC849CE0D2A}" srcOrd="0" destOrd="0" presId="urn:microsoft.com/office/officeart/2005/8/layout/process4"/>
    <dgm:cxn modelId="{A9F4B585-704C-4232-89C9-6E452791939F}" type="presOf" srcId="{CED9D7F3-0066-4D39-A9C3-3F9AD2F05283}" destId="{B62BA772-0C9E-4694-99E7-0DF9F8D52BE5}" srcOrd="0" destOrd="0" presId="urn:microsoft.com/office/officeart/2005/8/layout/process4"/>
    <dgm:cxn modelId="{722BA58E-6599-40E7-BEC7-04CFE7D610BE}" srcId="{43C2C375-72C9-4224-A8A6-F3334578BFC9}" destId="{B321A240-F92F-4C18-9296-6A2F62869531}" srcOrd="2" destOrd="0" parTransId="{AF70DEEA-5541-41A1-A731-B12AE634F2E0}" sibTransId="{26096513-A8A9-4F05-AAED-D7DF9358A55B}"/>
    <dgm:cxn modelId="{05EB67AE-66C0-4199-A91A-AF23FC9CA130}" type="presOf" srcId="{0A3401F1-619D-44A0-91F8-697EDBD2FD66}" destId="{C7AEB029-F280-4544-8F3F-3F3ABE56F399}" srcOrd="0" destOrd="0" presId="urn:microsoft.com/office/officeart/2005/8/layout/process4"/>
    <dgm:cxn modelId="{E2F132B2-362A-409B-BAA7-CEC5A645B250}" srcId="{9E55775F-656F-4F44-8F7D-9839D2594D99}" destId="{0A3401F1-619D-44A0-91F8-697EDBD2FD66}" srcOrd="0" destOrd="0" parTransId="{A4CFB757-605D-463E-A092-E7E7E683344B}" sibTransId="{D0F03BF5-E342-4958-BB8C-B83712C95CD2}"/>
    <dgm:cxn modelId="{1ADC8BB5-1CD5-49DB-BEF9-24350F1C0161}" type="presOf" srcId="{43C2C375-72C9-4224-A8A6-F3334578BFC9}" destId="{61F88A25-EAF2-473F-A0DA-D9E1CF224EDB}" srcOrd="0" destOrd="0" presId="urn:microsoft.com/office/officeart/2005/8/layout/process4"/>
    <dgm:cxn modelId="{AC419BD0-A0A0-43CA-A652-8C209D30FB27}" srcId="{43C2C375-72C9-4224-A8A6-F3334578BFC9}" destId="{D7BA040C-F430-491C-AE1A-347A5FF1B541}" srcOrd="1" destOrd="0" parTransId="{73353A1F-9EAC-470C-A3C0-CDCBB243065D}" sibTransId="{7EB6EFEF-DDEA-464B-91C4-3755E6CB0115}"/>
    <dgm:cxn modelId="{F221C2D0-0E6B-4F67-B74A-28DA2E4FF3DA}" type="presOf" srcId="{9E55775F-656F-4F44-8F7D-9839D2594D99}" destId="{BA4D6A43-144B-4586-A0F3-070AA2451F20}" srcOrd="1" destOrd="0" presId="urn:microsoft.com/office/officeart/2005/8/layout/process4"/>
    <dgm:cxn modelId="{D23F4EE1-77C8-4C9B-BEB1-610B872B2D72}" srcId="{D7BA040C-F430-491C-AE1A-347A5FF1B541}" destId="{8ACE8853-9C4B-4B49-83B2-6386DD849ADC}" srcOrd="1" destOrd="0" parTransId="{15DE81DC-9B2D-4DED-BFC9-BEB3FADB339C}" sibTransId="{33DA5A40-9BC3-4D16-872F-A169C6687143}"/>
    <dgm:cxn modelId="{48B1B2E6-46A9-4009-A833-39F8D07B7F49}" type="presOf" srcId="{3D22B36D-5455-4EC6-8C91-31284BFE4D3D}" destId="{3B6542AA-A164-4EE0-8167-1672C6EEE26C}" srcOrd="0" destOrd="0" presId="urn:microsoft.com/office/officeart/2005/8/layout/process4"/>
    <dgm:cxn modelId="{5BF3E4EF-C552-4E57-BBF7-E76F7AB6CDDB}" srcId="{43C2C375-72C9-4224-A8A6-F3334578BFC9}" destId="{9E55775F-656F-4F44-8F7D-9839D2594D99}" srcOrd="0" destOrd="0" parTransId="{E4E333A2-2A68-406B-9403-BEFD4D9AF737}" sibTransId="{B67AAAAF-1550-4317-B9F7-6859B7757791}"/>
    <dgm:cxn modelId="{EC967AF0-01C0-4DFD-916A-96D4C712970B}" type="presOf" srcId="{8ACE8853-9C4B-4B49-83B2-6386DD849ADC}" destId="{80FD057F-2A87-4272-8E80-757C041CD42D}" srcOrd="0" destOrd="0" presId="urn:microsoft.com/office/officeart/2005/8/layout/process4"/>
    <dgm:cxn modelId="{E1712CFA-23D5-47DF-AB98-6F54239B8C8B}" srcId="{D7BA040C-F430-491C-AE1A-347A5FF1B541}" destId="{CBB53799-9061-4753-B189-961A08828643}" srcOrd="0" destOrd="0" parTransId="{E9295801-E4FF-44FF-8846-D6C9EAEB856A}" sibTransId="{61FE6B7A-ECD3-488A-99B7-118CE2AC92CE}"/>
    <dgm:cxn modelId="{DF5B9684-09A0-458E-991D-8CCACCAC667B}" type="presParOf" srcId="{61F88A25-EAF2-473F-A0DA-D9E1CF224EDB}" destId="{1383EB86-65E4-4E88-B3AB-810C9B5A9E89}" srcOrd="0" destOrd="0" presId="urn:microsoft.com/office/officeart/2005/8/layout/process4"/>
    <dgm:cxn modelId="{78733BA6-057A-4A52-B33B-A30897E159B8}" type="presParOf" srcId="{1383EB86-65E4-4E88-B3AB-810C9B5A9E89}" destId="{CEC2D70B-38EC-4BBA-A9EB-7ED129849983}" srcOrd="0" destOrd="0" presId="urn:microsoft.com/office/officeart/2005/8/layout/process4"/>
    <dgm:cxn modelId="{3A6E5D0B-C172-427D-9F71-D0C1D1CC8F27}" type="presParOf" srcId="{1383EB86-65E4-4E88-B3AB-810C9B5A9E89}" destId="{AB7A898F-0ED1-4FE8-8278-A9F7A543C9AE}" srcOrd="1" destOrd="0" presId="urn:microsoft.com/office/officeart/2005/8/layout/process4"/>
    <dgm:cxn modelId="{A2EA2A5D-CD06-4739-AD86-10FDD975C3BC}" type="presParOf" srcId="{1383EB86-65E4-4E88-B3AB-810C9B5A9E89}" destId="{0E726B76-2393-4112-B2F0-579AE008B9EB}" srcOrd="2" destOrd="0" presId="urn:microsoft.com/office/officeart/2005/8/layout/process4"/>
    <dgm:cxn modelId="{8DC4DEA1-8AC8-4083-94D5-BA8C065120AA}" type="presParOf" srcId="{0E726B76-2393-4112-B2F0-579AE008B9EB}" destId="{B62BA772-0C9E-4694-99E7-0DF9F8D52BE5}" srcOrd="0" destOrd="0" presId="urn:microsoft.com/office/officeart/2005/8/layout/process4"/>
    <dgm:cxn modelId="{E945B925-EC6B-4438-93ED-69CEC43AA8B4}" type="presParOf" srcId="{0E726B76-2393-4112-B2F0-579AE008B9EB}" destId="{811E4413-E914-4B2A-B6DC-4DE75B31D8A9}" srcOrd="1" destOrd="0" presId="urn:microsoft.com/office/officeart/2005/8/layout/process4"/>
    <dgm:cxn modelId="{003BB16D-E6BB-4189-ACE9-F582329302DB}" type="presParOf" srcId="{61F88A25-EAF2-473F-A0DA-D9E1CF224EDB}" destId="{8A657673-C022-4159-8778-45E745486EA4}" srcOrd="1" destOrd="0" presId="urn:microsoft.com/office/officeart/2005/8/layout/process4"/>
    <dgm:cxn modelId="{8DACB28F-BDD8-4D92-B219-17E0AED0542C}" type="presParOf" srcId="{61F88A25-EAF2-473F-A0DA-D9E1CF224EDB}" destId="{6FC57CF4-F543-4D6E-AADC-7B3B73C3FE7D}" srcOrd="2" destOrd="0" presId="urn:microsoft.com/office/officeart/2005/8/layout/process4"/>
    <dgm:cxn modelId="{B5E56291-03B5-4FEC-A419-8C19DC122E53}" type="presParOf" srcId="{6FC57CF4-F543-4D6E-AADC-7B3B73C3FE7D}" destId="{48538F1A-A02B-4143-9C7C-8008B485FB12}" srcOrd="0" destOrd="0" presId="urn:microsoft.com/office/officeart/2005/8/layout/process4"/>
    <dgm:cxn modelId="{A8F5BC22-8F55-4B40-B10B-ABC631496636}" type="presParOf" srcId="{6FC57CF4-F543-4D6E-AADC-7B3B73C3FE7D}" destId="{BE962B61-F66B-43CD-83E5-D6B0631DDFDF}" srcOrd="1" destOrd="0" presId="urn:microsoft.com/office/officeart/2005/8/layout/process4"/>
    <dgm:cxn modelId="{42627802-321F-4A62-AD23-56F37C66EB14}" type="presParOf" srcId="{6FC57CF4-F543-4D6E-AADC-7B3B73C3FE7D}" destId="{84C18C7B-1F05-400C-9702-6AD0EBD49E1D}" srcOrd="2" destOrd="0" presId="urn:microsoft.com/office/officeart/2005/8/layout/process4"/>
    <dgm:cxn modelId="{5BC6943E-AA25-4F28-914F-93F340205DCF}" type="presParOf" srcId="{84C18C7B-1F05-400C-9702-6AD0EBD49E1D}" destId="{C424625C-6AE4-42FE-9BF6-4AC849CE0D2A}" srcOrd="0" destOrd="0" presId="urn:microsoft.com/office/officeart/2005/8/layout/process4"/>
    <dgm:cxn modelId="{A9539B3A-4A25-4322-BA92-F4B790ED1EDA}" type="presParOf" srcId="{84C18C7B-1F05-400C-9702-6AD0EBD49E1D}" destId="{80FD057F-2A87-4272-8E80-757C041CD42D}" srcOrd="1" destOrd="0" presId="urn:microsoft.com/office/officeart/2005/8/layout/process4"/>
    <dgm:cxn modelId="{98D57370-9EC7-4356-B87A-435EEC2F4813}" type="presParOf" srcId="{61F88A25-EAF2-473F-A0DA-D9E1CF224EDB}" destId="{DA574AFA-49A0-4A8B-8758-5CCC8AF2BF9D}" srcOrd="3" destOrd="0" presId="urn:microsoft.com/office/officeart/2005/8/layout/process4"/>
    <dgm:cxn modelId="{804F6C3B-CA22-4DE9-9A34-7C38BC2BC6AF}" type="presParOf" srcId="{61F88A25-EAF2-473F-A0DA-D9E1CF224EDB}" destId="{FA75B47A-2331-4DB5-B8F7-12440BC92D12}" srcOrd="4" destOrd="0" presId="urn:microsoft.com/office/officeart/2005/8/layout/process4"/>
    <dgm:cxn modelId="{758A7E79-C375-46A2-A218-944FA5317BBF}" type="presParOf" srcId="{FA75B47A-2331-4DB5-B8F7-12440BC92D12}" destId="{74D8BB98-41A3-4299-803D-1AE51E7CB67D}" srcOrd="0" destOrd="0" presId="urn:microsoft.com/office/officeart/2005/8/layout/process4"/>
    <dgm:cxn modelId="{0A89A51E-390B-4A3D-A1B4-799705C6EF84}" type="presParOf" srcId="{FA75B47A-2331-4DB5-B8F7-12440BC92D12}" destId="{BA4D6A43-144B-4586-A0F3-070AA2451F20}" srcOrd="1" destOrd="0" presId="urn:microsoft.com/office/officeart/2005/8/layout/process4"/>
    <dgm:cxn modelId="{70138AE8-FC32-4B24-BEFA-23869C8D2873}" type="presParOf" srcId="{FA75B47A-2331-4DB5-B8F7-12440BC92D12}" destId="{A8C7D8D1-BC8E-4452-9B60-8B5698DF06B6}" srcOrd="2" destOrd="0" presId="urn:microsoft.com/office/officeart/2005/8/layout/process4"/>
    <dgm:cxn modelId="{350B3AC8-03B5-4BB2-A4CA-31BFF1B3D521}" type="presParOf" srcId="{A8C7D8D1-BC8E-4452-9B60-8B5698DF06B6}" destId="{C7AEB029-F280-4544-8F3F-3F3ABE56F399}" srcOrd="0" destOrd="0" presId="urn:microsoft.com/office/officeart/2005/8/layout/process4"/>
    <dgm:cxn modelId="{AFA9DF06-7D0E-47C8-9E12-E94479639FE8}" type="presParOf" srcId="{A8C7D8D1-BC8E-4452-9B60-8B5698DF06B6}" destId="{3B6542AA-A164-4EE0-8167-1672C6EEE26C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FD1105-6D29-4CC7-B431-2BA45CEB54A4}">
      <dsp:nvSpPr>
        <dsp:cNvPr id="0" name=""/>
        <dsp:cNvSpPr/>
      </dsp:nvSpPr>
      <dsp:spPr>
        <a:xfrm rot="10800000">
          <a:off x="1828019" y="1635622"/>
          <a:ext cx="5472684" cy="110758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4536" tIns="121920" rIns="227584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Drivers for Indirect Potable Reuse</a:t>
          </a:r>
        </a:p>
      </dsp:txBody>
      <dsp:txXfrm rot="10800000">
        <a:off x="2104915" y="1635622"/>
        <a:ext cx="5195788" cy="1107583"/>
      </dsp:txXfrm>
    </dsp:sp>
    <dsp:sp modelId="{C2B24607-8B9F-4992-AF2F-31A7CB2F8E44}">
      <dsp:nvSpPr>
        <dsp:cNvPr id="0" name=""/>
        <dsp:cNvSpPr/>
      </dsp:nvSpPr>
      <dsp:spPr>
        <a:xfrm>
          <a:off x="838196" y="1477984"/>
          <a:ext cx="1543219" cy="141762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C10813-E5D8-4AF7-9705-A6EBDF68068B}">
      <dsp:nvSpPr>
        <dsp:cNvPr id="0" name=""/>
        <dsp:cNvSpPr/>
      </dsp:nvSpPr>
      <dsp:spPr>
        <a:xfrm rot="10800000">
          <a:off x="1960107" y="1524206"/>
          <a:ext cx="5459111" cy="121472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4536" tIns="121920" rIns="227584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rgbClr val="FFFF00"/>
              </a:solidFill>
            </a:rPr>
            <a:t>Predictions</a:t>
          </a:r>
          <a:r>
            <a:rPr lang="en-US" sz="3200" kern="1200" dirty="0"/>
            <a:t> </a:t>
          </a: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( the next 25 years)</a:t>
          </a:r>
        </a:p>
      </dsp:txBody>
      <dsp:txXfrm rot="10800000">
        <a:off x="2263787" y="1524206"/>
        <a:ext cx="5155431" cy="1214722"/>
      </dsp:txXfrm>
    </dsp:sp>
    <dsp:sp modelId="{C0E7F684-F0FE-46B8-9F6C-2588DFF9E3D9}">
      <dsp:nvSpPr>
        <dsp:cNvPr id="0" name=""/>
        <dsp:cNvSpPr/>
      </dsp:nvSpPr>
      <dsp:spPr>
        <a:xfrm>
          <a:off x="882241" y="1142994"/>
          <a:ext cx="2018157" cy="193148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FDB636-6905-47E2-AE58-43B19CEAE931}">
      <dsp:nvSpPr>
        <dsp:cNvPr id="0" name=""/>
        <dsp:cNvSpPr/>
      </dsp:nvSpPr>
      <dsp:spPr>
        <a:xfrm>
          <a:off x="4158041" y="11341"/>
          <a:ext cx="1055253" cy="1055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1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VISION</a:t>
          </a:r>
        </a:p>
      </dsp:txBody>
      <dsp:txXfrm>
        <a:off x="4158041" y="11341"/>
        <a:ext cx="1055253" cy="1055253"/>
      </dsp:txXfrm>
    </dsp:sp>
    <dsp:sp modelId="{D5886554-AEC4-492E-A85E-EF9947A2B19D}">
      <dsp:nvSpPr>
        <dsp:cNvPr id="0" name=""/>
        <dsp:cNvSpPr/>
      </dsp:nvSpPr>
      <dsp:spPr>
        <a:xfrm>
          <a:off x="930866" y="591"/>
          <a:ext cx="5155017" cy="5155017"/>
        </a:xfrm>
        <a:prstGeom prst="circularArrow">
          <a:avLst>
            <a:gd name="adj1" fmla="val 3992"/>
            <a:gd name="adj2" fmla="val 250418"/>
            <a:gd name="adj3" fmla="val 20572639"/>
            <a:gd name="adj4" fmla="val 18983565"/>
            <a:gd name="adj5" fmla="val 465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5CE0D6-701D-462F-B576-8836B92906F0}">
      <dsp:nvSpPr>
        <dsp:cNvPr id="0" name=""/>
        <dsp:cNvSpPr/>
      </dsp:nvSpPr>
      <dsp:spPr>
        <a:xfrm>
          <a:off x="5335334" y="2050473"/>
          <a:ext cx="1055253" cy="1055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1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POLITICAL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1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WILL</a:t>
          </a:r>
        </a:p>
      </dsp:txBody>
      <dsp:txXfrm>
        <a:off x="5335334" y="2050473"/>
        <a:ext cx="1055253" cy="1055253"/>
      </dsp:txXfrm>
    </dsp:sp>
    <dsp:sp modelId="{4FA540B9-D5B9-4424-833F-3A37247708A0}">
      <dsp:nvSpPr>
        <dsp:cNvPr id="0" name=""/>
        <dsp:cNvSpPr/>
      </dsp:nvSpPr>
      <dsp:spPr>
        <a:xfrm>
          <a:off x="930866" y="591"/>
          <a:ext cx="5155017" cy="5155017"/>
        </a:xfrm>
        <a:prstGeom prst="circularArrow">
          <a:avLst>
            <a:gd name="adj1" fmla="val 3992"/>
            <a:gd name="adj2" fmla="val 250418"/>
            <a:gd name="adj3" fmla="val 2366017"/>
            <a:gd name="adj4" fmla="val 776943"/>
            <a:gd name="adj5" fmla="val 465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43FE26-8887-4E84-ADDF-08D31870C135}">
      <dsp:nvSpPr>
        <dsp:cNvPr id="0" name=""/>
        <dsp:cNvSpPr/>
      </dsp:nvSpPr>
      <dsp:spPr>
        <a:xfrm>
          <a:off x="4158041" y="4089605"/>
          <a:ext cx="1055253" cy="1055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1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GRANTSMEN-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1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SHIP</a:t>
          </a:r>
        </a:p>
      </dsp:txBody>
      <dsp:txXfrm>
        <a:off x="4158041" y="4089605"/>
        <a:ext cx="1055253" cy="1055253"/>
      </dsp:txXfrm>
    </dsp:sp>
    <dsp:sp modelId="{640BE0F2-99BA-4250-BDBF-B595199CDFA1}">
      <dsp:nvSpPr>
        <dsp:cNvPr id="0" name=""/>
        <dsp:cNvSpPr/>
      </dsp:nvSpPr>
      <dsp:spPr>
        <a:xfrm>
          <a:off x="930866" y="591"/>
          <a:ext cx="5155017" cy="5155017"/>
        </a:xfrm>
        <a:prstGeom prst="circularArrow">
          <a:avLst>
            <a:gd name="adj1" fmla="val 3992"/>
            <a:gd name="adj2" fmla="val 250418"/>
            <a:gd name="adj3" fmla="val 6110576"/>
            <a:gd name="adj4" fmla="val 4439006"/>
            <a:gd name="adj5" fmla="val 465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19681C-6AFB-4154-8C0D-AAE5DE5C1845}">
      <dsp:nvSpPr>
        <dsp:cNvPr id="0" name=""/>
        <dsp:cNvSpPr/>
      </dsp:nvSpPr>
      <dsp:spPr>
        <a:xfrm>
          <a:off x="1803455" y="4089605"/>
          <a:ext cx="1055253" cy="1055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1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INNOVATION</a:t>
          </a:r>
        </a:p>
      </dsp:txBody>
      <dsp:txXfrm>
        <a:off x="1803455" y="4089605"/>
        <a:ext cx="1055253" cy="1055253"/>
      </dsp:txXfrm>
    </dsp:sp>
    <dsp:sp modelId="{BC4E0ED1-BAA5-48ED-B177-A99D69B26E20}">
      <dsp:nvSpPr>
        <dsp:cNvPr id="0" name=""/>
        <dsp:cNvSpPr/>
      </dsp:nvSpPr>
      <dsp:spPr>
        <a:xfrm>
          <a:off x="930866" y="591"/>
          <a:ext cx="5155017" cy="5155017"/>
        </a:xfrm>
        <a:prstGeom prst="circularArrow">
          <a:avLst>
            <a:gd name="adj1" fmla="val 3992"/>
            <a:gd name="adj2" fmla="val 250418"/>
            <a:gd name="adj3" fmla="val 9772639"/>
            <a:gd name="adj4" fmla="val 8183565"/>
            <a:gd name="adj5" fmla="val 465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FDCD09-36BD-4011-B9EA-BCC001ECBB12}">
      <dsp:nvSpPr>
        <dsp:cNvPr id="0" name=""/>
        <dsp:cNvSpPr/>
      </dsp:nvSpPr>
      <dsp:spPr>
        <a:xfrm>
          <a:off x="626161" y="2050473"/>
          <a:ext cx="1055253" cy="1055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1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PARTNERSHIP</a:t>
          </a:r>
        </a:p>
      </dsp:txBody>
      <dsp:txXfrm>
        <a:off x="626161" y="2050473"/>
        <a:ext cx="1055253" cy="1055253"/>
      </dsp:txXfrm>
    </dsp:sp>
    <dsp:sp modelId="{2D317B5B-2A9D-4E72-BD23-B202F3801D2B}">
      <dsp:nvSpPr>
        <dsp:cNvPr id="0" name=""/>
        <dsp:cNvSpPr/>
      </dsp:nvSpPr>
      <dsp:spPr>
        <a:xfrm>
          <a:off x="930866" y="591"/>
          <a:ext cx="5155017" cy="5155017"/>
        </a:xfrm>
        <a:prstGeom prst="circularArrow">
          <a:avLst>
            <a:gd name="adj1" fmla="val 3992"/>
            <a:gd name="adj2" fmla="val 250418"/>
            <a:gd name="adj3" fmla="val 13166017"/>
            <a:gd name="adj4" fmla="val 11576943"/>
            <a:gd name="adj5" fmla="val 465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806897-D3AE-4DC4-A771-03D102ECB201}">
      <dsp:nvSpPr>
        <dsp:cNvPr id="0" name=""/>
        <dsp:cNvSpPr/>
      </dsp:nvSpPr>
      <dsp:spPr>
        <a:xfrm>
          <a:off x="1803455" y="11341"/>
          <a:ext cx="1055253" cy="1055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1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LEADERSHIP</a:t>
          </a:r>
        </a:p>
      </dsp:txBody>
      <dsp:txXfrm>
        <a:off x="1803455" y="11341"/>
        <a:ext cx="1055253" cy="1055253"/>
      </dsp:txXfrm>
    </dsp:sp>
    <dsp:sp modelId="{0E410373-E302-4A67-9277-0B1E69886F2C}">
      <dsp:nvSpPr>
        <dsp:cNvPr id="0" name=""/>
        <dsp:cNvSpPr/>
      </dsp:nvSpPr>
      <dsp:spPr>
        <a:xfrm>
          <a:off x="930866" y="591"/>
          <a:ext cx="5155017" cy="5155017"/>
        </a:xfrm>
        <a:prstGeom prst="circularArrow">
          <a:avLst>
            <a:gd name="adj1" fmla="val 3992"/>
            <a:gd name="adj2" fmla="val 250418"/>
            <a:gd name="adj3" fmla="val 16910576"/>
            <a:gd name="adj4" fmla="val 15239006"/>
            <a:gd name="adj5" fmla="val 465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9686E1-8CF1-415F-8DD8-1FAE3756541C}">
      <dsp:nvSpPr>
        <dsp:cNvPr id="0" name=""/>
        <dsp:cNvSpPr/>
      </dsp:nvSpPr>
      <dsp:spPr>
        <a:xfrm rot="10800000">
          <a:off x="1498382" y="550753"/>
          <a:ext cx="5435798" cy="124788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4536" tIns="121920" rIns="227584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rgbClr val="FFFF00"/>
              </a:solidFill>
            </a:rPr>
            <a:t>History of Advocacy</a:t>
          </a: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(the last 25 years)</a:t>
          </a:r>
        </a:p>
      </dsp:txBody>
      <dsp:txXfrm rot="10800000">
        <a:off x="1810353" y="550753"/>
        <a:ext cx="5123827" cy="1247883"/>
      </dsp:txXfrm>
    </dsp:sp>
    <dsp:sp modelId="{ECD93AD4-DB48-4118-A501-D8B5787420EA}">
      <dsp:nvSpPr>
        <dsp:cNvPr id="0" name=""/>
        <dsp:cNvSpPr/>
      </dsp:nvSpPr>
      <dsp:spPr>
        <a:xfrm flipH="1">
          <a:off x="676917" y="380997"/>
          <a:ext cx="1439715" cy="157004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7A898F-0ED1-4FE8-8278-A9F7A543C9AE}">
      <dsp:nvSpPr>
        <dsp:cNvPr id="0" name=""/>
        <dsp:cNvSpPr/>
      </dsp:nvSpPr>
      <dsp:spPr>
        <a:xfrm>
          <a:off x="0" y="3406931"/>
          <a:ext cx="8229600" cy="11182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1990</a:t>
          </a:r>
        </a:p>
      </dsp:txBody>
      <dsp:txXfrm>
        <a:off x="0" y="3406931"/>
        <a:ext cx="8229600" cy="603844"/>
      </dsp:txXfrm>
    </dsp:sp>
    <dsp:sp modelId="{B62BA772-0C9E-4694-99E7-0DF9F8D52BE5}">
      <dsp:nvSpPr>
        <dsp:cNvPr id="0" name=""/>
        <dsp:cNvSpPr/>
      </dsp:nvSpPr>
      <dsp:spPr>
        <a:xfrm>
          <a:off x="0" y="3988412"/>
          <a:ext cx="4114799" cy="51438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38100" rIns="21336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/>
            <a:t>WateReuse</a:t>
          </a:r>
          <a:r>
            <a:rPr lang="en-US" sz="3000" kern="1200" dirty="0"/>
            <a:t> Association</a:t>
          </a:r>
        </a:p>
      </dsp:txBody>
      <dsp:txXfrm>
        <a:off x="0" y="3988412"/>
        <a:ext cx="4114799" cy="514386"/>
      </dsp:txXfrm>
    </dsp:sp>
    <dsp:sp modelId="{811E4413-E914-4B2A-B6DC-4DE75B31D8A9}">
      <dsp:nvSpPr>
        <dsp:cNvPr id="0" name=""/>
        <dsp:cNvSpPr/>
      </dsp:nvSpPr>
      <dsp:spPr>
        <a:xfrm>
          <a:off x="4114800" y="3988412"/>
          <a:ext cx="4114799" cy="51438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38100" rIns="21336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Promote reuse</a:t>
          </a:r>
        </a:p>
      </dsp:txBody>
      <dsp:txXfrm>
        <a:off x="4114800" y="3988412"/>
        <a:ext cx="4114799" cy="514386"/>
      </dsp:txXfrm>
    </dsp:sp>
    <dsp:sp modelId="{BE962B61-F66B-43CD-83E5-D6B0631DDFDF}">
      <dsp:nvSpPr>
        <dsp:cNvPr id="0" name=""/>
        <dsp:cNvSpPr/>
      </dsp:nvSpPr>
      <dsp:spPr>
        <a:xfrm rot="10800000">
          <a:off x="0" y="1752606"/>
          <a:ext cx="8229600" cy="171983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1985</a:t>
          </a:r>
        </a:p>
      </dsp:txBody>
      <dsp:txXfrm rot="-10800000">
        <a:off x="0" y="1752606"/>
        <a:ext cx="8229600" cy="603663"/>
      </dsp:txXfrm>
    </dsp:sp>
    <dsp:sp modelId="{C424625C-6AE4-42FE-9BF6-4AC849CE0D2A}">
      <dsp:nvSpPr>
        <dsp:cNvPr id="0" name=""/>
        <dsp:cNvSpPr/>
      </dsp:nvSpPr>
      <dsp:spPr>
        <a:xfrm>
          <a:off x="0" y="2307529"/>
          <a:ext cx="4114799" cy="5142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38100" rIns="21336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solidFill>
                <a:srgbClr val="00B050"/>
              </a:solidFill>
            </a:rPr>
            <a:t>Heal the Bay</a:t>
          </a:r>
        </a:p>
      </dsp:txBody>
      <dsp:txXfrm>
        <a:off x="0" y="2307529"/>
        <a:ext cx="4114799" cy="514231"/>
      </dsp:txXfrm>
    </dsp:sp>
    <dsp:sp modelId="{80FD057F-2A87-4272-8E80-757C041CD42D}">
      <dsp:nvSpPr>
        <dsp:cNvPr id="0" name=""/>
        <dsp:cNvSpPr/>
      </dsp:nvSpPr>
      <dsp:spPr>
        <a:xfrm>
          <a:off x="4114800" y="2307529"/>
          <a:ext cx="4114799" cy="5142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38100" rIns="21336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solidFill>
                <a:srgbClr val="00B050"/>
              </a:solidFill>
            </a:rPr>
            <a:t>Stop discharge into Bay </a:t>
          </a:r>
        </a:p>
      </dsp:txBody>
      <dsp:txXfrm>
        <a:off x="4114800" y="2307529"/>
        <a:ext cx="4114799" cy="514231"/>
      </dsp:txXfrm>
    </dsp:sp>
    <dsp:sp modelId="{BA4D6A43-144B-4586-A0F3-070AA2451F20}">
      <dsp:nvSpPr>
        <dsp:cNvPr id="0" name=""/>
        <dsp:cNvSpPr/>
      </dsp:nvSpPr>
      <dsp:spPr>
        <a:xfrm rot="10800000">
          <a:off x="0" y="8"/>
          <a:ext cx="8229600" cy="171983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1984</a:t>
          </a:r>
        </a:p>
      </dsp:txBody>
      <dsp:txXfrm rot="-10800000">
        <a:off x="0" y="8"/>
        <a:ext cx="8229600" cy="603663"/>
      </dsp:txXfrm>
    </dsp:sp>
    <dsp:sp modelId="{C7AEB029-F280-4544-8F3F-3F3ABE56F399}">
      <dsp:nvSpPr>
        <dsp:cNvPr id="0" name=""/>
        <dsp:cNvSpPr/>
      </dsp:nvSpPr>
      <dsp:spPr>
        <a:xfrm>
          <a:off x="0" y="609600"/>
          <a:ext cx="4114799" cy="5142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38100" rIns="21336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>
              <a:solidFill>
                <a:srgbClr val="00B050"/>
              </a:solidFill>
            </a:rPr>
            <a:t>Surfriders</a:t>
          </a:r>
          <a:r>
            <a:rPr lang="en-US" sz="3000" kern="1200" dirty="0">
              <a:solidFill>
                <a:srgbClr val="00B050"/>
              </a:solidFill>
            </a:rPr>
            <a:t> </a:t>
          </a:r>
        </a:p>
      </dsp:txBody>
      <dsp:txXfrm>
        <a:off x="0" y="609600"/>
        <a:ext cx="4114799" cy="514231"/>
      </dsp:txXfrm>
    </dsp:sp>
    <dsp:sp modelId="{3B6542AA-A164-4EE0-8167-1672C6EEE26C}">
      <dsp:nvSpPr>
        <dsp:cNvPr id="0" name=""/>
        <dsp:cNvSpPr/>
      </dsp:nvSpPr>
      <dsp:spPr>
        <a:xfrm>
          <a:off x="4114800" y="604463"/>
          <a:ext cx="4114799" cy="5142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38100" rIns="21336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solidFill>
                <a:srgbClr val="00B050"/>
              </a:solidFill>
            </a:rPr>
            <a:t>Protect Oceans</a:t>
          </a:r>
        </a:p>
      </dsp:txBody>
      <dsp:txXfrm>
        <a:off x="4114800" y="604463"/>
        <a:ext cx="4114799" cy="51423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7A898F-0ED1-4FE8-8278-A9F7A543C9AE}">
      <dsp:nvSpPr>
        <dsp:cNvPr id="0" name=""/>
        <dsp:cNvSpPr/>
      </dsp:nvSpPr>
      <dsp:spPr>
        <a:xfrm>
          <a:off x="0" y="3406931"/>
          <a:ext cx="8229600" cy="11182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1999</a:t>
          </a:r>
        </a:p>
      </dsp:txBody>
      <dsp:txXfrm>
        <a:off x="0" y="3406931"/>
        <a:ext cx="8229600" cy="603844"/>
      </dsp:txXfrm>
    </dsp:sp>
    <dsp:sp modelId="{B62BA772-0C9E-4694-99E7-0DF9F8D52BE5}">
      <dsp:nvSpPr>
        <dsp:cNvPr id="0" name=""/>
        <dsp:cNvSpPr/>
      </dsp:nvSpPr>
      <dsp:spPr>
        <a:xfrm>
          <a:off x="0" y="3988412"/>
          <a:ext cx="4114799" cy="51438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39370" rIns="220472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 err="1">
              <a:solidFill>
                <a:srgbClr val="00B050"/>
              </a:solidFill>
            </a:rPr>
            <a:t>Coastkeeper</a:t>
          </a:r>
          <a:r>
            <a:rPr lang="en-US" sz="3100" kern="1200" dirty="0">
              <a:solidFill>
                <a:srgbClr val="00B050"/>
              </a:solidFill>
            </a:rPr>
            <a:t> Alliance</a:t>
          </a:r>
        </a:p>
      </dsp:txBody>
      <dsp:txXfrm>
        <a:off x="0" y="3988412"/>
        <a:ext cx="4114799" cy="514386"/>
      </dsp:txXfrm>
    </dsp:sp>
    <dsp:sp modelId="{811E4413-E914-4B2A-B6DC-4DE75B31D8A9}">
      <dsp:nvSpPr>
        <dsp:cNvPr id="0" name=""/>
        <dsp:cNvSpPr/>
      </dsp:nvSpPr>
      <dsp:spPr>
        <a:xfrm>
          <a:off x="4114800" y="3988412"/>
          <a:ext cx="4114799" cy="51438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39370" rIns="220472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solidFill>
                <a:srgbClr val="00B050"/>
              </a:solidFill>
            </a:rPr>
            <a:t>Promote healthy coast</a:t>
          </a:r>
        </a:p>
      </dsp:txBody>
      <dsp:txXfrm>
        <a:off x="4114800" y="3988412"/>
        <a:ext cx="4114799" cy="514386"/>
      </dsp:txXfrm>
    </dsp:sp>
    <dsp:sp modelId="{BE962B61-F66B-43CD-83E5-D6B0631DDFDF}">
      <dsp:nvSpPr>
        <dsp:cNvPr id="0" name=""/>
        <dsp:cNvSpPr/>
      </dsp:nvSpPr>
      <dsp:spPr>
        <a:xfrm rot="10800000">
          <a:off x="0" y="1752606"/>
          <a:ext cx="8229600" cy="171983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1992</a:t>
          </a:r>
        </a:p>
      </dsp:txBody>
      <dsp:txXfrm rot="-10800000">
        <a:off x="0" y="1752606"/>
        <a:ext cx="8229600" cy="603663"/>
      </dsp:txXfrm>
    </dsp:sp>
    <dsp:sp modelId="{C424625C-6AE4-42FE-9BF6-4AC849CE0D2A}">
      <dsp:nvSpPr>
        <dsp:cNvPr id="0" name=""/>
        <dsp:cNvSpPr/>
      </dsp:nvSpPr>
      <dsp:spPr>
        <a:xfrm>
          <a:off x="0" y="2307529"/>
          <a:ext cx="4114799" cy="5142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39370" rIns="220472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Bureau of Reclamation </a:t>
          </a:r>
        </a:p>
      </dsp:txBody>
      <dsp:txXfrm>
        <a:off x="0" y="2307529"/>
        <a:ext cx="4114799" cy="514231"/>
      </dsp:txXfrm>
    </dsp:sp>
    <dsp:sp modelId="{80FD057F-2A87-4272-8E80-757C041CD42D}">
      <dsp:nvSpPr>
        <dsp:cNvPr id="0" name=""/>
        <dsp:cNvSpPr/>
      </dsp:nvSpPr>
      <dsp:spPr>
        <a:xfrm>
          <a:off x="4114800" y="2307529"/>
          <a:ext cx="4114799" cy="5142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39370" rIns="220472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Fund Reuse (Title XVI)</a:t>
          </a:r>
        </a:p>
      </dsp:txBody>
      <dsp:txXfrm>
        <a:off x="4114800" y="2307529"/>
        <a:ext cx="4114799" cy="514231"/>
      </dsp:txXfrm>
    </dsp:sp>
    <dsp:sp modelId="{BA4D6A43-144B-4586-A0F3-070AA2451F20}">
      <dsp:nvSpPr>
        <dsp:cNvPr id="0" name=""/>
        <dsp:cNvSpPr/>
      </dsp:nvSpPr>
      <dsp:spPr>
        <a:xfrm rot="10800000">
          <a:off x="0" y="8"/>
          <a:ext cx="8229600" cy="171983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1991</a:t>
          </a:r>
        </a:p>
      </dsp:txBody>
      <dsp:txXfrm rot="-10800000">
        <a:off x="0" y="8"/>
        <a:ext cx="8229600" cy="603663"/>
      </dsp:txXfrm>
    </dsp:sp>
    <dsp:sp modelId="{C7AEB029-F280-4544-8F3F-3F3ABE56F399}">
      <dsp:nvSpPr>
        <dsp:cNvPr id="0" name=""/>
        <dsp:cNvSpPr/>
      </dsp:nvSpPr>
      <dsp:spPr>
        <a:xfrm>
          <a:off x="0" y="609600"/>
          <a:ext cx="4114799" cy="5142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39370" rIns="220472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solidFill>
                <a:schemeClr val="bg1"/>
              </a:solidFill>
            </a:rPr>
            <a:t>NWRI </a:t>
          </a:r>
        </a:p>
      </dsp:txBody>
      <dsp:txXfrm>
        <a:off x="0" y="609600"/>
        <a:ext cx="4114799" cy="514231"/>
      </dsp:txXfrm>
    </dsp:sp>
    <dsp:sp modelId="{3B6542AA-A164-4EE0-8167-1672C6EEE26C}">
      <dsp:nvSpPr>
        <dsp:cNvPr id="0" name=""/>
        <dsp:cNvSpPr/>
      </dsp:nvSpPr>
      <dsp:spPr>
        <a:xfrm>
          <a:off x="4114800" y="604463"/>
          <a:ext cx="4114799" cy="5142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39370" rIns="220472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solidFill>
                <a:schemeClr val="bg1"/>
              </a:solidFill>
            </a:rPr>
            <a:t>Promote Water Supply </a:t>
          </a:r>
        </a:p>
      </dsp:txBody>
      <dsp:txXfrm>
        <a:off x="4114800" y="604463"/>
        <a:ext cx="4114799" cy="5142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0.89499</cdr:y>
    </cdr:from>
    <cdr:to>
      <cdr:x>0.27035</cdr:x>
      <cdr:y>0.99761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3571876"/>
          <a:ext cx="1542487" cy="4095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000" i="1" dirty="0">
              <a:solidFill>
                <a:schemeClr val="tx1"/>
              </a:solidFill>
            </a:rPr>
            <a:t>Source: San Diego County</a:t>
          </a:r>
          <a:r>
            <a:rPr lang="en-US" sz="1000" i="1" baseline="0" dirty="0">
              <a:solidFill>
                <a:schemeClr val="tx1"/>
              </a:solidFill>
            </a:rPr>
            <a:t> Water Authority</a:t>
          </a:r>
          <a:endParaRPr lang="en-US" sz="1000" i="1" dirty="0">
            <a:solidFill>
              <a:schemeClr val="tx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9A74705-8D28-4DE6-AEAD-669CF7A511D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8558E4-EA7E-4B0F-9DFC-9F74A0F5E9D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AD2E389-B361-4484-BEA1-9F829EED5F9C}" type="datetimeFigureOut">
              <a:rPr lang="en-US"/>
              <a:pPr>
                <a:defRPr/>
              </a:pPr>
              <a:t>04/30/2019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E96441-F9DA-4DC8-A8BB-F390F684821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62B8D9-1AE1-41BA-8682-B05312DB3B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9F630308-6896-4199-A577-6BF4A24B9FC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4A76485-1C7A-4359-B354-0803323A1F5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AFB1E3-B1F0-468B-B898-DD562720209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264EBC5-2B4A-47F2-A520-9B74CCE2333D}" type="datetimeFigureOut">
              <a:rPr lang="en-US"/>
              <a:pPr>
                <a:defRPr/>
              </a:pPr>
              <a:t>04/30/2019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5C7773D-E3A0-4A15-ACE6-E39BF60B00E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9CA2978-2F9D-4535-93E4-A0E519706A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C32A23-ADA1-4D1F-9EF9-AD67399B790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7AC5CC-B64B-46B8-88A0-AC87181F40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3B9FA398-8E1B-42A5-B44D-A06569AE095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41C9B8C3-7F8B-4E68-8439-2C6C0F29ED6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0F826438-9D98-48B7-A171-B7A1CFA2F12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FDB8CC-9006-44C4-BD18-BD58B38194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FCB573A-689E-4B5D-99E5-943ADB6ADA1A}" type="slidenum">
              <a:rPr lang="en-US" altLang="en-US">
                <a:latin typeface="Calibri" panose="020F0502020204030204" pitchFamily="34" charset="0"/>
              </a:rPr>
              <a:pPr eaLnBrk="1" hangingPunct="1"/>
              <a:t>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F5D01559-751A-4E0E-850F-4EFD84A84CC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36655646-74DF-4A21-9D27-7C88C21233F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1684" name="Slide Number Placeholder 3">
            <a:extLst>
              <a:ext uri="{FF2B5EF4-FFF2-40B4-BE49-F238E27FC236}">
                <a16:creationId xmlns:a16="http://schemas.microsoft.com/office/drawing/2014/main" id="{7409B0F5-423D-45E2-8303-B0FF9528D0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08F0236-7408-4502-95AF-99D707FDEB9B}" type="slidenum">
              <a:rPr lang="en-US" altLang="en-US">
                <a:latin typeface="Calibri" panose="020F0502020204030204" pitchFamily="34" charset="0"/>
              </a:rPr>
              <a:pPr eaLnBrk="1" hangingPunct="1"/>
              <a:t>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F5E2C76D-B9D2-41D9-92A4-84AB325FA11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B75DB2E2-DCBA-49F1-882F-21A853B0B62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7588" name="Slide Number Placeholder 3">
            <a:extLst>
              <a:ext uri="{FF2B5EF4-FFF2-40B4-BE49-F238E27FC236}">
                <a16:creationId xmlns:a16="http://schemas.microsoft.com/office/drawing/2014/main" id="{8180FCBE-205A-417B-8D8B-A161C645F1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129BC36-E9F2-4664-83C1-5BA7550D8487}" type="slidenum">
              <a:rPr lang="en-US" altLang="en-US">
                <a:latin typeface="Calibri" panose="020F0502020204030204" pitchFamily="34" charset="0"/>
              </a:rPr>
              <a:pPr eaLnBrk="1" hangingPunct="1"/>
              <a:t>12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5EF8999F-9E8B-4E0F-9261-4C4A291D2B3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D1FCB941-4FA8-475E-AAFB-4A0C10AE9B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8612" name="Slide Number Placeholder 3">
            <a:extLst>
              <a:ext uri="{FF2B5EF4-FFF2-40B4-BE49-F238E27FC236}">
                <a16:creationId xmlns:a16="http://schemas.microsoft.com/office/drawing/2014/main" id="{C4514318-48B9-435B-AA55-293790FE3F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37275BE-076E-4A42-87C4-8D2A57F67C2F}" type="slidenum">
              <a:rPr lang="en-US" altLang="en-US">
                <a:latin typeface="Calibri" panose="020F0502020204030204" pitchFamily="34" charset="0"/>
              </a:rPr>
              <a:pPr eaLnBrk="1" hangingPunct="1"/>
              <a:t>13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BF9A21-0BE3-4D8A-A011-3CE5CCA9F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2C169-C18E-41A6-9ED6-854C4A6D9CE6}" type="datetimeFigureOut">
              <a:rPr lang="en-US"/>
              <a:pPr>
                <a:defRPr/>
              </a:pPr>
              <a:t>04/30/2019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40A00-8159-493A-8B82-B1F18DB91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85B977-AB50-4A7D-BC50-0E78637B8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DE8F62-CD72-443B-88F6-0DFE4916EF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8975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176328-C156-451A-827D-D14C8E733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7EF81-18C2-4571-8EE9-3420FC4B9F0E}" type="datetimeFigureOut">
              <a:rPr lang="en-US"/>
              <a:pPr>
                <a:defRPr/>
              </a:pPr>
              <a:t>04/30/2019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EF19CA-8B95-4D8B-A0C8-BA6847227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26C8F0-3C56-4AFD-9D37-DCBC113FD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8F7425-7F4F-40E2-9C5D-2446D1D99A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5243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91035A-FE2D-446A-BCE4-45879A71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9C438-B531-40A5-B35B-321F516A522F}" type="datetimeFigureOut">
              <a:rPr lang="en-US"/>
              <a:pPr>
                <a:defRPr/>
              </a:pPr>
              <a:t>04/30/2019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A533D1-8A15-440C-B813-60F8F2162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821A5A-F3C6-4EB0-9AB8-D2502E2B4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389124-C489-46DD-9DC6-7F74536F52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125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00AF6A-55AF-4639-8ED3-324C37A56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E6CEF-4874-48BF-A183-02E0FF1EE3D8}" type="datetimeFigureOut">
              <a:rPr lang="en-US"/>
              <a:pPr>
                <a:defRPr/>
              </a:pPr>
              <a:t>04/30/2019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09DE01-4444-4518-A748-A128FE311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723A82-3B0A-40CC-AA77-9F4EA18C8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8E4AFF-1F3D-440B-A6D1-DB20482344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0809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DF896E-86A7-4866-A990-5BFEDB345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95B3C-422F-46CA-8367-4E899DEC06B8}" type="datetimeFigureOut">
              <a:rPr lang="en-US"/>
              <a:pPr>
                <a:defRPr/>
              </a:pPr>
              <a:t>04/30/2019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3AAEE-BFE0-4779-A087-263BFE82B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BB688B-593A-4AFB-AF4E-E5E478813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6C0517-8799-41F8-A7DF-D17C955884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8021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3BD2AC7-E2AD-41FC-83DC-E3B7D5F6B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3F35E-9DBE-4615-B0C2-D0F1FB51D12B}" type="datetimeFigureOut">
              <a:rPr lang="en-US"/>
              <a:pPr>
                <a:defRPr/>
              </a:pPr>
              <a:t>04/30/2019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43C67C0-019C-4E02-BAF1-408984B00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2DD7CBB-2D9E-4D37-9801-041B953D4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A40FD8-E334-437D-AA13-EB9236A289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1440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D17BE06-8497-4584-BFF4-79C12667D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28C43-6723-4699-9588-12E4F314CB75}" type="datetimeFigureOut">
              <a:rPr lang="en-US"/>
              <a:pPr>
                <a:defRPr/>
              </a:pPr>
              <a:t>04/30/2019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C7582CC-7044-4599-BAC3-F5A0956DA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7A312E4-C512-43F7-9D4F-4D63C2092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C288D2-7B3A-4832-88AA-0543F773A3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3826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9D90C5B-495C-4EA3-9FA0-203B50BE1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3C597-75D4-474F-8520-1D8A52930426}" type="datetimeFigureOut">
              <a:rPr lang="en-US"/>
              <a:pPr>
                <a:defRPr/>
              </a:pPr>
              <a:t>04/30/2019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4D089B8-9597-42CD-A27B-FC5D52C67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B84AC94-A566-41B5-BEFC-00E06C4E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18B077-FA9F-46A1-B204-2991199F42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4647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D11138B-882D-4416-9587-30BD836EC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0BEC7-5052-432F-9308-F0F25FB7221C}" type="datetimeFigureOut">
              <a:rPr lang="en-US"/>
              <a:pPr>
                <a:defRPr/>
              </a:pPr>
              <a:t>04/30/2019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0FE672B-9A96-4B89-99F4-B2E4835F6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C9C88B9-1238-4E1F-8F23-CFA1FBA52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B91B55-7C5E-49BF-BBE6-FD77C9ED14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6482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715F680-6D0D-44F9-9CC0-C297CA23D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014FF-B09B-4357-AC48-575377ED98C3}" type="datetimeFigureOut">
              <a:rPr lang="en-US"/>
              <a:pPr>
                <a:defRPr/>
              </a:pPr>
              <a:t>04/30/2019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D03F85E-0EDA-42E2-9BF3-A904CC2B7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FAF0838-750F-4A80-A934-4E4C75081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066FA8-3A9F-4739-A234-E7617940FC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8754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B7AA34D-FEA9-467B-8165-2B7ECCE83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FC198-63AB-4E05-9867-1A2B67569A45}" type="datetimeFigureOut">
              <a:rPr lang="en-US"/>
              <a:pPr>
                <a:defRPr/>
              </a:pPr>
              <a:t>04/30/2019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043F683-81CC-4D7C-845B-B9144D4F0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EB2CEF4-352E-4744-83A3-8F697776C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8B76E-3A2A-434A-A281-15180D6A86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5050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>
            <a:extLst>
              <a:ext uri="{FF2B5EF4-FFF2-40B4-BE49-F238E27FC236}">
                <a16:creationId xmlns:a16="http://schemas.microsoft.com/office/drawing/2014/main" id="{B317B428-55EB-4F82-BE09-CF864B9804C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Text Placeholder 2">
            <a:extLst>
              <a:ext uri="{FF2B5EF4-FFF2-40B4-BE49-F238E27FC236}">
                <a16:creationId xmlns:a16="http://schemas.microsoft.com/office/drawing/2014/main" id="{D286F060-3BA3-41E3-B575-726F831132F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F60BA5-58D2-40B4-B368-4A2F2557B7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FE5CCBD-C79F-495C-9818-3E18B5E8FC6F}" type="datetimeFigureOut">
              <a:rPr lang="en-US"/>
              <a:pPr>
                <a:defRPr/>
              </a:pPr>
              <a:t>04/30/2019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832A9B-1BA3-4485-91B2-619BA7FFC7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EEFA10-2061-4214-9EBD-DA8EBC3C9C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fld id="{288736F7-E159-4E66-9C72-46E162F23AB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3FCEE24C-2EFE-4D38-AC07-30EE670A126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228600"/>
          <a:ext cx="8229600" cy="5897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171" name="TextBox 5">
            <a:extLst>
              <a:ext uri="{FF2B5EF4-FFF2-40B4-BE49-F238E27FC236}">
                <a16:creationId xmlns:a16="http://schemas.microsoft.com/office/drawing/2014/main" id="{71CF9B69-4E37-412F-8C65-64B8926F03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743200"/>
            <a:ext cx="46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3DA4444-AF71-4E82-ACF1-52DF8B77364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447800"/>
          <a:ext cx="8229600" cy="4678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291" name="Title 4">
            <a:extLst>
              <a:ext uri="{FF2B5EF4-FFF2-40B4-BE49-F238E27FC236}">
                <a16:creationId xmlns:a16="http://schemas.microsoft.com/office/drawing/2014/main" id="{182D6A15-7067-4FAF-845B-CD1FBD76F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EA6CC478-72B7-40F8-8733-419CB5B05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/>
              <a:t>#1 – Technology Advances will decrease $ and eventually allow direct potable reuse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2DF3506E-E979-42E7-BC57-2670744E33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FFFF00"/>
                </a:solidFill>
              </a:rPr>
              <a:t>Reverse osmosis (RO) </a:t>
            </a:r>
            <a:r>
              <a:rPr lang="en-US" altLang="en-US"/>
              <a:t>to be replaced by </a:t>
            </a:r>
            <a:r>
              <a:rPr lang="en-US" altLang="en-US">
                <a:solidFill>
                  <a:srgbClr val="FFFF00"/>
                </a:solidFill>
              </a:rPr>
              <a:t>NanoElectrolyticOsmosis (NEO)</a:t>
            </a:r>
          </a:p>
          <a:p>
            <a:pPr eaLnBrk="1" hangingPunct="1"/>
            <a:r>
              <a:rPr lang="en-US" altLang="en-US">
                <a:solidFill>
                  <a:srgbClr val="FFFF00"/>
                </a:solidFill>
              </a:rPr>
              <a:t>Genetic engineering </a:t>
            </a:r>
            <a:r>
              <a:rPr lang="en-US" altLang="en-US"/>
              <a:t>will develop high-rate digestion bacteria that will more efficiently convert biosolids to fuel</a:t>
            </a:r>
          </a:p>
          <a:p>
            <a:pPr eaLnBrk="1" hangingPunct="1"/>
            <a:r>
              <a:rPr lang="en-US" altLang="en-US">
                <a:solidFill>
                  <a:srgbClr val="FFFF00"/>
                </a:solidFill>
              </a:rPr>
              <a:t>Real-time monitoring </a:t>
            </a:r>
            <a:r>
              <a:rPr lang="en-US" altLang="en-US"/>
              <a:t>of all water quality constituents will be developed and approved by regulatory agencies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1" descr="P1010024">
            <a:extLst>
              <a:ext uri="{FF2B5EF4-FFF2-40B4-BE49-F238E27FC236}">
                <a16:creationId xmlns:a16="http://schemas.microsoft.com/office/drawing/2014/main" id="{D27950CA-9797-4A6F-9F8E-9041F537F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029200"/>
            <a:ext cx="1828800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1">
            <a:extLst>
              <a:ext uri="{FF2B5EF4-FFF2-40B4-BE49-F238E27FC236}">
                <a16:creationId xmlns:a16="http://schemas.microsoft.com/office/drawing/2014/main" id="{54344CBE-FA94-462D-8C3A-7E3F43C8771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029200"/>
            <a:ext cx="1828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519884-3716-4C5E-ACF6-723DA58EA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#2 – Full integration of resource management into reuse planning</a:t>
            </a:r>
          </a:p>
        </p:txBody>
      </p:sp>
      <p:sp>
        <p:nvSpPr>
          <p:cNvPr id="14341" name="Rectangle 4">
            <a:extLst>
              <a:ext uri="{FF2B5EF4-FFF2-40B4-BE49-F238E27FC236}">
                <a16:creationId xmlns:a16="http://schemas.microsoft.com/office/drawing/2014/main" id="{70B38689-6B29-411C-99B4-31AA9906BB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05000"/>
            <a:ext cx="3773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FF00"/>
                </a:solidFill>
                <a:latin typeface="Calibri" panose="020F0502020204030204" pitchFamily="34" charset="0"/>
              </a:rPr>
              <a:t>Interim Step is from Bolt-On Approach</a:t>
            </a:r>
          </a:p>
        </p:txBody>
      </p:sp>
      <p:sp>
        <p:nvSpPr>
          <p:cNvPr id="14342" name="Rectangle 5">
            <a:extLst>
              <a:ext uri="{FF2B5EF4-FFF2-40B4-BE49-F238E27FC236}">
                <a16:creationId xmlns:a16="http://schemas.microsoft.com/office/drawing/2014/main" id="{FEED7F44-31B5-4994-8506-2E4877C6F8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13" y="4430713"/>
            <a:ext cx="28686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FF00"/>
                </a:solidFill>
                <a:latin typeface="Calibri" panose="020F0502020204030204" pitchFamily="34" charset="0"/>
              </a:rPr>
              <a:t>To Liquid Process Integration</a:t>
            </a:r>
          </a:p>
        </p:txBody>
      </p:sp>
      <p:pic>
        <p:nvPicPr>
          <p:cNvPr id="14343" name="Picture 2">
            <a:extLst>
              <a:ext uri="{FF2B5EF4-FFF2-40B4-BE49-F238E27FC236}">
                <a16:creationId xmlns:a16="http://schemas.microsoft.com/office/drawing/2014/main" id="{A6BF8529-2383-4785-8727-6F6B91EAF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51100"/>
            <a:ext cx="361315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4" name="Group 7">
            <a:extLst>
              <a:ext uri="{FF2B5EF4-FFF2-40B4-BE49-F238E27FC236}">
                <a16:creationId xmlns:a16="http://schemas.microsoft.com/office/drawing/2014/main" id="{F1B15F41-F859-4036-B9E5-397513CF9A37}"/>
              </a:ext>
            </a:extLst>
          </p:cNvPr>
          <p:cNvGrpSpPr>
            <a:grpSpLocks/>
          </p:cNvGrpSpPr>
          <p:nvPr/>
        </p:nvGrpSpPr>
        <p:grpSpPr bwMode="auto">
          <a:xfrm>
            <a:off x="4343400" y="2133600"/>
            <a:ext cx="3692525" cy="1576388"/>
            <a:chOff x="422275" y="1852613"/>
            <a:chExt cx="8537575" cy="4429125"/>
          </a:xfrm>
        </p:grpSpPr>
        <p:sp>
          <p:nvSpPr>
            <p:cNvPr id="14350" name="Line 3">
              <a:extLst>
                <a:ext uri="{FF2B5EF4-FFF2-40B4-BE49-F238E27FC236}">
                  <a16:creationId xmlns:a16="http://schemas.microsoft.com/office/drawing/2014/main" id="{257BE183-43A7-4042-BB0A-D8E43D49F6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88975" y="4019550"/>
              <a:ext cx="7900988" cy="11113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1" name="Line 4">
              <a:extLst>
                <a:ext uri="{FF2B5EF4-FFF2-40B4-BE49-F238E27FC236}">
                  <a16:creationId xmlns:a16="http://schemas.microsoft.com/office/drawing/2014/main" id="{0E02A722-CC08-4E84-AD71-A9167E97DA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9188" y="4014788"/>
              <a:ext cx="15875" cy="1265237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2" name="Line 5">
              <a:extLst>
                <a:ext uri="{FF2B5EF4-FFF2-40B4-BE49-F238E27FC236}">
                  <a16:creationId xmlns:a16="http://schemas.microsoft.com/office/drawing/2014/main" id="{1BE30A64-4C31-47E2-82F7-60B255A327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20900" y="4027488"/>
              <a:ext cx="346075" cy="0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3" name="Line 6">
              <a:extLst>
                <a:ext uri="{FF2B5EF4-FFF2-40B4-BE49-F238E27FC236}">
                  <a16:creationId xmlns:a16="http://schemas.microsoft.com/office/drawing/2014/main" id="{38450C51-4AB7-4E4B-89D4-951CB9A643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4075" y="4032250"/>
              <a:ext cx="346075" cy="0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4ADB818-FCF5-47B9-AF5C-29C3797EC1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26144" y="1852613"/>
              <a:ext cx="1438835" cy="11686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ctr" eaLnBrk="0" fontAlgn="auto" hangingPunct="0">
                <a:spcBef>
                  <a:spcPct val="10000"/>
                </a:spcBef>
                <a:spcAft>
                  <a:spcPct val="10000"/>
                </a:spcAft>
                <a:defRPr/>
              </a:pPr>
              <a:r>
                <a:rPr lang="en-US" sz="700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Ultraviolet Light with H</a:t>
              </a:r>
              <a:r>
                <a:rPr lang="en-US" sz="700" b="1" baseline="-250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2</a:t>
              </a:r>
              <a:r>
                <a:rPr lang="en-US" sz="700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O</a:t>
              </a:r>
              <a:r>
                <a:rPr lang="en-US" sz="700" b="1" baseline="-250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2</a:t>
              </a:r>
            </a:p>
          </p:txBody>
        </p:sp>
        <p:sp>
          <p:nvSpPr>
            <p:cNvPr id="14355" name="Line 8">
              <a:extLst>
                <a:ext uri="{FF2B5EF4-FFF2-40B4-BE49-F238E27FC236}">
                  <a16:creationId xmlns:a16="http://schemas.microsoft.com/office/drawing/2014/main" id="{79767347-AAB6-45B9-A1B4-4238AAB9C2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52938" y="4548188"/>
              <a:ext cx="0" cy="766762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6" name="Line 9">
              <a:extLst>
                <a:ext uri="{FF2B5EF4-FFF2-40B4-BE49-F238E27FC236}">
                  <a16:creationId xmlns:a16="http://schemas.microsoft.com/office/drawing/2014/main" id="{5FE31739-3850-4C8E-9EF2-AA41EF6417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0400" y="5875338"/>
              <a:ext cx="0" cy="406400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84DB7B8-D25F-4B7E-A63F-F0F5DD44B1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0781" y="5278159"/>
              <a:ext cx="1391117" cy="780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Brine </a:t>
              </a:r>
            </a:p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OCSD Outfall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6DB5016-27E7-4371-B365-C45E8B40E1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1286" y="5242476"/>
              <a:ext cx="1989409" cy="780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Backwash </a:t>
              </a:r>
            </a:p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OCSD Plant 1</a:t>
              </a:r>
            </a:p>
          </p:txBody>
        </p:sp>
        <p:sp>
          <p:nvSpPr>
            <p:cNvPr id="14359" name="Line 12">
              <a:extLst>
                <a:ext uri="{FF2B5EF4-FFF2-40B4-BE49-F238E27FC236}">
                  <a16:creationId xmlns:a16="http://schemas.microsoft.com/office/drawing/2014/main" id="{1FA99B3D-A78C-492A-8BB5-AB3FEE8CF7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92363" y="5826125"/>
              <a:ext cx="1587" cy="455613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84C2BF5-A52C-4176-BF21-69314896CD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8742" y="1852613"/>
              <a:ext cx="1908658" cy="865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Microfiltration</a:t>
              </a:r>
            </a:p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(MF)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AA3E94A-5F9F-4D98-866B-C9363D82FF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7892" y="1852613"/>
              <a:ext cx="1816895" cy="11686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Reverse Osmosis</a:t>
              </a:r>
            </a:p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(RO)</a:t>
              </a:r>
            </a:p>
          </p:txBody>
        </p:sp>
        <p:sp>
          <p:nvSpPr>
            <p:cNvPr id="21" name="Text Box 15">
              <a:extLst>
                <a:ext uri="{FF2B5EF4-FFF2-40B4-BE49-F238E27FC236}">
                  <a16:creationId xmlns:a16="http://schemas.microsoft.com/office/drawing/2014/main" id="{1EF8F654-5ADB-4A35-8743-89D95E8F71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02747" y="3382513"/>
              <a:ext cx="1057103" cy="5575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7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Barrier</a:t>
              </a:r>
              <a:r>
                <a:rPr lang="en-US" sz="700" b="1" dirty="0">
                  <a:latin typeface="+mn-lt"/>
                </a:rPr>
                <a:t> </a:t>
              </a:r>
            </a:p>
          </p:txBody>
        </p:sp>
        <p:sp>
          <p:nvSpPr>
            <p:cNvPr id="14363" name="Line 18">
              <a:extLst>
                <a:ext uri="{FF2B5EF4-FFF2-40B4-BE49-F238E27FC236}">
                  <a16:creationId xmlns:a16="http://schemas.microsoft.com/office/drawing/2014/main" id="{E55637C1-0750-419A-87E1-0D32050595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275" y="4032250"/>
              <a:ext cx="346075" cy="0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4364" name="Picture 19" descr="Picture4">
              <a:extLst>
                <a:ext uri="{FF2B5EF4-FFF2-40B4-BE49-F238E27FC236}">
                  <a16:creationId xmlns:a16="http://schemas.microsoft.com/office/drawing/2014/main" id="{2171AB71-E89C-4E86-836B-95C7CEA80A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2888" y="3284538"/>
              <a:ext cx="1792287" cy="134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5" name="Picture 20" descr="P1010037">
              <a:extLst>
                <a:ext uri="{FF2B5EF4-FFF2-40B4-BE49-F238E27FC236}">
                  <a16:creationId xmlns:a16="http://schemas.microsoft.com/office/drawing/2014/main" id="{4C91561A-CF05-4BEF-BBD2-658D72FD8D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5525" y="3305175"/>
              <a:ext cx="1735138" cy="1300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6" name="Picture 21" descr="P1010024">
              <a:extLst>
                <a:ext uri="{FF2B5EF4-FFF2-40B4-BE49-F238E27FC236}">
                  <a16:creationId xmlns:a16="http://schemas.microsoft.com/office/drawing/2014/main" id="{453112DD-9F1C-455A-974C-663E2BAF2A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4825" y="3316288"/>
              <a:ext cx="1720850" cy="1290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345" name="Picture 4">
            <a:extLst>
              <a:ext uri="{FF2B5EF4-FFF2-40B4-BE49-F238E27FC236}">
                <a16:creationId xmlns:a16="http://schemas.microsoft.com/office/drawing/2014/main" id="{26799339-F7FC-43DA-93E9-0F86E34EC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029200"/>
            <a:ext cx="1828800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TextBox 26">
            <a:extLst>
              <a:ext uri="{FF2B5EF4-FFF2-40B4-BE49-F238E27FC236}">
                <a16:creationId xmlns:a16="http://schemas.microsoft.com/office/drawing/2014/main" id="{30E1743E-C2E2-41BF-85E0-F9493F86B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6400800"/>
            <a:ext cx="631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MBR</a:t>
            </a:r>
          </a:p>
        </p:txBody>
      </p:sp>
      <p:pic>
        <p:nvPicPr>
          <p:cNvPr id="14347" name="Picture 10">
            <a:extLst>
              <a:ext uri="{FF2B5EF4-FFF2-40B4-BE49-F238E27FC236}">
                <a16:creationId xmlns:a16="http://schemas.microsoft.com/office/drawing/2014/main" id="{24C9B00B-A623-4744-9FAB-815300D9872F}"/>
              </a:ext>
            </a:extLst>
          </p:cNvPr>
          <p:cNvPicPr>
            <a:picLocks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029200"/>
            <a:ext cx="2057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8" name="TextBox 28">
            <a:extLst>
              <a:ext uri="{FF2B5EF4-FFF2-40B4-BE49-F238E27FC236}">
                <a16:creationId xmlns:a16="http://schemas.microsoft.com/office/drawing/2014/main" id="{0412AC91-6A73-4E5E-B40F-5861D0931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4925" y="6400800"/>
            <a:ext cx="828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RO/UV</a:t>
            </a:r>
          </a:p>
        </p:txBody>
      </p:sp>
      <p:sp>
        <p:nvSpPr>
          <p:cNvPr id="14349" name="TextBox 30">
            <a:extLst>
              <a:ext uri="{FF2B5EF4-FFF2-40B4-BE49-F238E27FC236}">
                <a16:creationId xmlns:a16="http://schemas.microsoft.com/office/drawing/2014/main" id="{1D81B6F9-67DC-4AC3-AF2B-C775A8F324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6400800"/>
            <a:ext cx="949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Pretreat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476C6-5A48-4C87-AC60-7129E1044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#3 – Full integration of resource management into reuse planning</a:t>
            </a:r>
          </a:p>
        </p:txBody>
      </p:sp>
      <p:sp>
        <p:nvSpPr>
          <p:cNvPr id="15363" name="Rectangle 4">
            <a:extLst>
              <a:ext uri="{FF2B5EF4-FFF2-40B4-BE49-F238E27FC236}">
                <a16:creationId xmlns:a16="http://schemas.microsoft.com/office/drawing/2014/main" id="{3222F3B8-795F-4585-B168-8D0094776C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524000"/>
            <a:ext cx="67897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92D050"/>
                </a:solidFill>
                <a:latin typeface="Calibri" panose="020F0502020204030204" pitchFamily="34" charset="0"/>
              </a:rPr>
              <a:t>Total Urban Resource Recovery Systems</a:t>
            </a:r>
          </a:p>
        </p:txBody>
      </p:sp>
      <p:grpSp>
        <p:nvGrpSpPr>
          <p:cNvPr id="15364" name="Group 5">
            <a:extLst>
              <a:ext uri="{FF2B5EF4-FFF2-40B4-BE49-F238E27FC236}">
                <a16:creationId xmlns:a16="http://schemas.microsoft.com/office/drawing/2014/main" id="{B2629AB1-8E3F-4FD9-A252-351E2DC7F423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2082800"/>
            <a:ext cx="8610600" cy="4546600"/>
            <a:chOff x="228600" y="1676400"/>
            <a:chExt cx="8610600" cy="4545925"/>
          </a:xfrm>
        </p:grpSpPr>
        <p:sp>
          <p:nvSpPr>
            <p:cNvPr id="15365" name="Rectangle 6">
              <a:extLst>
                <a:ext uri="{FF2B5EF4-FFF2-40B4-BE49-F238E27FC236}">
                  <a16:creationId xmlns:a16="http://schemas.microsoft.com/office/drawing/2014/main" id="{40BC610D-1C2C-4639-AFB1-3DF96305FC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600" y="1676400"/>
              <a:ext cx="6400800" cy="434340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" name="Line 10">
              <a:extLst>
                <a:ext uri="{FF2B5EF4-FFF2-40B4-BE49-F238E27FC236}">
                  <a16:creationId xmlns:a16="http://schemas.microsoft.com/office/drawing/2014/main" id="{12FFC92C-764D-4866-BFA8-B730E448DE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6200" y="2362098"/>
              <a:ext cx="1588" cy="228566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grpSp>
          <p:nvGrpSpPr>
            <p:cNvPr id="15367" name="Group 11">
              <a:extLst>
                <a:ext uri="{FF2B5EF4-FFF2-40B4-BE49-F238E27FC236}">
                  <a16:creationId xmlns:a16="http://schemas.microsoft.com/office/drawing/2014/main" id="{43CEE513-323E-43D1-B0E7-1DF4618ACB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600" y="2362181"/>
              <a:ext cx="3733800" cy="1980236"/>
              <a:chOff x="0" y="-39"/>
              <a:chExt cx="2352" cy="1247"/>
            </a:xfrm>
          </p:grpSpPr>
          <p:sp>
            <p:nvSpPr>
              <p:cNvPr id="64" name="Line 12">
                <a:extLst>
                  <a:ext uri="{FF2B5EF4-FFF2-40B4-BE49-F238E27FC236}">
                    <a16:creationId xmlns:a16="http://schemas.microsoft.com/office/drawing/2014/main" id="{5F1B963B-1FE4-47B1-91E2-73A06261C5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4" y="87"/>
                <a:ext cx="1200" cy="1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lIns="0" tIns="0" rIns="0" bIns="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5" name="Line 13">
                <a:extLst>
                  <a:ext uri="{FF2B5EF4-FFF2-40B4-BE49-F238E27FC236}">
                    <a16:creationId xmlns:a16="http://schemas.microsoft.com/office/drawing/2014/main" id="{115A4C32-6640-4105-8DDF-DEEEF759CD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 flipH="1">
                <a:off x="1104" y="0"/>
                <a:ext cx="1" cy="96"/>
              </a:xfrm>
              <a:prstGeom prst="line">
                <a:avLst/>
              </a:prstGeom>
              <a:ln>
                <a:headEnd type="triangle" w="med" len="med"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lIns="0" tIns="0" rIns="0" bIns="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6" name="Line 14">
                <a:extLst>
                  <a:ext uri="{FF2B5EF4-FFF2-40B4-BE49-F238E27FC236}">
                    <a16:creationId xmlns:a16="http://schemas.microsoft.com/office/drawing/2014/main" id="{0894AE16-BBB8-4FD9-BA7F-1F7B4430B4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8" y="75"/>
                <a:ext cx="576" cy="1"/>
              </a:xfrm>
              <a:prstGeom prst="line">
                <a:avLst/>
              </a:prstGeom>
              <a:ln>
                <a:prstDash val="sysDash"/>
                <a:headEnd/>
                <a:tailEnd type="triangl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lIns="0" tIns="0" rIns="0" bIns="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425" name="Rectangle 15">
                <a:extLst>
                  <a:ext uri="{FF2B5EF4-FFF2-40B4-BE49-F238E27FC236}">
                    <a16:creationId xmlns:a16="http://schemas.microsoft.com/office/drawing/2014/main" id="{60F80A11-8445-4179-A2B4-2B4063AE5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-39"/>
                <a:ext cx="968" cy="4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>
                <a:lvl1pPr marL="39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ts val="700"/>
                  </a:spcBef>
                </a:pPr>
                <a:r>
                  <a:rPr lang="en-US" altLang="en-US" sz="1200">
                    <a:solidFill>
                      <a:schemeClr val="bg1"/>
                    </a:solidFill>
                    <a:latin typeface="Arial Bold" panose="020B0704020202020204" pitchFamily="34" charset="0"/>
                    <a:cs typeface="Arial Bold" panose="020B0704020202020204" pitchFamily="34" charset="0"/>
                    <a:sym typeface="Arial Bold" panose="020B0704020202020204" pitchFamily="34" charset="0"/>
                  </a:rPr>
                  <a:t>Urban food waste</a:t>
                </a:r>
                <a:br>
                  <a:rPr lang="en-US" altLang="en-US" sz="1200">
                    <a:solidFill>
                      <a:schemeClr val="bg1"/>
                    </a:solidFill>
                    <a:latin typeface="Arial Bold" panose="020B0704020202020204" pitchFamily="34" charset="0"/>
                    <a:cs typeface="Arial Bold" panose="020B0704020202020204" pitchFamily="34" charset="0"/>
                    <a:sym typeface="Arial Bold" panose="020B0704020202020204" pitchFamily="34" charset="0"/>
                  </a:rPr>
                </a:br>
                <a:r>
                  <a:rPr lang="en-US" altLang="en-US" sz="1200">
                    <a:solidFill>
                      <a:schemeClr val="bg1"/>
                    </a:solidFill>
                    <a:latin typeface="Arial Bold" panose="020B0704020202020204" pitchFamily="34" charset="0"/>
                    <a:cs typeface="Arial Bold" panose="020B0704020202020204" pitchFamily="34" charset="0"/>
                    <a:sym typeface="Arial Bold" panose="020B0704020202020204" pitchFamily="34" charset="0"/>
                  </a:rPr>
                  <a:t>Septage</a:t>
                </a:r>
                <a:br>
                  <a:rPr lang="en-US" altLang="en-US" sz="1200">
                    <a:solidFill>
                      <a:schemeClr val="bg1"/>
                    </a:solidFill>
                    <a:latin typeface="Arial Bold" panose="020B0704020202020204" pitchFamily="34" charset="0"/>
                    <a:cs typeface="Arial Bold" panose="020B0704020202020204" pitchFamily="34" charset="0"/>
                    <a:sym typeface="Arial Bold" panose="020B0704020202020204" pitchFamily="34" charset="0"/>
                  </a:rPr>
                </a:br>
                <a:r>
                  <a:rPr lang="en-US" altLang="en-US" sz="1200">
                    <a:solidFill>
                      <a:schemeClr val="bg1"/>
                    </a:solidFill>
                    <a:latin typeface="Arial Bold" panose="020B0704020202020204" pitchFamily="34" charset="0"/>
                    <a:cs typeface="Arial Bold" panose="020B0704020202020204" pitchFamily="34" charset="0"/>
                    <a:sym typeface="Arial Bold" panose="020B0704020202020204" pitchFamily="34" charset="0"/>
                  </a:rPr>
                  <a:t>Misc. organics</a:t>
                </a:r>
              </a:p>
            </p:txBody>
          </p:sp>
          <p:sp>
            <p:nvSpPr>
              <p:cNvPr id="68" name="Line 16">
                <a:extLst>
                  <a:ext uri="{FF2B5EF4-FFF2-40B4-BE49-F238E27FC236}">
                    <a16:creationId xmlns:a16="http://schemas.microsoft.com/office/drawing/2014/main" id="{63802355-DDEA-4D95-8236-FC40C1C75A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4" y="105"/>
                <a:ext cx="1" cy="487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lIns="0" tIns="0" rIns="0" bIns="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427" name="Rectangle 17">
                <a:extLst>
                  <a:ext uri="{FF2B5EF4-FFF2-40B4-BE49-F238E27FC236}">
                    <a16:creationId xmlns:a16="http://schemas.microsoft.com/office/drawing/2014/main" id="{246F53F4-32C9-434A-9682-04FEFDE39B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8" y="460"/>
                <a:ext cx="584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>
                <a:lvl1pPr marL="39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ts val="700"/>
                  </a:spcBef>
                </a:pPr>
                <a:r>
                  <a:rPr lang="en-US" altLang="en-US" sz="1200">
                    <a:solidFill>
                      <a:schemeClr val="bg1"/>
                    </a:solidFill>
                    <a:latin typeface="Arial Italic" panose="020B0604020202090204" pitchFamily="34" charset="0"/>
                    <a:cs typeface="Arial Italic" panose="020B0604020202090204" pitchFamily="34" charset="0"/>
                    <a:sym typeface="Arial Italic" panose="020B0604020202090204" pitchFamily="34" charset="0"/>
                  </a:rPr>
                  <a:t>Methane</a:t>
                </a:r>
              </a:p>
            </p:txBody>
          </p:sp>
          <p:grpSp>
            <p:nvGrpSpPr>
              <p:cNvPr id="15428" name="Group 18">
                <a:extLst>
                  <a:ext uri="{FF2B5EF4-FFF2-40B4-BE49-F238E27FC236}">
                    <a16:creationId xmlns:a16="http://schemas.microsoft.com/office/drawing/2014/main" id="{55D7BC9C-3EFC-4446-96B8-2AC16DFEAB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5400000">
                <a:off x="1266" y="566"/>
                <a:ext cx="624" cy="660"/>
                <a:chOff x="0" y="15"/>
                <a:chExt cx="624" cy="660"/>
              </a:xfrm>
            </p:grpSpPr>
            <p:sp>
              <p:nvSpPr>
                <p:cNvPr id="15430" name="AutoShape 19">
                  <a:extLst>
                    <a:ext uri="{FF2B5EF4-FFF2-40B4-BE49-F238E27FC236}">
                      <a16:creationId xmlns:a16="http://schemas.microsoft.com/office/drawing/2014/main" id="{080E30AE-8BD4-4BF5-96EB-18F5CFDA07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0" y="15"/>
                  <a:ext cx="624" cy="660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10800" y="0"/>
                      </a:move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lnTo>
                        <a:pt x="0" y="21600"/>
                      </a:lnTo>
                      <a:lnTo>
                        <a:pt x="0" y="0"/>
                      </a:lnTo>
                      <a:close/>
                      <a:moveTo>
                        <a:pt x="10800" y="0"/>
                      </a:moveTo>
                    </a:path>
                  </a:pathLst>
                </a:custGeom>
                <a:solidFill>
                  <a:srgbClr val="CC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5431" name="Rectangle 20">
                  <a:extLst>
                    <a:ext uri="{FF2B5EF4-FFF2-40B4-BE49-F238E27FC236}">
                      <a16:creationId xmlns:a16="http://schemas.microsoft.com/office/drawing/2014/main" id="{7E14BB47-1951-4019-B76A-99FFE7A6BE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-34" y="117"/>
                  <a:ext cx="600" cy="4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8100" tIns="38100" rIns="39024" bIns="38100" anchor="ctr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400">
                      <a:solidFill>
                        <a:schemeClr val="bg1"/>
                      </a:solidFill>
                      <a:latin typeface="Arial Bold" panose="020B0704020202020204" pitchFamily="34" charset="0"/>
                      <a:cs typeface="Arial Bold" panose="020B0704020202020204" pitchFamily="34" charset="0"/>
                      <a:sym typeface="Arial Bold" panose="020B0704020202020204" pitchFamily="34" charset="0"/>
                    </a:rPr>
                    <a:t>Optimized</a:t>
                  </a:r>
                  <a:br>
                    <a:rPr lang="en-US" altLang="en-US" sz="1400">
                      <a:solidFill>
                        <a:schemeClr val="bg1"/>
                      </a:solidFill>
                      <a:latin typeface="Arial Bold" panose="020B0704020202020204" pitchFamily="34" charset="0"/>
                      <a:cs typeface="Arial Bold" panose="020B0704020202020204" pitchFamily="34" charset="0"/>
                      <a:sym typeface="Arial Bold" panose="020B0704020202020204" pitchFamily="34" charset="0"/>
                    </a:rPr>
                  </a:br>
                  <a:r>
                    <a:rPr lang="en-US" altLang="en-US" sz="1400">
                      <a:solidFill>
                        <a:schemeClr val="bg1"/>
                      </a:solidFill>
                      <a:latin typeface="Arial Bold" panose="020B0704020202020204" pitchFamily="34" charset="0"/>
                      <a:cs typeface="Arial Bold" panose="020B0704020202020204" pitchFamily="34" charset="0"/>
                      <a:sym typeface="Arial Bold" panose="020B0704020202020204" pitchFamily="34" charset="0"/>
                    </a:rPr>
                    <a:t>Anaerobic</a:t>
                  </a:r>
                  <a:br>
                    <a:rPr lang="en-US" altLang="en-US" sz="1400">
                      <a:solidFill>
                        <a:schemeClr val="bg1"/>
                      </a:solidFill>
                      <a:latin typeface="Arial Bold" panose="020B0704020202020204" pitchFamily="34" charset="0"/>
                      <a:cs typeface="Arial Bold" panose="020B0704020202020204" pitchFamily="34" charset="0"/>
                      <a:sym typeface="Arial Bold" panose="020B0704020202020204" pitchFamily="34" charset="0"/>
                    </a:rPr>
                  </a:br>
                  <a:r>
                    <a:rPr lang="en-US" altLang="en-US" sz="1400">
                      <a:solidFill>
                        <a:schemeClr val="bg1"/>
                      </a:solidFill>
                      <a:latin typeface="Arial Bold" panose="020B0704020202020204" pitchFamily="34" charset="0"/>
                      <a:cs typeface="Arial Bold" panose="020B0704020202020204" pitchFamily="34" charset="0"/>
                      <a:sym typeface="Arial Bold" panose="020B0704020202020204" pitchFamily="34" charset="0"/>
                    </a:rPr>
                    <a:t>Digester</a:t>
                  </a:r>
                </a:p>
              </p:txBody>
            </p:sp>
          </p:grpSp>
          <p:sp>
            <p:nvSpPr>
              <p:cNvPr id="71" name="Line 21">
                <a:extLst>
                  <a:ext uri="{FF2B5EF4-FFF2-40B4-BE49-F238E27FC236}">
                    <a16:creationId xmlns:a16="http://schemas.microsoft.com/office/drawing/2014/main" id="{206E868F-C39B-4F8D-93AC-D00E1960CC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76" y="640"/>
                <a:ext cx="480" cy="1"/>
              </a:xfrm>
              <a:prstGeom prst="line">
                <a:avLst/>
              </a:prstGeom>
              <a:ln>
                <a:prstDash val="sysDash"/>
                <a:headEnd/>
                <a:tailEnd type="triangl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lIns="0" tIns="0" rIns="0" bIns="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5368" name="Group 22">
              <a:extLst>
                <a:ext uri="{FF2B5EF4-FFF2-40B4-BE49-F238E27FC236}">
                  <a16:creationId xmlns:a16="http://schemas.microsoft.com/office/drawing/2014/main" id="{6ED6848C-6D8E-419D-9076-4221B49F05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0000" y="2438400"/>
              <a:ext cx="3276600" cy="1447802"/>
              <a:chOff x="0" y="0"/>
              <a:chExt cx="2064" cy="912"/>
            </a:xfrm>
          </p:grpSpPr>
          <p:sp>
            <p:nvSpPr>
              <p:cNvPr id="15416" name="Rectangle 23">
                <a:extLst>
                  <a:ext uri="{FF2B5EF4-FFF2-40B4-BE49-F238E27FC236}">
                    <a16:creationId xmlns:a16="http://schemas.microsoft.com/office/drawing/2014/main" id="{DB90CFC8-A288-49D9-A3E8-EA81FE5170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" y="96"/>
                <a:ext cx="53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>
                <a:lvl1pPr marL="39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ts val="700"/>
                  </a:spcBef>
                </a:pPr>
                <a:r>
                  <a:rPr lang="en-US" altLang="en-US" sz="1200">
                    <a:solidFill>
                      <a:schemeClr val="bg1"/>
                    </a:solidFill>
                    <a:latin typeface="Arial Italic" panose="020B0604020202090204" pitchFamily="34" charset="0"/>
                    <a:cs typeface="Arial Italic" panose="020B0604020202090204" pitchFamily="34" charset="0"/>
                    <a:sym typeface="Arial Italic" panose="020B0604020202090204" pitchFamily="34" charset="0"/>
                  </a:rPr>
                  <a:t>Electricity</a:t>
                </a:r>
              </a:p>
            </p:txBody>
          </p:sp>
          <p:sp>
            <p:nvSpPr>
              <p:cNvPr id="59" name="Line 24">
                <a:extLst>
                  <a:ext uri="{FF2B5EF4-FFF2-40B4-BE49-F238E27FC236}">
                    <a16:creationId xmlns:a16="http://schemas.microsoft.com/office/drawing/2014/main" id="{B159988D-763B-4D8C-94E5-F25F728238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 flipH="1">
                <a:off x="384" y="0"/>
                <a:ext cx="1" cy="384"/>
              </a:xfrm>
              <a:prstGeom prst="line">
                <a:avLst/>
              </a:prstGeom>
              <a:ln>
                <a:prstDash val="sysDash"/>
                <a:headEnd/>
                <a:tailEnd type="triangl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lIns="0" tIns="0" rIns="0" bIns="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0" name="Line 25">
                <a:extLst>
                  <a:ext uri="{FF2B5EF4-FFF2-40B4-BE49-F238E27FC236}">
                    <a16:creationId xmlns:a16="http://schemas.microsoft.com/office/drawing/2014/main" id="{12AFE17A-2206-4F82-AB67-BF942E33B9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" y="294"/>
                <a:ext cx="1680" cy="1"/>
              </a:xfrm>
              <a:prstGeom prst="line">
                <a:avLst/>
              </a:prstGeom>
              <a:ln>
                <a:prstDash val="sysDash"/>
                <a:headEnd/>
                <a:tailEnd type="triangl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lIns="0" tIns="0" rIns="0" bIns="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5419" name="Group 27">
                <a:extLst>
                  <a:ext uri="{FF2B5EF4-FFF2-40B4-BE49-F238E27FC236}">
                    <a16:creationId xmlns:a16="http://schemas.microsoft.com/office/drawing/2014/main" id="{4A4CE7B0-861A-4355-A041-BF77A2C2BA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48" y="336"/>
                <a:ext cx="528" cy="624"/>
                <a:chOff x="0" y="0"/>
                <a:chExt cx="528" cy="624"/>
              </a:xfrm>
            </p:grpSpPr>
            <p:sp>
              <p:nvSpPr>
                <p:cNvPr id="15420" name="AutoShape 28">
                  <a:extLst>
                    <a:ext uri="{FF2B5EF4-FFF2-40B4-BE49-F238E27FC236}">
                      <a16:creationId xmlns:a16="http://schemas.microsoft.com/office/drawing/2014/main" id="{E65D8CEE-1D10-4CC9-BF39-C87CB53E32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0" y="0"/>
                  <a:ext cx="528" cy="624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17240" y="21600"/>
                      </a:lnTo>
                      <a:lnTo>
                        <a:pt x="4360" y="21600"/>
                      </a:lnTo>
                      <a:close/>
                      <a:moveTo>
                        <a:pt x="0" y="0"/>
                      </a:moveTo>
                    </a:path>
                  </a:pathLst>
                </a:custGeom>
                <a:solidFill>
                  <a:srgbClr val="CC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5421" name="Rectangle 29">
                  <a:extLst>
                    <a:ext uri="{FF2B5EF4-FFF2-40B4-BE49-F238E27FC236}">
                      <a16:creationId xmlns:a16="http://schemas.microsoft.com/office/drawing/2014/main" id="{512FF9FE-1C40-4577-985E-BF34BB72B3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-5400000">
                  <a:off x="9" y="138"/>
                  <a:ext cx="509" cy="3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-5080" bIns="0" anchor="ctr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200">
                      <a:solidFill>
                        <a:schemeClr val="bg1"/>
                      </a:solidFill>
                      <a:latin typeface="Arial Bold" panose="020B0704020202020204" pitchFamily="34" charset="0"/>
                      <a:cs typeface="Arial Bold" panose="020B0704020202020204" pitchFamily="34" charset="0"/>
                      <a:sym typeface="Arial Bold" panose="020B0704020202020204" pitchFamily="34" charset="0"/>
                    </a:rPr>
                    <a:t>Efficient</a:t>
                  </a:r>
                  <a:br>
                    <a:rPr lang="en-US" altLang="en-US" sz="1200">
                      <a:solidFill>
                        <a:schemeClr val="bg1"/>
                      </a:solidFill>
                      <a:latin typeface="Arial Bold" panose="020B0704020202020204" pitchFamily="34" charset="0"/>
                      <a:cs typeface="Arial Bold" panose="020B0704020202020204" pitchFamily="34" charset="0"/>
                      <a:sym typeface="Arial Bold" panose="020B0704020202020204" pitchFamily="34" charset="0"/>
                    </a:rPr>
                  </a:br>
                  <a:r>
                    <a:rPr lang="en-US" altLang="en-US" sz="1200">
                      <a:solidFill>
                        <a:schemeClr val="bg1"/>
                      </a:solidFill>
                      <a:latin typeface="Arial Bold" panose="020B0704020202020204" pitchFamily="34" charset="0"/>
                      <a:cs typeface="Arial Bold" panose="020B0704020202020204" pitchFamily="34" charset="0"/>
                      <a:sym typeface="Arial Bold" panose="020B0704020202020204" pitchFamily="34" charset="0"/>
                    </a:rPr>
                    <a:t>Electricity</a:t>
                  </a:r>
                  <a:br>
                    <a:rPr lang="en-US" altLang="en-US" sz="1200">
                      <a:solidFill>
                        <a:schemeClr val="bg1"/>
                      </a:solidFill>
                      <a:latin typeface="Arial Bold" panose="020B0704020202020204" pitchFamily="34" charset="0"/>
                      <a:cs typeface="Arial Bold" panose="020B0704020202020204" pitchFamily="34" charset="0"/>
                      <a:sym typeface="Arial Bold" panose="020B0704020202020204" pitchFamily="34" charset="0"/>
                    </a:rPr>
                  </a:br>
                  <a:r>
                    <a:rPr lang="en-US" altLang="en-US" sz="1200">
                      <a:solidFill>
                        <a:schemeClr val="bg1"/>
                      </a:solidFill>
                      <a:latin typeface="Arial Bold" panose="020B0704020202020204" pitchFamily="34" charset="0"/>
                      <a:cs typeface="Arial Bold" panose="020B0704020202020204" pitchFamily="34" charset="0"/>
                      <a:sym typeface="Arial Bold" panose="020B0704020202020204" pitchFamily="34" charset="0"/>
                    </a:rPr>
                    <a:t>Generation</a:t>
                  </a:r>
                </a:p>
              </p:txBody>
            </p:sp>
          </p:grpSp>
        </p:grpSp>
        <p:sp>
          <p:nvSpPr>
            <p:cNvPr id="11" name="Line 34">
              <a:extLst>
                <a:ext uri="{FF2B5EF4-FFF2-40B4-BE49-F238E27FC236}">
                  <a16:creationId xmlns:a16="http://schemas.microsoft.com/office/drawing/2014/main" id="{7B91C8DB-0BDB-4481-BFB2-E2C3DE2D72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9600" y="3809683"/>
              <a:ext cx="1588" cy="761887"/>
            </a:xfrm>
            <a:prstGeom prst="line">
              <a:avLst/>
            </a:prstGeom>
            <a:ln>
              <a:prstDash val="sysDash"/>
              <a:headEnd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370" name="Rectangle 35">
              <a:extLst>
                <a:ext uri="{FF2B5EF4-FFF2-40B4-BE49-F238E27FC236}">
                  <a16:creationId xmlns:a16="http://schemas.microsoft.com/office/drawing/2014/main" id="{AE818AA5-A60B-46DE-9F78-CE9A55FDC8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6200" y="3962400"/>
              <a:ext cx="5461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>
              <a:lvl1pPr marL="39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ts val="700"/>
                </a:spcBef>
              </a:pPr>
              <a:r>
                <a:rPr lang="en-US" altLang="en-US" sz="1200">
                  <a:solidFill>
                    <a:schemeClr val="bg1"/>
                  </a:solidFill>
                  <a:latin typeface="Arial Italic" panose="020B0604020202090204" pitchFamily="34" charset="0"/>
                  <a:cs typeface="Arial Italic" panose="020B0604020202090204" pitchFamily="34" charset="0"/>
                  <a:sym typeface="Arial Italic" panose="020B0604020202090204" pitchFamily="34" charset="0"/>
                </a:rPr>
                <a:t>CO2</a:t>
              </a:r>
            </a:p>
          </p:txBody>
        </p:sp>
        <p:grpSp>
          <p:nvGrpSpPr>
            <p:cNvPr id="15371" name="Group 36">
              <a:extLst>
                <a:ext uri="{FF2B5EF4-FFF2-40B4-BE49-F238E27FC236}">
                  <a16:creationId xmlns:a16="http://schemas.microsoft.com/office/drawing/2014/main" id="{7E80339F-B152-4672-9782-393289BF9A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7413" y="4572000"/>
              <a:ext cx="1828800" cy="457200"/>
              <a:chOff x="21" y="16"/>
              <a:chExt cx="1152" cy="288"/>
            </a:xfrm>
          </p:grpSpPr>
          <p:sp>
            <p:nvSpPr>
              <p:cNvPr id="15414" name="Rectangle 37">
                <a:extLst>
                  <a:ext uri="{FF2B5EF4-FFF2-40B4-BE49-F238E27FC236}">
                    <a16:creationId xmlns:a16="http://schemas.microsoft.com/office/drawing/2014/main" id="{9B3E5AF2-59C4-47A9-B918-71D4F02D11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" y="16"/>
                <a:ext cx="1152" cy="288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5415" name="Rectangle 38">
                <a:extLst>
                  <a:ext uri="{FF2B5EF4-FFF2-40B4-BE49-F238E27FC236}">
                    <a16:creationId xmlns:a16="http://schemas.microsoft.com/office/drawing/2014/main" id="{C4B295E6-2074-4F0D-B3AC-9F878AFC1B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" y="24"/>
                <a:ext cx="1068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40639" bIns="0" anchor="ctr">
                <a:spAutoFit/>
              </a:bodyPr>
              <a:lstStyle>
                <a:lvl1pPr marL="39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400">
                    <a:solidFill>
                      <a:schemeClr val="bg1"/>
                    </a:solidFill>
                    <a:latin typeface="Arial Bold" panose="020B0704020202020204" pitchFamily="34" charset="0"/>
                    <a:cs typeface="Arial Bold" panose="020B0704020202020204" pitchFamily="34" charset="0"/>
                    <a:sym typeface="Arial Bold" panose="020B0704020202020204" pitchFamily="34" charset="0"/>
                  </a:rPr>
                  <a:t> Algae Conversion </a:t>
                </a:r>
                <a:br>
                  <a:rPr lang="en-US" altLang="en-US" sz="1400">
                    <a:solidFill>
                      <a:schemeClr val="bg1"/>
                    </a:solidFill>
                    <a:latin typeface="Arial Bold" panose="020B0704020202020204" pitchFamily="34" charset="0"/>
                    <a:cs typeface="Arial Bold" panose="020B0704020202020204" pitchFamily="34" charset="0"/>
                    <a:sym typeface="Arial Bold" panose="020B0704020202020204" pitchFamily="34" charset="0"/>
                  </a:rPr>
                </a:br>
                <a:r>
                  <a:rPr lang="en-US" altLang="en-US" sz="1400">
                    <a:solidFill>
                      <a:schemeClr val="bg1"/>
                    </a:solidFill>
                    <a:latin typeface="Arial Bold" panose="020B0704020202020204" pitchFamily="34" charset="0"/>
                    <a:cs typeface="Arial Bold" panose="020B0704020202020204" pitchFamily="34" charset="0"/>
                    <a:sym typeface="Arial Bold" panose="020B0704020202020204" pitchFamily="34" charset="0"/>
                  </a:rPr>
                  <a:t>to Biodiesel</a:t>
                </a:r>
              </a:p>
            </p:txBody>
          </p:sp>
        </p:grpSp>
        <p:sp>
          <p:nvSpPr>
            <p:cNvPr id="15372" name="Line 39">
              <a:extLst>
                <a:ext uri="{FF2B5EF4-FFF2-40B4-BE49-F238E27FC236}">
                  <a16:creationId xmlns:a16="http://schemas.microsoft.com/office/drawing/2014/main" id="{0E00C9FA-59B1-4A52-8041-A71FBDB3E7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57600" y="5029200"/>
              <a:ext cx="1588" cy="45720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373" name="Rectangle 40">
              <a:extLst>
                <a:ext uri="{FF2B5EF4-FFF2-40B4-BE49-F238E27FC236}">
                  <a16:creationId xmlns:a16="http://schemas.microsoft.com/office/drawing/2014/main" id="{441CBFDE-7BCC-4CB4-999F-6B08CDBD19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5800" y="5410200"/>
              <a:ext cx="4572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374" name="Oval 41">
              <a:extLst>
                <a:ext uri="{FF2B5EF4-FFF2-40B4-BE49-F238E27FC236}">
                  <a16:creationId xmlns:a16="http://schemas.microsoft.com/office/drawing/2014/main" id="{30EABDD5-7FE4-4DE0-BCB9-54E9C0B57E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5800" y="5562600"/>
              <a:ext cx="152400" cy="152400"/>
            </a:xfrm>
            <a:prstGeom prst="ellipse">
              <a:avLst/>
            </a:prstGeom>
            <a:solidFill>
              <a:srgbClr val="FFFFFF"/>
            </a:solidFill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375" name="Rectangle 42">
              <a:extLst>
                <a:ext uri="{FF2B5EF4-FFF2-40B4-BE49-F238E27FC236}">
                  <a16:creationId xmlns:a16="http://schemas.microsoft.com/office/drawing/2014/main" id="{03D1E4DB-00CA-4DAF-B0B6-5F8CCDFCAF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3000" y="5334000"/>
              <a:ext cx="304800" cy="3048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376" name="Oval 44">
              <a:extLst>
                <a:ext uri="{FF2B5EF4-FFF2-40B4-BE49-F238E27FC236}">
                  <a16:creationId xmlns:a16="http://schemas.microsoft.com/office/drawing/2014/main" id="{42697520-B436-4ED7-A209-C8FCC35463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9200" y="5562600"/>
              <a:ext cx="152400" cy="152400"/>
            </a:xfrm>
            <a:prstGeom prst="ellipse">
              <a:avLst/>
            </a:prstGeom>
            <a:solidFill>
              <a:srgbClr val="FFFFFF"/>
            </a:solidFill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377" name="Line 45">
              <a:extLst>
                <a:ext uri="{FF2B5EF4-FFF2-40B4-BE49-F238E27FC236}">
                  <a16:creationId xmlns:a16="http://schemas.microsoft.com/office/drawing/2014/main" id="{B9EA487E-F728-4CA6-92EA-5E300F2045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57600" y="5495925"/>
              <a:ext cx="838200" cy="1588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378" name="Rectangle 46">
              <a:extLst>
                <a:ext uri="{FF2B5EF4-FFF2-40B4-BE49-F238E27FC236}">
                  <a16:creationId xmlns:a16="http://schemas.microsoft.com/office/drawing/2014/main" id="{12C06044-48C2-40BC-8037-2E0FA6F77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7900" y="5334000"/>
              <a:ext cx="85090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>
              <a:lvl1pPr marL="39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ts val="700"/>
                </a:spcBef>
              </a:pPr>
              <a:r>
                <a:rPr lang="en-US" altLang="en-US" sz="1200">
                  <a:solidFill>
                    <a:schemeClr val="bg1"/>
                  </a:solidFill>
                  <a:latin typeface="Arial Italic" panose="020B0604020202090204" pitchFamily="34" charset="0"/>
                  <a:cs typeface="Arial Italic" panose="020B0604020202090204" pitchFamily="34" charset="0"/>
                  <a:sym typeface="Arial Italic" panose="020B0604020202090204" pitchFamily="34" charset="0"/>
                </a:rPr>
                <a:t>Biodiesel</a:t>
              </a:r>
            </a:p>
          </p:txBody>
        </p:sp>
        <p:sp>
          <p:nvSpPr>
            <p:cNvPr id="21" name="Line 47">
              <a:extLst>
                <a:ext uri="{FF2B5EF4-FFF2-40B4-BE49-F238E27FC236}">
                  <a16:creationId xmlns:a16="http://schemas.microsoft.com/office/drawing/2014/main" id="{9FA33961-CFA0-40CE-9D6E-B716AA1E27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3200" y="4347766"/>
              <a:ext cx="1588" cy="457132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" name="Line 48">
              <a:extLst>
                <a:ext uri="{FF2B5EF4-FFF2-40B4-BE49-F238E27FC236}">
                  <a16:creationId xmlns:a16="http://schemas.microsoft.com/office/drawing/2014/main" id="{5E38C8FD-1CB2-49C7-B6E8-2A3368F9D9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3200" y="4800136"/>
              <a:ext cx="685800" cy="1588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grpSp>
          <p:nvGrpSpPr>
            <p:cNvPr id="15381" name="Group 49">
              <a:extLst>
                <a:ext uri="{FF2B5EF4-FFF2-40B4-BE49-F238E27FC236}">
                  <a16:creationId xmlns:a16="http://schemas.microsoft.com/office/drawing/2014/main" id="{4D61AA6E-6396-4D5E-A312-8DACFD3AE6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13552" y="4648200"/>
              <a:ext cx="610909" cy="609600"/>
              <a:chOff x="41" y="0"/>
              <a:chExt cx="384" cy="384"/>
            </a:xfrm>
          </p:grpSpPr>
          <p:sp>
            <p:nvSpPr>
              <p:cNvPr id="15412" name="AutoShape 50">
                <a:extLst>
                  <a:ext uri="{FF2B5EF4-FFF2-40B4-BE49-F238E27FC236}">
                    <a16:creationId xmlns:a16="http://schemas.microsoft.com/office/drawing/2014/main" id="{B6D7F621-C907-40AF-A1BA-DDC1BC41A8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" y="0"/>
                <a:ext cx="384" cy="384"/>
              </a:xfrm>
              <a:prstGeom prst="roundRect">
                <a:avLst>
                  <a:gd name="adj" fmla="val 16667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5413" name="Rectangle 51">
                <a:extLst>
                  <a:ext uri="{FF2B5EF4-FFF2-40B4-BE49-F238E27FC236}">
                    <a16:creationId xmlns:a16="http://schemas.microsoft.com/office/drawing/2014/main" id="{0D0C04A3-083B-467A-BF3E-BA7CDAEF4F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" y="32"/>
                <a:ext cx="379" cy="320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38100" tIns="38100" rIns="86978" bIns="38100" anchor="ctr">
                <a:spAutoFit/>
              </a:bodyPr>
              <a:lstStyle>
                <a:lvl1pPr marL="9525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400">
                    <a:solidFill>
                      <a:schemeClr val="bg1"/>
                    </a:solidFill>
                    <a:latin typeface="Arial Bold" panose="020B0704020202020204" pitchFamily="34" charset="0"/>
                    <a:cs typeface="Arial Bold" panose="020B0704020202020204" pitchFamily="34" charset="0"/>
                    <a:sym typeface="Arial Bold" panose="020B0704020202020204" pitchFamily="34" charset="0"/>
                  </a:rPr>
                  <a:t>Final </a:t>
                </a:r>
                <a:br>
                  <a:rPr lang="en-US" altLang="en-US" sz="1400">
                    <a:solidFill>
                      <a:schemeClr val="bg1"/>
                    </a:solidFill>
                    <a:latin typeface="Arial Bold" panose="020B0704020202020204" pitchFamily="34" charset="0"/>
                    <a:cs typeface="Arial Bold" panose="020B0704020202020204" pitchFamily="34" charset="0"/>
                    <a:sym typeface="Arial Bold" panose="020B0704020202020204" pitchFamily="34" charset="0"/>
                  </a:rPr>
                </a:br>
                <a:r>
                  <a:rPr lang="en-US" altLang="en-US" sz="1400">
                    <a:solidFill>
                      <a:schemeClr val="bg1"/>
                    </a:solidFill>
                    <a:latin typeface="Arial Bold" panose="020B0704020202020204" pitchFamily="34" charset="0"/>
                    <a:cs typeface="Arial Bold" panose="020B0704020202020204" pitchFamily="34" charset="0"/>
                    <a:sym typeface="Arial Bold" panose="020B0704020202020204" pitchFamily="34" charset="0"/>
                  </a:rPr>
                  <a:t>Filter</a:t>
                </a:r>
              </a:p>
            </p:txBody>
          </p:sp>
        </p:grpSp>
        <p:sp>
          <p:nvSpPr>
            <p:cNvPr id="24" name="Line 52">
              <a:extLst>
                <a:ext uri="{FF2B5EF4-FFF2-40B4-BE49-F238E27FC236}">
                  <a16:creationId xmlns:a16="http://schemas.microsoft.com/office/drawing/2014/main" id="{F9346C98-3C0F-4456-9003-24D16FF275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7800" y="4952514"/>
              <a:ext cx="457200" cy="1588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5" name="Line 53">
              <a:extLst>
                <a:ext uri="{FF2B5EF4-FFF2-40B4-BE49-F238E27FC236}">
                  <a16:creationId xmlns:a16="http://schemas.microsoft.com/office/drawing/2014/main" id="{A76AD9F9-6352-4350-A4CE-9158F02CF3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62700" y="4965212"/>
              <a:ext cx="685800" cy="1588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grpSp>
          <p:nvGrpSpPr>
            <p:cNvPr id="15384" name="Group 57">
              <a:extLst>
                <a:ext uri="{FF2B5EF4-FFF2-40B4-BE49-F238E27FC236}">
                  <a16:creationId xmlns:a16="http://schemas.microsoft.com/office/drawing/2014/main" id="{E41B9AE4-7109-4E89-B234-9428A1DC12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8200" y="3505200"/>
              <a:ext cx="6443638" cy="2364532"/>
              <a:chOff x="64" y="0"/>
              <a:chExt cx="4058" cy="1489"/>
            </a:xfrm>
          </p:grpSpPr>
          <p:sp>
            <p:nvSpPr>
              <p:cNvPr id="46" name="Line 58">
                <a:extLst>
                  <a:ext uri="{FF2B5EF4-FFF2-40B4-BE49-F238E27FC236}">
                    <a16:creationId xmlns:a16="http://schemas.microsoft.com/office/drawing/2014/main" id="{C5C4618E-6AA3-4D91-B20F-E9C5BAB8D6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4" y="1488"/>
                <a:ext cx="3648" cy="1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lIns="0" tIns="0" rIns="0" bIns="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7" name="Line 59">
                <a:extLst>
                  <a:ext uri="{FF2B5EF4-FFF2-40B4-BE49-F238E27FC236}">
                    <a16:creationId xmlns:a16="http://schemas.microsoft.com/office/drawing/2014/main" id="{6FFF17E9-9957-4B40-9833-F973D70562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73" y="528"/>
                <a:ext cx="9" cy="966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lIns="0" tIns="0" rIns="0" bIns="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5406" name="Group 60">
                <a:extLst>
                  <a:ext uri="{FF2B5EF4-FFF2-40B4-BE49-F238E27FC236}">
                    <a16:creationId xmlns:a16="http://schemas.microsoft.com/office/drawing/2014/main" id="{4F6C7078-EFA9-4514-8DCC-562A37A2EA5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" y="0"/>
                <a:ext cx="784" cy="528"/>
                <a:chOff x="64" y="0"/>
                <a:chExt cx="784" cy="528"/>
              </a:xfrm>
            </p:grpSpPr>
            <p:sp>
              <p:nvSpPr>
                <p:cNvPr id="15410" name="Rectangle 61">
                  <a:extLst>
                    <a:ext uri="{FF2B5EF4-FFF2-40B4-BE49-F238E27FC236}">
                      <a16:creationId xmlns:a16="http://schemas.microsoft.com/office/drawing/2014/main" id="{90057F03-B003-45CE-BA43-74B73137D6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" y="0"/>
                  <a:ext cx="768" cy="528"/>
                </a:xfrm>
                <a:prstGeom prst="rect">
                  <a:avLst/>
                </a:prstGeom>
                <a:solidFill>
                  <a:srgbClr val="FFFF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5411" name="Rectangle 62">
                  <a:extLst>
                    <a:ext uri="{FF2B5EF4-FFF2-40B4-BE49-F238E27FC236}">
                      <a16:creationId xmlns:a16="http://schemas.microsoft.com/office/drawing/2014/main" id="{8858EAD5-12A8-46EE-8A3D-0B9C62AA6A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" y="60"/>
                  <a:ext cx="784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40639" bIns="0" anchor="ctr">
                  <a:spAutoFit/>
                </a:bodyPr>
                <a:lstStyle>
                  <a:lvl1pPr marL="39688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400">
                      <a:solidFill>
                        <a:schemeClr val="bg1"/>
                      </a:solidFill>
                      <a:latin typeface="Arial Bold" panose="020B0704020202020204" pitchFamily="34" charset="0"/>
                      <a:cs typeface="Arial Bold" panose="020B0704020202020204" pitchFamily="34" charset="0"/>
                      <a:sym typeface="Arial Bold" panose="020B0704020202020204" pitchFamily="34" charset="0"/>
                    </a:rPr>
                    <a:t>Nutrient </a:t>
                  </a:r>
                  <a:br>
                    <a:rPr lang="en-US" altLang="en-US" sz="1400">
                      <a:solidFill>
                        <a:schemeClr val="bg1"/>
                      </a:solidFill>
                      <a:latin typeface="Arial Bold" panose="020B0704020202020204" pitchFamily="34" charset="0"/>
                      <a:cs typeface="Arial Bold" panose="020B0704020202020204" pitchFamily="34" charset="0"/>
                      <a:sym typeface="Arial Bold" panose="020B0704020202020204" pitchFamily="34" charset="0"/>
                    </a:rPr>
                  </a:br>
                  <a:r>
                    <a:rPr lang="en-US" altLang="en-US" sz="1400">
                      <a:solidFill>
                        <a:schemeClr val="bg1"/>
                      </a:solidFill>
                      <a:latin typeface="Arial Bold" panose="020B0704020202020204" pitchFamily="34" charset="0"/>
                      <a:cs typeface="Arial Bold" panose="020B0704020202020204" pitchFamily="34" charset="0"/>
                      <a:sym typeface="Arial Bold" panose="020B0704020202020204" pitchFamily="34" charset="0"/>
                    </a:rPr>
                    <a:t>Removal and </a:t>
                  </a:r>
                  <a:br>
                    <a:rPr lang="en-US" altLang="en-US" sz="1400">
                      <a:solidFill>
                        <a:schemeClr val="bg1"/>
                      </a:solidFill>
                      <a:latin typeface="Arial Bold" panose="020B0704020202020204" pitchFamily="34" charset="0"/>
                      <a:cs typeface="Arial Bold" panose="020B0704020202020204" pitchFamily="34" charset="0"/>
                      <a:sym typeface="Arial Bold" panose="020B0704020202020204" pitchFamily="34" charset="0"/>
                    </a:rPr>
                  </a:br>
                  <a:r>
                    <a:rPr lang="en-US" altLang="en-US" sz="1400">
                      <a:solidFill>
                        <a:schemeClr val="bg1"/>
                      </a:solidFill>
                      <a:latin typeface="Arial Bold" panose="020B0704020202020204" pitchFamily="34" charset="0"/>
                      <a:cs typeface="Arial Bold" panose="020B0704020202020204" pitchFamily="34" charset="0"/>
                      <a:sym typeface="Arial Bold" panose="020B0704020202020204" pitchFamily="34" charset="0"/>
                    </a:rPr>
                    <a:t>Recovery</a:t>
                  </a:r>
                </a:p>
              </p:txBody>
            </p:sp>
          </p:grpSp>
          <p:sp>
            <p:nvSpPr>
              <p:cNvPr id="15407" name="Line 63">
                <a:extLst>
                  <a:ext uri="{FF2B5EF4-FFF2-40B4-BE49-F238E27FC236}">
                    <a16:creationId xmlns:a16="http://schemas.microsoft.com/office/drawing/2014/main" id="{E5453F33-F98A-4D66-A68C-5BC4686C83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34" y="144"/>
                <a:ext cx="192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0" name="Line 64">
                <a:extLst>
                  <a:ext uri="{FF2B5EF4-FFF2-40B4-BE49-F238E27FC236}">
                    <a16:creationId xmlns:a16="http://schemas.microsoft.com/office/drawing/2014/main" id="{240A204A-C0B5-4C38-8EC5-4A0ADDCDFD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4" y="240"/>
                <a:ext cx="192" cy="1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lIns="0" tIns="0" rIns="0" bIns="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409" name="Rectangle 65">
                <a:extLst>
                  <a:ext uri="{FF2B5EF4-FFF2-40B4-BE49-F238E27FC236}">
                    <a16:creationId xmlns:a16="http://schemas.microsoft.com/office/drawing/2014/main" id="{B4D66F51-2B06-4927-B792-62528C1D63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" y="1248"/>
                <a:ext cx="106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>
                <a:lvl1pPr marL="39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ts val="800"/>
                  </a:spcBef>
                </a:pPr>
                <a:r>
                  <a:rPr lang="en-US" altLang="en-US" sz="1400">
                    <a:solidFill>
                      <a:schemeClr val="bg1"/>
                    </a:solidFill>
                    <a:latin typeface="Arial Italic" panose="020B0604020202090204" pitchFamily="34" charset="0"/>
                    <a:cs typeface="Arial Italic" panose="020B0604020202090204" pitchFamily="34" charset="0"/>
                    <a:sym typeface="Arial Italic" panose="020B0604020202090204" pitchFamily="34" charset="0"/>
                  </a:rPr>
                  <a:t>Inorganic Fertilizer</a:t>
                </a:r>
              </a:p>
            </p:txBody>
          </p:sp>
        </p:grpSp>
        <p:grpSp>
          <p:nvGrpSpPr>
            <p:cNvPr id="15385" name="Group 66">
              <a:extLst>
                <a:ext uri="{FF2B5EF4-FFF2-40B4-BE49-F238E27FC236}">
                  <a16:creationId xmlns:a16="http://schemas.microsoft.com/office/drawing/2014/main" id="{A5366F81-3763-40C6-BB1D-35E1B4468B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600" y="1828869"/>
              <a:ext cx="6781801" cy="592324"/>
              <a:chOff x="0" y="136"/>
              <a:chExt cx="4272" cy="373"/>
            </a:xfrm>
          </p:grpSpPr>
          <p:sp>
            <p:nvSpPr>
              <p:cNvPr id="35" name="Line 67">
                <a:extLst>
                  <a:ext uri="{FF2B5EF4-FFF2-40B4-BE49-F238E27FC236}">
                    <a16:creationId xmlns:a16="http://schemas.microsoft.com/office/drawing/2014/main" id="{87B6EA82-1F48-49F1-9FC7-A035624C3A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" y="328"/>
                <a:ext cx="288" cy="1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lIns="0" tIns="0" rIns="0" bIns="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394" name="Line 68">
                <a:extLst>
                  <a:ext uri="{FF2B5EF4-FFF2-40B4-BE49-F238E27FC236}">
                    <a16:creationId xmlns:a16="http://schemas.microsoft.com/office/drawing/2014/main" id="{D19D6466-35C2-44CC-ABA3-625F8E81E9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92" y="321"/>
                <a:ext cx="144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15395" name="Group 69">
                <a:extLst>
                  <a:ext uri="{FF2B5EF4-FFF2-40B4-BE49-F238E27FC236}">
                    <a16:creationId xmlns:a16="http://schemas.microsoft.com/office/drawing/2014/main" id="{BBBB51DE-BDEE-4B99-A6FC-84EE4F9585F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76" y="136"/>
                <a:ext cx="1629" cy="347"/>
                <a:chOff x="0" y="0"/>
                <a:chExt cx="1629" cy="347"/>
              </a:xfrm>
            </p:grpSpPr>
            <p:sp>
              <p:nvSpPr>
                <p:cNvPr id="15402" name="Rectangle 70">
                  <a:extLst>
                    <a:ext uri="{FF2B5EF4-FFF2-40B4-BE49-F238E27FC236}">
                      <a16:creationId xmlns:a16="http://schemas.microsoft.com/office/drawing/2014/main" id="{3E3E44F9-B903-4405-A690-B8E4C8BB5B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0" y="0"/>
                  <a:ext cx="1629" cy="347"/>
                </a:xfrm>
                <a:prstGeom prst="rect">
                  <a:avLst/>
                </a:prstGeom>
                <a:gradFill rotWithShape="0">
                  <a:gsLst>
                    <a:gs pos="0">
                      <a:srgbClr val="336600"/>
                    </a:gs>
                    <a:gs pos="100000">
                      <a:srgbClr val="0066CC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5403" name="Rectangle 71">
                  <a:extLst>
                    <a:ext uri="{FF2B5EF4-FFF2-40B4-BE49-F238E27FC236}">
                      <a16:creationId xmlns:a16="http://schemas.microsoft.com/office/drawing/2014/main" id="{45243C67-F059-46CE-8CA3-4A9704E763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" y="37"/>
                  <a:ext cx="1438" cy="2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40639" bIns="0" anchor="ctr">
                  <a:spAutoFit/>
                </a:bodyPr>
                <a:lstStyle>
                  <a:lvl1pPr marL="39688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400">
                      <a:latin typeface="Arial Bold" panose="020B0704020202020204" pitchFamily="34" charset="0"/>
                      <a:cs typeface="Arial Bold" panose="020B0704020202020204" pitchFamily="34" charset="0"/>
                      <a:sym typeface="Arial Bold" panose="020B0704020202020204" pitchFamily="34" charset="0"/>
                    </a:rPr>
                    <a:t>Low Energy Membrane </a:t>
                  </a:r>
                  <a:br>
                    <a:rPr lang="en-US" altLang="en-US" sz="1400">
                      <a:latin typeface="Arial Bold" panose="020B0704020202020204" pitchFamily="34" charset="0"/>
                      <a:cs typeface="Arial Bold" panose="020B0704020202020204" pitchFamily="34" charset="0"/>
                      <a:sym typeface="Arial Bold" panose="020B0704020202020204" pitchFamily="34" charset="0"/>
                    </a:rPr>
                  </a:br>
                  <a:r>
                    <a:rPr lang="en-US" altLang="en-US" sz="1400">
                      <a:latin typeface="Arial Bold" panose="020B0704020202020204" pitchFamily="34" charset="0"/>
                      <a:cs typeface="Arial Bold" panose="020B0704020202020204" pitchFamily="34" charset="0"/>
                      <a:sym typeface="Arial Bold" panose="020B0704020202020204" pitchFamily="34" charset="0"/>
                    </a:rPr>
                    <a:t>for BOD and TDS removal</a:t>
                  </a:r>
                </a:p>
              </p:txBody>
            </p:sp>
          </p:grpSp>
          <p:sp>
            <p:nvSpPr>
              <p:cNvPr id="38" name="Line 72">
                <a:extLst>
                  <a:ext uri="{FF2B5EF4-FFF2-40B4-BE49-F238E27FC236}">
                    <a16:creationId xmlns:a16="http://schemas.microsoft.com/office/drawing/2014/main" id="{ABAC02F2-1A9F-4C39-A6B6-042711E84B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8" y="280"/>
                <a:ext cx="864" cy="1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lIns="0" tIns="0" rIns="0" bIns="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5397" name="Group 73">
                <a:extLst>
                  <a:ext uri="{FF2B5EF4-FFF2-40B4-BE49-F238E27FC236}">
                    <a16:creationId xmlns:a16="http://schemas.microsoft.com/office/drawing/2014/main" id="{DCD43CA7-63AC-4ED7-A894-773FF01E200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57" y="148"/>
                <a:ext cx="927" cy="361"/>
                <a:chOff x="39" y="15"/>
                <a:chExt cx="926" cy="361"/>
              </a:xfrm>
            </p:grpSpPr>
            <p:sp>
              <p:nvSpPr>
                <p:cNvPr id="15400" name="AutoShape 74">
                  <a:extLst>
                    <a:ext uri="{FF2B5EF4-FFF2-40B4-BE49-F238E27FC236}">
                      <a16:creationId xmlns:a16="http://schemas.microsoft.com/office/drawing/2014/main" id="{4CFB44B9-726D-4D5C-9821-73904A2949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" y="15"/>
                  <a:ext cx="926" cy="361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  <a:moveTo>
                        <a:pt x="0" y="0"/>
                      </a:moveTo>
                    </a:path>
                  </a:pathLst>
                </a:custGeom>
                <a:solidFill>
                  <a:srgbClr val="66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5401" name="Rectangle 75">
                  <a:extLst>
                    <a:ext uri="{FF2B5EF4-FFF2-40B4-BE49-F238E27FC236}">
                      <a16:creationId xmlns:a16="http://schemas.microsoft.com/office/drawing/2014/main" id="{29F7E175-7DFA-4D9E-A697-B4141EB044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" y="31"/>
                  <a:ext cx="837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40639" bIns="0" anchor="ctr">
                  <a:spAutoFit/>
                </a:bodyPr>
                <a:lstStyle>
                  <a:lvl1pPr marL="39688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ts val="600"/>
                    </a:spcBef>
                  </a:pPr>
                  <a:r>
                    <a:rPr lang="en-US" altLang="en-US" sz="1000" b="1">
                      <a:latin typeface="Lucida Grande"/>
                      <a:sym typeface="Lucida Grande"/>
                    </a:rPr>
                    <a:t>Primary Clarification</a:t>
                  </a:r>
                  <a:br>
                    <a:rPr lang="en-US" altLang="en-US" sz="1000" b="1">
                      <a:latin typeface="Lucida Grande"/>
                      <a:sym typeface="Lucida Grande"/>
                    </a:rPr>
                  </a:br>
                  <a:r>
                    <a:rPr lang="en-US" altLang="en-US" sz="1000" b="1">
                      <a:latin typeface="Lucida Grande"/>
                      <a:sym typeface="Lucida Grande"/>
                    </a:rPr>
                    <a:t>or</a:t>
                  </a:r>
                  <a:br>
                    <a:rPr lang="en-US" altLang="en-US" sz="1000" b="1">
                      <a:latin typeface="Lucida Grande"/>
                      <a:sym typeface="Lucida Grande"/>
                    </a:rPr>
                  </a:br>
                  <a:r>
                    <a:rPr lang="en-US" altLang="en-US" sz="1000" b="1">
                      <a:latin typeface="Lucida Grande"/>
                      <a:sym typeface="Lucida Grande"/>
                    </a:rPr>
                    <a:t>Filtration</a:t>
                  </a:r>
                </a:p>
              </p:txBody>
            </p:sp>
          </p:grpSp>
          <p:sp>
            <p:nvSpPr>
              <p:cNvPr id="15398" name="Rectangle 76">
                <a:extLst>
                  <a:ext uri="{FF2B5EF4-FFF2-40B4-BE49-F238E27FC236}">
                    <a16:creationId xmlns:a16="http://schemas.microsoft.com/office/drawing/2014/main" id="{E8CC6C05-A13E-4E94-8F87-22DE065FF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136"/>
                <a:ext cx="53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>
                <a:lvl1pPr marL="39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ts val="700"/>
                  </a:spcBef>
                </a:pPr>
                <a:r>
                  <a:rPr lang="en-US" altLang="en-US" sz="1200">
                    <a:solidFill>
                      <a:schemeClr val="bg1"/>
                    </a:solidFill>
                    <a:latin typeface="Arial Bold" panose="020B0704020202020204" pitchFamily="34" charset="0"/>
                    <a:cs typeface="Arial Bold" panose="020B0704020202020204" pitchFamily="34" charset="0"/>
                    <a:sym typeface="Arial Bold" panose="020B0704020202020204" pitchFamily="34" charset="0"/>
                  </a:rPr>
                  <a:t>Sewage</a:t>
                </a:r>
              </a:p>
            </p:txBody>
          </p:sp>
          <p:sp>
            <p:nvSpPr>
              <p:cNvPr id="41" name="Line 80">
                <a:extLst>
                  <a:ext uri="{FF2B5EF4-FFF2-40B4-BE49-F238E27FC236}">
                    <a16:creationId xmlns:a16="http://schemas.microsoft.com/office/drawing/2014/main" id="{AF7A7559-7613-473B-B4B2-EEE2B1E332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56" y="328"/>
                <a:ext cx="288" cy="1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lIns="0" tIns="0" rIns="0" bIns="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5386" name="TextBox 83">
              <a:extLst>
                <a:ext uri="{FF2B5EF4-FFF2-40B4-BE49-F238E27FC236}">
                  <a16:creationId xmlns:a16="http://schemas.microsoft.com/office/drawing/2014/main" id="{C687B6DB-7079-4D1D-B159-F798DE595D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43800" y="1752600"/>
              <a:ext cx="1295400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latin typeface="Calibri" panose="020F0502020204030204" pitchFamily="34" charset="0"/>
                </a:rPr>
                <a:t>Primary</a:t>
              </a:r>
            </a:p>
            <a:p>
              <a:pPr eaLnBrk="1" hangingPunct="1"/>
              <a:r>
                <a:rPr lang="en-US" altLang="en-US">
                  <a:latin typeface="Calibri" panose="020F0502020204030204" pitchFamily="34" charset="0"/>
                </a:rPr>
                <a:t>Revenue</a:t>
              </a:r>
            </a:p>
            <a:p>
              <a:pPr eaLnBrk="1" hangingPunct="1"/>
              <a:r>
                <a:rPr lang="en-US" altLang="en-US">
                  <a:latin typeface="Calibri" panose="020F0502020204030204" pitchFamily="34" charset="0"/>
                </a:rPr>
                <a:t>Sources:</a:t>
              </a:r>
            </a:p>
            <a:p>
              <a:pPr eaLnBrk="1" hangingPunct="1"/>
              <a:r>
                <a:rPr lang="en-US" altLang="en-US">
                  <a:solidFill>
                    <a:srgbClr val="FFFF00"/>
                  </a:solidFill>
                  <a:latin typeface="Calibri" panose="020F0502020204030204" pitchFamily="34" charset="0"/>
                </a:rPr>
                <a:t>Water &amp; Energy</a:t>
              </a:r>
            </a:p>
          </p:txBody>
        </p:sp>
        <p:sp>
          <p:nvSpPr>
            <p:cNvPr id="29" name="Right Brace 28">
              <a:extLst>
                <a:ext uri="{FF2B5EF4-FFF2-40B4-BE49-F238E27FC236}">
                  <a16:creationId xmlns:a16="http://schemas.microsoft.com/office/drawing/2014/main" id="{D97FE5DF-FE5D-4832-960D-D20C9FAF15E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9000" y="1828777"/>
              <a:ext cx="228600" cy="1295208"/>
            </a:xfrm>
            <a:prstGeom prst="rightBrace">
              <a:avLst>
                <a:gd name="adj1" fmla="val 8343"/>
                <a:gd name="adj2" fmla="val 50000"/>
              </a:avLst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dist="25400" dir="5400000" rotWithShape="0">
                <a:srgbClr val="808080">
                  <a:alpha val="43137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388" name="TextBox 85">
              <a:extLst>
                <a:ext uri="{FF2B5EF4-FFF2-40B4-BE49-F238E27FC236}">
                  <a16:creationId xmlns:a16="http://schemas.microsoft.com/office/drawing/2014/main" id="{E782041A-5FE4-42EC-B12B-52197330C9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43800" y="4191000"/>
              <a:ext cx="1295400" cy="2031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latin typeface="Calibri" panose="020F0502020204030204" pitchFamily="34" charset="0"/>
                </a:rPr>
                <a:t>Secondary</a:t>
              </a:r>
            </a:p>
            <a:p>
              <a:pPr eaLnBrk="1" hangingPunct="1"/>
              <a:r>
                <a:rPr lang="en-US" altLang="en-US">
                  <a:latin typeface="Calibri" panose="020F0502020204030204" pitchFamily="34" charset="0"/>
                </a:rPr>
                <a:t>Revenue</a:t>
              </a:r>
            </a:p>
            <a:p>
              <a:pPr eaLnBrk="1" hangingPunct="1"/>
              <a:r>
                <a:rPr lang="en-US" altLang="en-US">
                  <a:latin typeface="Calibri" panose="020F0502020204030204" pitchFamily="34" charset="0"/>
                </a:rPr>
                <a:t>Sources:</a:t>
              </a:r>
            </a:p>
            <a:p>
              <a:pPr eaLnBrk="1" hangingPunct="1"/>
              <a:r>
                <a:rPr lang="en-US" altLang="en-US">
                  <a:solidFill>
                    <a:srgbClr val="FFFF00"/>
                  </a:solidFill>
                  <a:latin typeface="Calibri" panose="020F0502020204030204" pitchFamily="34" charset="0"/>
                </a:rPr>
                <a:t>Biofuel, Fertilizer &amp; Carbon Credits</a:t>
              </a:r>
            </a:p>
          </p:txBody>
        </p:sp>
        <p:sp>
          <p:nvSpPr>
            <p:cNvPr id="31" name="Right Brace 30">
              <a:extLst>
                <a:ext uri="{FF2B5EF4-FFF2-40B4-BE49-F238E27FC236}">
                  <a16:creationId xmlns:a16="http://schemas.microsoft.com/office/drawing/2014/main" id="{D4CAAE4E-1879-42B2-A6E9-2D56C5548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2800" y="4800136"/>
              <a:ext cx="228600" cy="1295208"/>
            </a:xfrm>
            <a:prstGeom prst="rightBrace">
              <a:avLst>
                <a:gd name="adj1" fmla="val 8343"/>
                <a:gd name="adj2" fmla="val 50000"/>
              </a:avLst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dist="25400" dir="5400000" rotWithShape="0">
                <a:srgbClr val="808080">
                  <a:alpha val="43137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2" name="Line 64">
              <a:extLst>
                <a:ext uri="{FF2B5EF4-FFF2-40B4-BE49-F238E27FC236}">
                  <a16:creationId xmlns:a16="http://schemas.microsoft.com/office/drawing/2014/main" id="{C036FACF-6F28-455F-8B6F-620FFE5D5CC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1905000" y="4038249"/>
              <a:ext cx="304800" cy="1588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B67DBDE8-2396-4196-971C-96B955756FD1}"/>
                </a:ext>
              </a:extLst>
            </p:cNvPr>
            <p:cNvCxnSpPr/>
            <p:nvPr/>
          </p:nvCxnSpPr>
          <p:spPr>
            <a:xfrm rot="5400000">
              <a:off x="3695729" y="5219174"/>
              <a:ext cx="380943" cy="3175"/>
            </a:xfrm>
            <a:prstGeom prst="straightConnector1">
              <a:avLst/>
            </a:prstGeom>
            <a:ln>
              <a:prstDash val="sysDot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46861F3C-657A-4599-B13A-5C0FE6641494}"/>
                </a:ext>
              </a:extLst>
            </p:cNvPr>
            <p:cNvCxnSpPr>
              <a:endCxn id="15373" idx="0"/>
            </p:cNvCxnSpPr>
            <p:nvPr/>
          </p:nvCxnSpPr>
          <p:spPr>
            <a:xfrm>
              <a:off x="3886200" y="5409646"/>
              <a:ext cx="838200" cy="1588"/>
            </a:xfrm>
            <a:prstGeom prst="straightConnector1">
              <a:avLst/>
            </a:prstGeom>
            <a:ln>
              <a:prstDash val="sysDot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670B1-0387-4A99-BEA1-4BD9900DB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#4 – The nexus between water and energy and the public response to climate change will impact how we view the cost of water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9E24B6-BCEB-4D34-8791-A1A624289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3352800"/>
            <a:ext cx="8229600" cy="30781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We will be </a:t>
            </a:r>
            <a:r>
              <a:rPr lang="en-US" dirty="0">
                <a:solidFill>
                  <a:srgbClr val="FFFF00"/>
                </a:solidFill>
              </a:rPr>
              <a:t>billed</a:t>
            </a:r>
            <a:r>
              <a:rPr lang="en-US" dirty="0"/>
              <a:t> not by the units of water we used, but </a:t>
            </a:r>
            <a:r>
              <a:rPr lang="en-US" dirty="0">
                <a:solidFill>
                  <a:srgbClr val="FFFF00"/>
                </a:solidFill>
              </a:rPr>
              <a:t>by the carbon footprint </a:t>
            </a:r>
            <a:r>
              <a:rPr lang="en-US" dirty="0"/>
              <a:t>that is created by developing the water supply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For example, groundwater will have low carbon foot print while desalination will be high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BC8C1-5D49-4086-8E8E-E61054C5F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#5 – The pace of reuse development will be relatively slow unless…..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05E27-D9E6-404F-8165-D5C556157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3048000"/>
          </a:xfrm>
        </p:spPr>
        <p:txBody>
          <a:bodyPr/>
          <a:lstStyle/>
          <a:p>
            <a:pPr eaLnBrk="1" hangingPunct="1"/>
            <a:endParaRPr lang="en-US" altLang="en-US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/>
              <a:t>“You never let a serious </a:t>
            </a:r>
            <a:r>
              <a:rPr lang="en-US" altLang="en-US">
                <a:solidFill>
                  <a:srgbClr val="FFFF00"/>
                </a:solidFill>
              </a:rPr>
              <a:t>crisis</a:t>
            </a:r>
            <a:r>
              <a:rPr lang="en-US" altLang="en-US"/>
              <a:t> go to waste. And what I mean by that it's an opportunity to do things you think you could not do before”. </a:t>
            </a:r>
          </a:p>
          <a:p>
            <a:pPr algn="r" eaLnBrk="1" hangingPunct="1">
              <a:buFont typeface="Arial" panose="020B0604020202020204" pitchFamily="34" charset="0"/>
              <a:buNone/>
            </a:pPr>
            <a:r>
              <a:rPr lang="en-US" altLang="en-US" sz="2000"/>
              <a:t>Rahm Emmanual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933B84-5F6A-4AEE-BA6D-296997A5C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4964113"/>
            <a:ext cx="64849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0">
                <a:solidFill>
                  <a:srgbClr val="FFFF00"/>
                </a:solidFill>
                <a:latin typeface="Calibri" panose="020F0502020204030204" pitchFamily="34" charset="0"/>
              </a:rPr>
              <a:t>Crisis is Opportunity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Diagram 2">
            <a:extLst>
              <a:ext uri="{FF2B5EF4-FFF2-40B4-BE49-F238E27FC236}">
                <a16:creationId xmlns:a16="http://schemas.microsoft.com/office/drawing/2014/main" id="{5B69708C-84B4-4976-8536-C552FDF9DC7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36650" y="1600200"/>
            <a:ext cx="7016750" cy="5156200"/>
            <a:chOff x="2091" y="1679"/>
            <a:chExt cx="3582" cy="2632"/>
          </a:xfrm>
        </p:grpSpPr>
        <p:graphicFrame>
          <p:nvGraphicFramePr>
            <p:cNvPr id="5" name="Diagram 4">
              <a:extLst>
                <a:ext uri="{FF2B5EF4-FFF2-40B4-BE49-F238E27FC236}">
                  <a16:creationId xmlns:a16="http://schemas.microsoft.com/office/drawing/2014/main" id="{31C5A503-760D-46E3-8115-CC25AC942F1D}"/>
                </a:ext>
              </a:extLst>
            </p:cNvPr>
            <p:cNvGraphicFramePr/>
            <p:nvPr/>
          </p:nvGraphicFramePr>
          <p:xfrm>
            <a:off x="2091" y="1679"/>
            <a:ext cx="3582" cy="263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8437" name="Text Box 18">
              <a:extLst>
                <a:ext uri="{FF2B5EF4-FFF2-40B4-BE49-F238E27FC236}">
                  <a16:creationId xmlns:a16="http://schemas.microsoft.com/office/drawing/2014/main" id="{BF753255-1623-4725-801D-29E2D02F57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0" y="2369"/>
              <a:ext cx="1665" cy="1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2800" b="1">
                <a:solidFill>
                  <a:srgbClr val="FFFF00"/>
                </a:solidFill>
                <a:latin typeface="Arial Rounded MT Bold" panose="020F0704030504030204" pitchFamily="34" charset="0"/>
                <a:cs typeface="Arial" panose="020B0604020202020204" pitchFamily="34" charset="0"/>
              </a:endParaRPr>
            </a:p>
            <a:p>
              <a:pPr algn="ctr" eaLnBrk="1" hangingPunct="1"/>
              <a:r>
                <a:rPr lang="en-US" altLang="en-US" sz="2800" b="1">
                  <a:solidFill>
                    <a:srgbClr val="FFFF00"/>
                  </a:solidFill>
                  <a:latin typeface="Arial Rounded MT Bold" panose="020F0704030504030204" pitchFamily="34" charset="0"/>
                  <a:cs typeface="Arial" panose="020B0604020202020204" pitchFamily="34" charset="0"/>
                </a:rPr>
                <a:t>Keys to</a:t>
              </a:r>
            </a:p>
            <a:p>
              <a:pPr algn="ctr" eaLnBrk="1" hangingPunct="1"/>
              <a:r>
                <a:rPr lang="en-US" altLang="en-US" sz="2800" b="1">
                  <a:solidFill>
                    <a:srgbClr val="FFFF00"/>
                  </a:solidFill>
                  <a:latin typeface="Arial Rounded MT Bold" panose="020F0704030504030204" pitchFamily="34" charset="0"/>
                  <a:cs typeface="Arial" panose="020B0604020202020204" pitchFamily="34" charset="0"/>
                </a:rPr>
                <a:t> Reuse Success</a:t>
              </a:r>
            </a:p>
            <a:p>
              <a:pPr algn="ctr" eaLnBrk="1" hangingPunct="1"/>
              <a:endParaRPr lang="en-US" altLang="en-US" sz="2800" b="1">
                <a:solidFill>
                  <a:srgbClr val="FFFF00"/>
                </a:solidFill>
                <a:latin typeface="Arial Rounded MT Bold" panose="020F07040305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42CBA18A-5B7D-41FF-B6B6-B71FFE798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FF00"/>
                </a:solidFill>
              </a:rPr>
              <a:t>Past</a:t>
            </a:r>
            <a:r>
              <a:rPr lang="en-US" dirty="0"/>
              <a:t> Lessons are </a:t>
            </a:r>
            <a:r>
              <a:rPr lang="en-US" dirty="0">
                <a:solidFill>
                  <a:srgbClr val="FFC000"/>
                </a:solidFill>
              </a:rPr>
              <a:t>Present</a:t>
            </a:r>
            <a:r>
              <a:rPr lang="en-US" dirty="0"/>
              <a:t> Lessons are </a:t>
            </a:r>
            <a:r>
              <a:rPr lang="en-US" dirty="0">
                <a:solidFill>
                  <a:srgbClr val="FF0000"/>
                </a:solidFill>
              </a:rPr>
              <a:t>Future</a:t>
            </a:r>
            <a:r>
              <a:rPr lang="en-US" dirty="0"/>
              <a:t> Lessons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4CDE12B-A150-41BC-8A51-3319EECF8EC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447800"/>
          <a:ext cx="8229600" cy="4678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459" name="Title 4">
            <a:extLst>
              <a:ext uri="{FF2B5EF4-FFF2-40B4-BE49-F238E27FC236}">
                <a16:creationId xmlns:a16="http://schemas.microsoft.com/office/drawing/2014/main" id="{1D8B88EF-DBBB-49E8-A2D5-2BF307AEE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>
            <a:extLst>
              <a:ext uri="{FF2B5EF4-FFF2-40B4-BE49-F238E27FC236}">
                <a16:creationId xmlns:a16="http://schemas.microsoft.com/office/drawing/2014/main" id="{A8ED506B-156B-47CA-A4F5-D43EFA4F0B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6263" y="400050"/>
            <a:ext cx="8194675" cy="990600"/>
          </a:xfrm>
        </p:spPr>
        <p:txBody>
          <a:bodyPr/>
          <a:lstStyle/>
          <a:p>
            <a:r>
              <a:rPr lang="en-US" altLang="en-US" sz="4000"/>
              <a:t>Advocacy Groups can Address Non-Technical Barriers to Indirect Potable Water Reuse</a:t>
            </a:r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5EFCB961-A456-4A91-B623-AEF6EC54F8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2514600"/>
            <a:ext cx="6086475" cy="3810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/>
              <a:t>Public/user perception and cultural issues – “Toilet to Tap Syndrome”</a:t>
            </a:r>
          </a:p>
          <a:p>
            <a:pPr>
              <a:lnSpc>
                <a:spcPct val="80000"/>
              </a:lnSpc>
            </a:pPr>
            <a:endParaRPr lang="en-US" altLang="en-US" sz="1400"/>
          </a:p>
          <a:p>
            <a:pPr>
              <a:lnSpc>
                <a:spcPct val="80000"/>
              </a:lnSpc>
            </a:pPr>
            <a:r>
              <a:rPr lang="en-US" altLang="en-US" sz="2800"/>
              <a:t>Better documentation of economics of water reuse</a:t>
            </a:r>
          </a:p>
          <a:p>
            <a:pPr>
              <a:lnSpc>
                <a:spcPct val="80000"/>
              </a:lnSpc>
            </a:pPr>
            <a:endParaRPr lang="en-US" altLang="en-US" sz="1400"/>
          </a:p>
          <a:p>
            <a:pPr>
              <a:lnSpc>
                <a:spcPct val="80000"/>
              </a:lnSpc>
            </a:pPr>
            <a:r>
              <a:rPr lang="en-US" altLang="en-US" sz="2800"/>
              <a:t>Support by local authorities/policy makers</a:t>
            </a:r>
          </a:p>
          <a:p>
            <a:pPr>
              <a:lnSpc>
                <a:spcPct val="80000"/>
              </a:lnSpc>
            </a:pPr>
            <a:endParaRPr lang="en-US" altLang="en-US" sz="1400"/>
          </a:p>
          <a:p>
            <a:pPr>
              <a:lnSpc>
                <a:spcPct val="80000"/>
              </a:lnSpc>
            </a:pPr>
            <a:r>
              <a:rPr lang="en-US" altLang="en-US" sz="2800"/>
              <a:t>Project  funding</a:t>
            </a:r>
          </a:p>
        </p:txBody>
      </p:sp>
      <p:graphicFrame>
        <p:nvGraphicFramePr>
          <p:cNvPr id="5122" name="Object 2">
            <a:extLst>
              <a:ext uri="{FF2B5EF4-FFF2-40B4-BE49-F238E27FC236}">
                <a16:creationId xmlns:a16="http://schemas.microsoft.com/office/drawing/2014/main" id="{F361AA59-D774-4854-9BE8-DBAD69D2B38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72188" y="4114800"/>
          <a:ext cx="262890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Clip" r:id="rId3" imgW="5714286" imgH="4142857" progId="MS_ClipArt_Gallery.5">
                  <p:embed/>
                </p:oleObj>
              </mc:Choice>
              <mc:Fallback>
                <p:oleObj name="Clip" r:id="rId3" imgW="5714286" imgH="4142857" progId="MS_ClipArt_Gallery.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2188" y="4114800"/>
                        <a:ext cx="2628900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5" name="Picture 5" descr="j0182646">
            <a:extLst>
              <a:ext uri="{FF2B5EF4-FFF2-40B4-BE49-F238E27FC236}">
                <a16:creationId xmlns:a16="http://schemas.microsoft.com/office/drawing/2014/main" id="{28710E2F-9762-4F53-95E2-A0EDE36EE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713" y="2286000"/>
            <a:ext cx="1371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Line 5">
            <a:extLst>
              <a:ext uri="{FF2B5EF4-FFF2-40B4-BE49-F238E27FC236}">
                <a16:creationId xmlns:a16="http://schemas.microsoft.com/office/drawing/2014/main" id="{14EDC6F7-B7BA-4290-BDDA-A7745C1F00B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981200"/>
            <a:ext cx="83566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F53C152A-136D-404D-AD8D-E7297C8C8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New Players Advocating for Reuse 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B948B42-E134-4CA1-AA33-461C3658C25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12CADD30-889D-43E1-B935-6A94048816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7863" y="0"/>
            <a:ext cx="7772400" cy="1219200"/>
          </a:xfrm>
        </p:spPr>
        <p:txBody>
          <a:bodyPr/>
          <a:lstStyle/>
          <a:p>
            <a:pPr eaLnBrk="1" hangingPunct="1"/>
            <a:r>
              <a:rPr lang="en-US" altLang="en-US" sz="2800"/>
              <a:t>Drivers for Reuse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66A1953C-52E6-477B-AF3A-8B268FD9A9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8610600" cy="4876800"/>
          </a:xfrm>
        </p:spPr>
        <p:txBody>
          <a:bodyPr/>
          <a:lstStyle/>
          <a:p>
            <a:pPr eaLnBrk="1" hangingPunct="1">
              <a:tabLst>
                <a:tab pos="911225" algn="l"/>
              </a:tabLst>
            </a:pPr>
            <a:r>
              <a:rPr lang="en-US" altLang="en-US">
                <a:sym typeface="Symbol" panose="05050102010706020507" pitchFamily="18" charset="2"/>
              </a:rPr>
              <a:t>Principal driver is water stress (need for water)</a:t>
            </a:r>
          </a:p>
          <a:p>
            <a:pPr eaLnBrk="1" hangingPunct="1">
              <a:tabLst>
                <a:tab pos="911225" algn="l"/>
              </a:tabLst>
            </a:pPr>
            <a:r>
              <a:rPr lang="en-US" altLang="en-US">
                <a:sym typeface="Symbol" panose="05050102010706020507" pitchFamily="18" charset="2"/>
              </a:rPr>
              <a:t>Scarcity of renewable freshwater resources due to:</a:t>
            </a:r>
          </a:p>
          <a:p>
            <a:pPr lvl="1" eaLnBrk="1" hangingPunct="1">
              <a:tabLst>
                <a:tab pos="911225" algn="l"/>
              </a:tabLst>
            </a:pPr>
            <a:r>
              <a:rPr lang="en-US" altLang="en-US">
                <a:sym typeface="Symbol" panose="05050102010706020507" pitchFamily="18" charset="2"/>
              </a:rPr>
              <a:t>Population increases</a:t>
            </a:r>
          </a:p>
          <a:p>
            <a:pPr lvl="1" eaLnBrk="1" hangingPunct="1">
              <a:tabLst>
                <a:tab pos="911225" algn="l"/>
              </a:tabLst>
            </a:pPr>
            <a:r>
              <a:rPr lang="en-US" altLang="en-US">
                <a:sym typeface="Symbol" panose="05050102010706020507" pitchFamily="18" charset="2"/>
              </a:rPr>
              <a:t>Industrial development</a:t>
            </a:r>
          </a:p>
          <a:p>
            <a:pPr lvl="1" eaLnBrk="1" hangingPunct="1">
              <a:tabLst>
                <a:tab pos="911225" algn="l"/>
              </a:tabLst>
            </a:pPr>
            <a:r>
              <a:rPr lang="en-US" altLang="en-US">
                <a:sym typeface="Symbol" panose="05050102010706020507" pitchFamily="18" charset="2"/>
              </a:rPr>
              <a:t>Droughts</a:t>
            </a:r>
          </a:p>
          <a:p>
            <a:pPr lvl="1" eaLnBrk="1" hangingPunct="1">
              <a:tabLst>
                <a:tab pos="911225" algn="l"/>
              </a:tabLst>
            </a:pPr>
            <a:r>
              <a:rPr lang="en-US" altLang="en-US">
                <a:sym typeface="Symbol" panose="05050102010706020507" pitchFamily="18" charset="2"/>
              </a:rPr>
              <a:t>Global climate changes</a:t>
            </a:r>
          </a:p>
        </p:txBody>
      </p:sp>
      <p:sp>
        <p:nvSpPr>
          <p:cNvPr id="8196" name="Line 4">
            <a:extLst>
              <a:ext uri="{FF2B5EF4-FFF2-40B4-BE49-F238E27FC236}">
                <a16:creationId xmlns:a16="http://schemas.microsoft.com/office/drawing/2014/main" id="{A44BFEC7-49DE-4E92-99B3-8D6CE8AAFCA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1295400"/>
            <a:ext cx="9144000" cy="0"/>
          </a:xfrm>
          <a:prstGeom prst="line">
            <a:avLst/>
          </a:prstGeom>
          <a:noFill/>
          <a:ln w="57150">
            <a:solidFill>
              <a:srgbClr val="FF2A3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48C49CA6-8742-425C-AD21-11855CADA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New Players Advocating for Reuse 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C7F0040-2AFA-4E0A-946D-54EB9427096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66922FBC-D693-46F7-AED0-07CBCF923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San Diego IPR Coalition </a:t>
            </a:r>
            <a:br>
              <a:rPr lang="en-US" altLang="en-US"/>
            </a:br>
            <a:r>
              <a:rPr lang="en-US" altLang="en-US" sz="4000"/>
              <a:t>(</a:t>
            </a:r>
            <a:r>
              <a:rPr lang="en-US" altLang="en-US" sz="4000" i="1"/>
              <a:t>broad based advocacy)</a:t>
            </a: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E8F9FFE5-A9C0-4EC5-BCE0-667FC15DAF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Insert graphic with IPR Coalition logos and tell the story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47683D23-1CAA-4714-95B5-96F9F09901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7863" y="0"/>
            <a:ext cx="7772400" cy="1219200"/>
          </a:xfrm>
        </p:spPr>
        <p:txBody>
          <a:bodyPr/>
          <a:lstStyle/>
          <a:p>
            <a:pPr eaLnBrk="1" hangingPunct="1"/>
            <a:r>
              <a:rPr lang="en-US" altLang="en-US" sz="2800"/>
              <a:t>Drivers for Reuse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6841787F-2F91-4407-B7E6-68D8901825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8610600" cy="5181600"/>
          </a:xfrm>
        </p:spPr>
        <p:txBody>
          <a:bodyPr/>
          <a:lstStyle/>
          <a:p>
            <a:pPr eaLnBrk="1" hangingPunct="1">
              <a:tabLst>
                <a:tab pos="911225" algn="l"/>
              </a:tabLst>
            </a:pPr>
            <a:r>
              <a:rPr lang="en-US" altLang="en-US">
                <a:sym typeface="Symbol" panose="05050102010706020507" pitchFamily="18" charset="2"/>
              </a:rPr>
              <a:t>Other drivers include:</a:t>
            </a:r>
          </a:p>
          <a:p>
            <a:pPr lvl="1" eaLnBrk="1" hangingPunct="1">
              <a:tabLst>
                <a:tab pos="911225" algn="l"/>
              </a:tabLst>
            </a:pPr>
            <a:r>
              <a:rPr lang="en-US" altLang="en-US">
                <a:sym typeface="Symbol" panose="05050102010706020507" pitchFamily="18" charset="2"/>
              </a:rPr>
              <a:t>Conservation of potable supply</a:t>
            </a:r>
          </a:p>
          <a:p>
            <a:pPr lvl="1" eaLnBrk="1" hangingPunct="1">
              <a:tabLst>
                <a:tab pos="911225" algn="l"/>
              </a:tabLst>
            </a:pPr>
            <a:r>
              <a:rPr lang="en-US" altLang="en-US">
                <a:sym typeface="Symbol" panose="05050102010706020507" pitchFamily="18" charset="2"/>
              </a:rPr>
              <a:t>Environmental enhancement</a:t>
            </a:r>
          </a:p>
          <a:p>
            <a:pPr lvl="1" eaLnBrk="1" hangingPunct="1">
              <a:tabLst>
                <a:tab pos="911225" algn="l"/>
              </a:tabLst>
            </a:pPr>
            <a:r>
              <a:rPr lang="en-US" altLang="en-US">
                <a:sym typeface="Symbol" panose="05050102010706020507" pitchFamily="18" charset="2"/>
              </a:rPr>
              <a:t>Pollution abatement</a:t>
            </a:r>
          </a:p>
          <a:p>
            <a:pPr lvl="1" eaLnBrk="1" hangingPunct="1">
              <a:tabLst>
                <a:tab pos="911225" algn="l"/>
              </a:tabLst>
            </a:pPr>
            <a:r>
              <a:rPr lang="en-US" altLang="en-US">
                <a:sym typeface="Symbol" panose="05050102010706020507" pitchFamily="18" charset="2"/>
              </a:rPr>
              <a:t>Reliability of supply</a:t>
            </a:r>
          </a:p>
          <a:p>
            <a:pPr lvl="1" eaLnBrk="1" hangingPunct="1">
              <a:tabLst>
                <a:tab pos="911225" algn="l"/>
              </a:tabLst>
            </a:pPr>
            <a:r>
              <a:rPr lang="en-US" altLang="en-US"/>
              <a:t>High cost of alternative sources of water</a:t>
            </a:r>
          </a:p>
          <a:p>
            <a:pPr lvl="1" eaLnBrk="1" hangingPunct="1">
              <a:tabLst>
                <a:tab pos="911225" algn="l"/>
              </a:tabLst>
            </a:pPr>
            <a:r>
              <a:rPr lang="en-US" altLang="en-US">
                <a:sym typeface="Symbol" panose="05050102010706020507" pitchFamily="18" charset="2"/>
              </a:rPr>
              <a:t>Regulatory policies/regulations</a:t>
            </a:r>
          </a:p>
        </p:txBody>
      </p:sp>
      <p:sp>
        <p:nvSpPr>
          <p:cNvPr id="9220" name="Line 4">
            <a:extLst>
              <a:ext uri="{FF2B5EF4-FFF2-40B4-BE49-F238E27FC236}">
                <a16:creationId xmlns:a16="http://schemas.microsoft.com/office/drawing/2014/main" id="{88D8DED8-F48B-4A8B-BDD4-599294F18F2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1295400"/>
            <a:ext cx="9144000" cy="0"/>
          </a:xfrm>
          <a:prstGeom prst="line">
            <a:avLst/>
          </a:prstGeom>
          <a:noFill/>
          <a:ln w="57150">
            <a:solidFill>
              <a:srgbClr val="FF2A3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1">
            <a:extLst>
              <a:ext uri="{FF2B5EF4-FFF2-40B4-BE49-F238E27FC236}">
                <a16:creationId xmlns:a16="http://schemas.microsoft.com/office/drawing/2014/main" id="{0B126C90-A40F-4AB9-9799-7D51A12D4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885825"/>
          </a:xfrm>
        </p:spPr>
        <p:txBody>
          <a:bodyPr/>
          <a:lstStyle/>
          <a:p>
            <a:pPr eaLnBrk="1" hangingPunct="1"/>
            <a:r>
              <a:rPr lang="en-US" altLang="en-US" sz="3600"/>
              <a:t>MWD Water Rates Rise When Sales Fall</a:t>
            </a:r>
          </a:p>
        </p:txBody>
      </p:sp>
      <p:graphicFrame>
        <p:nvGraphicFramePr>
          <p:cNvPr id="1026" name="Content Placeholder 3">
            <a:extLst>
              <a:ext uri="{FF2B5EF4-FFF2-40B4-BE49-F238E27FC236}">
                <a16:creationId xmlns:a16="http://schemas.microsoft.com/office/drawing/2014/main" id="{BB9DBAB8-B468-4501-A7BC-DAEB5B8293A2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1143000" y="4191000"/>
          <a:ext cx="1422400" cy="179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Worksheet" r:id="rId3" imgW="6086475" imgH="4057793" progId="Excel.Sheet.8">
                  <p:embed followColorScheme="full"/>
                </p:oleObj>
              </mc:Choice>
              <mc:Fallback>
                <p:oleObj name="Worksheet" r:id="rId3" imgW="6086475" imgH="4057793" progId="Excel.Sheet.8">
                  <p:embed followColorScheme="full"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191000"/>
                        <a:ext cx="1422400" cy="179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Chart 4">
            <a:extLst>
              <a:ext uri="{FF2B5EF4-FFF2-40B4-BE49-F238E27FC236}">
                <a16:creationId xmlns:a16="http://schemas.microsoft.com/office/drawing/2014/main" id="{3EEF8935-DF29-46A3-BE47-807D0337493C}"/>
              </a:ext>
            </a:extLst>
          </p:cNvPr>
          <p:cNvGraphicFramePr>
            <a:graphicFrameLocks/>
          </p:cNvGraphicFramePr>
          <p:nvPr/>
        </p:nvGraphicFramePr>
        <p:xfrm>
          <a:off x="123825" y="1143000"/>
          <a:ext cx="8772525" cy="501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Worksheet" r:id="rId5" imgW="7019841" imgH="4010053" progId="Excel.Sheet.8">
                  <p:embed/>
                </p:oleObj>
              </mc:Choice>
              <mc:Fallback>
                <p:oleObj name="Worksheet" r:id="rId5" imgW="7019841" imgH="4010053" progId="Excel.Sheet.8">
                  <p:embed/>
                  <p:pic>
                    <p:nvPicPr>
                      <p:cNvPr id="0" name="Chart 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25" y="1143000"/>
                        <a:ext cx="8772525" cy="5010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TextBox 5">
            <a:extLst>
              <a:ext uri="{FF2B5EF4-FFF2-40B4-BE49-F238E27FC236}">
                <a16:creationId xmlns:a16="http://schemas.microsoft.com/office/drawing/2014/main" id="{1182BD3B-404D-4803-8CE0-1528E9178F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7875" y="2552700"/>
            <a:ext cx="1857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2000" b="1">
                <a:solidFill>
                  <a:srgbClr val="002060"/>
                </a:solidFill>
              </a:rPr>
              <a:t>85% Increase</a:t>
            </a:r>
          </a:p>
        </p:txBody>
      </p:sp>
      <p:sp>
        <p:nvSpPr>
          <p:cNvPr id="1030" name="TextBox 15">
            <a:extLst>
              <a:ext uri="{FF2B5EF4-FFF2-40B4-BE49-F238E27FC236}">
                <a16:creationId xmlns:a16="http://schemas.microsoft.com/office/drawing/2014/main" id="{8731958C-CC17-43D9-A991-874B608DB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4425" y="2286000"/>
            <a:ext cx="2390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2000" b="1">
                <a:solidFill>
                  <a:srgbClr val="002060"/>
                </a:solidFill>
                <a:latin typeface="Calibri" panose="020F0502020204030204" pitchFamily="34" charset="0"/>
              </a:rPr>
              <a:t>75% Increase</a:t>
            </a:r>
          </a:p>
        </p:txBody>
      </p:sp>
      <p:cxnSp>
        <p:nvCxnSpPr>
          <p:cNvPr id="1031" name="Straight Arrow Connector 16">
            <a:extLst>
              <a:ext uri="{FF2B5EF4-FFF2-40B4-BE49-F238E27FC236}">
                <a16:creationId xmlns:a16="http://schemas.microsoft.com/office/drawing/2014/main" id="{FFA467F6-4F43-47DD-BE2D-7A75C75F93C7}"/>
              </a:ext>
            </a:extLst>
          </p:cNvPr>
          <p:cNvCxnSpPr>
            <a:cxnSpLocks noChangeShapeType="1"/>
            <a:stCxn id="1029" idx="2"/>
            <a:endCxn id="1033" idx="1"/>
          </p:cNvCxnSpPr>
          <p:nvPr/>
        </p:nvCxnSpPr>
        <p:spPr bwMode="auto">
          <a:xfrm rot="16200000" flipH="1">
            <a:off x="3138487" y="2790826"/>
            <a:ext cx="842963" cy="1166812"/>
          </a:xfrm>
          <a:prstGeom prst="straightConnector1">
            <a:avLst/>
          </a:prstGeom>
          <a:noFill/>
          <a:ln w="9525" algn="ctr">
            <a:solidFill>
              <a:srgbClr val="00206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2" name="Left Brace 21">
            <a:extLst>
              <a:ext uri="{FF2B5EF4-FFF2-40B4-BE49-F238E27FC236}">
                <a16:creationId xmlns:a16="http://schemas.microsoft.com/office/drawing/2014/main" id="{D97FB24F-E312-47C8-B851-E3B434D8377D}"/>
              </a:ext>
            </a:extLst>
          </p:cNvPr>
          <p:cNvSpPr>
            <a:spLocks/>
          </p:cNvSpPr>
          <p:nvPr/>
        </p:nvSpPr>
        <p:spPr bwMode="auto">
          <a:xfrm>
            <a:off x="7315200" y="1828800"/>
            <a:ext cx="76200" cy="1428750"/>
          </a:xfrm>
          <a:prstGeom prst="leftBrace">
            <a:avLst>
              <a:gd name="adj1" fmla="val 8333"/>
              <a:gd name="adj2" fmla="val 50954"/>
            </a:avLst>
          </a:prstGeom>
          <a:solidFill>
            <a:srgbClr val="002060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033" name="Left Brace 26">
            <a:extLst>
              <a:ext uri="{FF2B5EF4-FFF2-40B4-BE49-F238E27FC236}">
                <a16:creationId xmlns:a16="http://schemas.microsoft.com/office/drawing/2014/main" id="{FEB10E3C-772C-4A56-BA66-A104EBA6923B}"/>
              </a:ext>
            </a:extLst>
          </p:cNvPr>
          <p:cNvSpPr>
            <a:spLocks/>
          </p:cNvSpPr>
          <p:nvPr/>
        </p:nvSpPr>
        <p:spPr bwMode="auto">
          <a:xfrm>
            <a:off x="4143375" y="3438525"/>
            <a:ext cx="104775" cy="714375"/>
          </a:xfrm>
          <a:prstGeom prst="leftBrace">
            <a:avLst>
              <a:gd name="adj1" fmla="val 8333"/>
              <a:gd name="adj2" fmla="val 50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034" name="Left Brace 29">
            <a:extLst>
              <a:ext uri="{FF2B5EF4-FFF2-40B4-BE49-F238E27FC236}">
                <a16:creationId xmlns:a16="http://schemas.microsoft.com/office/drawing/2014/main" id="{F7628532-22D5-4609-9EA4-89A89206B262}"/>
              </a:ext>
            </a:extLst>
          </p:cNvPr>
          <p:cNvSpPr>
            <a:spLocks/>
          </p:cNvSpPr>
          <p:nvPr/>
        </p:nvSpPr>
        <p:spPr bwMode="auto">
          <a:xfrm>
            <a:off x="2133600" y="4133850"/>
            <a:ext cx="142875" cy="428625"/>
          </a:xfrm>
          <a:prstGeom prst="leftBrace">
            <a:avLst>
              <a:gd name="adj1" fmla="val 8333"/>
              <a:gd name="adj2" fmla="val 50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endParaRPr lang="en-US" altLang="en-US">
              <a:latin typeface="Calibri" panose="020F0502020204030204" pitchFamily="34" charset="0"/>
            </a:endParaRPr>
          </a:p>
        </p:txBody>
      </p:sp>
      <p:cxnSp>
        <p:nvCxnSpPr>
          <p:cNvPr id="1035" name="Straight Arrow Connector 31">
            <a:extLst>
              <a:ext uri="{FF2B5EF4-FFF2-40B4-BE49-F238E27FC236}">
                <a16:creationId xmlns:a16="http://schemas.microsoft.com/office/drawing/2014/main" id="{E695A441-59AD-46E0-85B1-CCB724EFF142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1752600" y="3952875"/>
            <a:ext cx="428625" cy="3524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68BB549-F961-47F9-8B5F-AC2DAA195A7C}"/>
              </a:ext>
            </a:extLst>
          </p:cNvPr>
          <p:cNvSpPr txBox="1"/>
          <p:nvPr/>
        </p:nvSpPr>
        <p:spPr>
          <a:xfrm>
            <a:off x="7467600" y="1600200"/>
            <a:ext cx="1066800" cy="584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19.7% Increase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A29CCC8-AD7E-4AE0-BF0C-B56C9A315ECB}"/>
              </a:ext>
            </a:extLst>
          </p:cNvPr>
          <p:cNvCxnSpPr/>
          <p:nvPr/>
        </p:nvCxnSpPr>
        <p:spPr>
          <a:xfrm>
            <a:off x="7848600" y="2286000"/>
            <a:ext cx="381000" cy="304800"/>
          </a:xfrm>
          <a:prstGeom prst="straightConnector1">
            <a:avLst/>
          </a:prstGeom>
          <a:ln w="1905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E783473E-79BD-4993-BD31-659804EA6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900"/>
              <a:t>Cost of Imported Water to San Diego -  Nearly Double by 2018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FEC2B0F-88BD-4574-92F2-44DAC8F200F1}"/>
              </a:ext>
            </a:extLst>
          </p:cNvPr>
          <p:cNvGraphicFramePr>
            <a:graphicFrameLocks noGrp="1"/>
          </p:cNvGraphicFramePr>
          <p:nvPr>
            <p:ph sz="quarter" idx="1"/>
          </p:nvPr>
        </p:nvGraphicFramePr>
        <p:xfrm>
          <a:off x="304800" y="1676400"/>
          <a:ext cx="850423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41669-6C3E-4209-8730-7FC3FCA4F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Immediate Response is Conservation</a:t>
            </a:r>
          </a:p>
        </p:txBody>
      </p:sp>
      <p:pic>
        <p:nvPicPr>
          <p:cNvPr id="4" name="Picture 2" descr="C:\Users\kbrill\AppData\Local\Microsoft\Windows\Temporary Internet Files\Content.Outlook\TOQ0TSBI\10605 Lanigan Rd 1 AVR PreInspection.JPG">
            <a:extLst>
              <a:ext uri="{FF2B5EF4-FFF2-40B4-BE49-F238E27FC236}">
                <a16:creationId xmlns:a16="http://schemas.microsoft.com/office/drawing/2014/main" id="{1C4F2AE1-5C64-4089-B548-B4BB8C382E7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600200"/>
            <a:ext cx="4953000" cy="3505200"/>
          </a:xfrm>
        </p:spPr>
      </p:pic>
      <p:pic>
        <p:nvPicPr>
          <p:cNvPr id="5" name="Picture 3" descr="C:\Users\kbrill\AppData\Local\Microsoft\Windows\Temporary Internet Files\Content.Outlook\TOQ0TSBI\10605 Lanigan Rd 1 AVR.jpg">
            <a:extLst>
              <a:ext uri="{FF2B5EF4-FFF2-40B4-BE49-F238E27FC236}">
                <a16:creationId xmlns:a16="http://schemas.microsoft.com/office/drawing/2014/main" id="{E3EE4921-9844-44EF-A488-09594384B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857500"/>
            <a:ext cx="5334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>
            <a:extLst>
              <a:ext uri="{FF2B5EF4-FFF2-40B4-BE49-F238E27FC236}">
                <a16:creationId xmlns:a16="http://schemas.microsoft.com/office/drawing/2014/main" id="{D0C35CB4-DB60-41A7-8D65-2C8DAE1C81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" y="384175"/>
            <a:ext cx="8086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/>
              <a:t>Short/Intermediate Term  Response is Non-potable Reuse</a:t>
            </a:r>
          </a:p>
        </p:txBody>
      </p:sp>
      <p:sp>
        <p:nvSpPr>
          <p:cNvPr id="2052" name="Line 3">
            <a:extLst>
              <a:ext uri="{FF2B5EF4-FFF2-40B4-BE49-F238E27FC236}">
                <a16:creationId xmlns:a16="http://schemas.microsoft.com/office/drawing/2014/main" id="{0B59EBC1-54B5-42E2-900A-19C251B0674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1295400"/>
            <a:ext cx="9144000" cy="0"/>
          </a:xfrm>
          <a:prstGeom prst="line">
            <a:avLst/>
          </a:prstGeom>
          <a:noFill/>
          <a:ln w="57150">
            <a:solidFill>
              <a:srgbClr val="FF2A3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050" name="Object 4">
            <a:extLst>
              <a:ext uri="{FF2B5EF4-FFF2-40B4-BE49-F238E27FC236}">
                <a16:creationId xmlns:a16="http://schemas.microsoft.com/office/drawing/2014/main" id="{9E0FF0BA-4E24-41C7-8C51-292B51A75B58}"/>
              </a:ext>
            </a:extLst>
          </p:cNvPr>
          <p:cNvGraphicFramePr>
            <a:graphicFrameLocks noChangeAspect="1"/>
          </p:cNvGraphicFramePr>
          <p:nvPr>
            <p:ph type="title"/>
          </p:nvPr>
        </p:nvGraphicFramePr>
        <p:xfrm>
          <a:off x="0" y="1320800"/>
          <a:ext cx="9144000" cy="553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Presentation" r:id="rId3" imgW="1995062" imgH="1330291" progId="PowerPoint.Show.8">
                  <p:embed/>
                </p:oleObj>
              </mc:Choice>
              <mc:Fallback>
                <p:oleObj name="Presentation" r:id="rId3" imgW="1995062" imgH="1330291" progId="PowerPoint.Show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320800"/>
                        <a:ext cx="9144000" cy="553561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>
            <a:extLst>
              <a:ext uri="{FF2B5EF4-FFF2-40B4-BE49-F238E27FC236}">
                <a16:creationId xmlns:a16="http://schemas.microsoft.com/office/drawing/2014/main" id="{9C3C9D26-9B73-44C0-B0D6-90231B1810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362200"/>
            <a:ext cx="7772400" cy="609600"/>
          </a:xfrm>
        </p:spPr>
        <p:txBody>
          <a:bodyPr/>
          <a:lstStyle/>
          <a:p>
            <a:pPr eaLnBrk="1" hangingPunct="1"/>
            <a:endParaRPr lang="cs-CZ" altLang="en-US"/>
          </a:p>
        </p:txBody>
      </p:sp>
      <p:graphicFrame>
        <p:nvGraphicFramePr>
          <p:cNvPr id="3074" name="Object 3">
            <a:extLst>
              <a:ext uri="{FF2B5EF4-FFF2-40B4-BE49-F238E27FC236}">
                <a16:creationId xmlns:a16="http://schemas.microsoft.com/office/drawing/2014/main" id="{9537A59C-DF1E-4607-AD80-104CDE187C8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295400"/>
          <a:ext cx="9144000" cy="561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Presentation" r:id="rId3" imgW="1182472" imgH="788080" progId="PowerPoint.Show.8">
                  <p:embed/>
                </p:oleObj>
              </mc:Choice>
              <mc:Fallback>
                <p:oleObj name="Presentation" r:id="rId3" imgW="1182472" imgH="788080" progId="PowerPoint.Show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95400"/>
                        <a:ext cx="9144000" cy="561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>
            <a:extLst>
              <a:ext uri="{FF2B5EF4-FFF2-40B4-BE49-F238E27FC236}">
                <a16:creationId xmlns:a16="http://schemas.microsoft.com/office/drawing/2014/main" id="{F85D60CC-F502-4A12-99C9-5A75A0ACDC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84175"/>
            <a:ext cx="7699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/>
              <a:t>Short/Intermediate Response is Indirect Potable Reuse</a:t>
            </a:r>
          </a:p>
        </p:txBody>
      </p:sp>
      <p:sp>
        <p:nvSpPr>
          <p:cNvPr id="3077" name="Line 5">
            <a:extLst>
              <a:ext uri="{FF2B5EF4-FFF2-40B4-BE49-F238E27FC236}">
                <a16:creationId xmlns:a16="http://schemas.microsoft.com/office/drawing/2014/main" id="{5D1EEC63-82A3-4D53-B12B-E8711E79DE7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1295400"/>
            <a:ext cx="9144000" cy="0"/>
          </a:xfrm>
          <a:prstGeom prst="line">
            <a:avLst/>
          </a:prstGeom>
          <a:noFill/>
          <a:ln w="57150">
            <a:solidFill>
              <a:srgbClr val="FF2A3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>
            <a:extLst>
              <a:ext uri="{FF2B5EF4-FFF2-40B4-BE49-F238E27FC236}">
                <a16:creationId xmlns:a16="http://schemas.microsoft.com/office/drawing/2014/main" id="{24BE35E5-3A6D-4F3A-9A03-61FCC6732B1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295400"/>
          <a:ext cx="9144000" cy="556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Presentation" r:id="rId3" imgW="2057430" imgH="1371750" progId="PowerPoint.Show.8">
                  <p:embed/>
                </p:oleObj>
              </mc:Choice>
              <mc:Fallback>
                <p:oleObj name="Presentation" r:id="rId3" imgW="2057430" imgH="1371750" progId="PowerPoint.Show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95400"/>
                        <a:ext cx="9144000" cy="55626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9" name="Rectangle 3">
            <a:extLst>
              <a:ext uri="{FF2B5EF4-FFF2-40B4-BE49-F238E27FC236}">
                <a16:creationId xmlns:a16="http://schemas.microsoft.com/office/drawing/2014/main" id="{DC52CA1D-4D41-4BC3-AFE7-BE10CE0A8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54013"/>
            <a:ext cx="74564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/>
              <a:t>Long Term Response is Direct Potable Reuse</a:t>
            </a:r>
          </a:p>
        </p:txBody>
      </p:sp>
      <p:sp>
        <p:nvSpPr>
          <p:cNvPr id="4100" name="Line 4">
            <a:extLst>
              <a:ext uri="{FF2B5EF4-FFF2-40B4-BE49-F238E27FC236}">
                <a16:creationId xmlns:a16="http://schemas.microsoft.com/office/drawing/2014/main" id="{3059C006-EC66-49D0-803E-4B6ED2FFE2E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1295400"/>
            <a:ext cx="9144000" cy="0"/>
          </a:xfrm>
          <a:prstGeom prst="line">
            <a:avLst/>
          </a:prstGeom>
          <a:noFill/>
          <a:ln w="57150">
            <a:solidFill>
              <a:srgbClr val="FF2A3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4746</TotalTime>
  <Words>559</Words>
  <Application>Microsoft Office PowerPoint</Application>
  <PresentationFormat>On-screen Show (4:3)</PresentationFormat>
  <Paragraphs>131</Paragraphs>
  <Slides>21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</vt:lpstr>
      <vt:lpstr>Calibri</vt:lpstr>
      <vt:lpstr>Symbol</vt:lpstr>
      <vt:lpstr>Arial Bold</vt:lpstr>
      <vt:lpstr>Arial Italic</vt:lpstr>
      <vt:lpstr>Lucida Grande</vt:lpstr>
      <vt:lpstr>Arial Rounded MT Bold</vt:lpstr>
      <vt:lpstr>Office Theme</vt:lpstr>
      <vt:lpstr>Worksheet</vt:lpstr>
      <vt:lpstr>Presentation</vt:lpstr>
      <vt:lpstr>Microsoft Clip Gallery</vt:lpstr>
      <vt:lpstr>PowerPoint Presentation</vt:lpstr>
      <vt:lpstr>Drivers for Reuse</vt:lpstr>
      <vt:lpstr>Drivers for Reuse</vt:lpstr>
      <vt:lpstr>MWD Water Rates Rise When Sales Fall</vt:lpstr>
      <vt:lpstr>Cost of Imported Water to San Diego -  Nearly Double by 2018</vt:lpstr>
      <vt:lpstr>Immediate Response is Conservation</vt:lpstr>
      <vt:lpstr>PowerPoint Presentation</vt:lpstr>
      <vt:lpstr>PowerPoint Presentation</vt:lpstr>
      <vt:lpstr>PowerPoint Presentation</vt:lpstr>
      <vt:lpstr>PowerPoint Presentation</vt:lpstr>
      <vt:lpstr>#1 – Technology Advances will decrease $ and eventually allow direct potable reuse</vt:lpstr>
      <vt:lpstr>#2 – Full integration of resource management into reuse planning</vt:lpstr>
      <vt:lpstr>#3 – Full integration of resource management into reuse planning</vt:lpstr>
      <vt:lpstr>#4 – The nexus between water and energy and the public response to climate change will impact how we view the cost of water</vt:lpstr>
      <vt:lpstr>#5 – The pace of reuse development will be relatively slow unless…..</vt:lpstr>
      <vt:lpstr>Past Lessons are Present Lessons are Future Lessons</vt:lpstr>
      <vt:lpstr>PowerPoint Presentation</vt:lpstr>
      <vt:lpstr>Advocacy Groups can Address Non-Technical Barriers to Indirect Potable Water Reuse</vt:lpstr>
      <vt:lpstr>New Players Advocating for Reuse </vt:lpstr>
      <vt:lpstr>New Players Advocating for Reuse </vt:lpstr>
      <vt:lpstr>San Diego IPR Coalition  (broad based advocacy)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bob</dc:creator>
  <cp:lastModifiedBy>Linh Nguyen</cp:lastModifiedBy>
  <cp:revision>330</cp:revision>
  <dcterms:created xsi:type="dcterms:W3CDTF">2010-06-07T23:03:54Z</dcterms:created>
  <dcterms:modified xsi:type="dcterms:W3CDTF">2019-04-30T23:14:20Z</dcterms:modified>
</cp:coreProperties>
</file>