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9"/>
  </p:notesMasterIdLst>
  <p:sldIdLst>
    <p:sldId id="287" r:id="rId2"/>
    <p:sldId id="294" r:id="rId3"/>
    <p:sldId id="262" r:id="rId4"/>
    <p:sldId id="263" r:id="rId5"/>
    <p:sldId id="302" r:id="rId6"/>
    <p:sldId id="303" r:id="rId7"/>
    <p:sldId id="288" r:id="rId8"/>
    <p:sldId id="293" r:id="rId9"/>
    <p:sldId id="272" r:id="rId10"/>
    <p:sldId id="273" r:id="rId11"/>
    <p:sldId id="281" r:id="rId12"/>
    <p:sldId id="278" r:id="rId13"/>
    <p:sldId id="304" r:id="rId14"/>
    <p:sldId id="291" r:id="rId15"/>
    <p:sldId id="276" r:id="rId16"/>
    <p:sldId id="286" r:id="rId17"/>
    <p:sldId id="289" r:id="rId18"/>
    <p:sldId id="297" r:id="rId19"/>
    <p:sldId id="296" r:id="rId20"/>
    <p:sldId id="257" r:id="rId21"/>
    <p:sldId id="258" r:id="rId22"/>
    <p:sldId id="277" r:id="rId23"/>
    <p:sldId id="300" r:id="rId24"/>
    <p:sldId id="283" r:id="rId25"/>
    <p:sldId id="259" r:id="rId26"/>
    <p:sldId id="299"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1930" autoAdjust="0"/>
  </p:normalViewPr>
  <p:slideViewPr>
    <p:cSldViewPr>
      <p:cViewPr varScale="1">
        <p:scale>
          <a:sx n="60" d="100"/>
          <a:sy n="60" d="100"/>
        </p:scale>
        <p:origin x="-792" y="-96"/>
      </p:cViewPr>
      <p:guideLst>
        <p:guide orient="horz" pos="2160"/>
        <p:guide pos="2880"/>
      </p:guideLst>
    </p:cSldViewPr>
  </p:slideViewPr>
  <p:outlineViewPr>
    <p:cViewPr>
      <p:scale>
        <a:sx n="33" d="100"/>
        <a:sy n="33" d="100"/>
      </p:scale>
      <p:origin x="36" y="353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jackson\Desktop\My%20Dropbox\Working%20Drafts\Cap%20and%20Trade\New%20SP%20reductions%20breakdow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jackson\Desktop\My%20Dropbox\Working%20Drafts\Cap%20and%20Trade\New%20SP%20reductions%20breakdow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0477465957780921"/>
          <c:y val="0.1636405115058292"/>
          <c:w val="0.57483040581465783"/>
          <c:h val="0.78203671488738324"/>
        </c:manualLayout>
      </c:layout>
      <c:pieChart>
        <c:varyColors val="1"/>
        <c:ser>
          <c:idx val="0"/>
          <c:order val="0"/>
          <c:dLbls>
            <c:dLbl>
              <c:idx val="0"/>
              <c:layout/>
              <c:tx>
                <c:rich>
                  <a:bodyPr/>
                  <a:lstStyle/>
                  <a:p>
                    <a:r>
                      <a:rPr lang="en-US" sz="2400" dirty="0" smtClean="0"/>
                      <a:t>Cap-and-trade</a:t>
                    </a:r>
                    <a:r>
                      <a:rPr lang="en-US" sz="2400" dirty="0"/>
                      <a:t>
20, 20%</a:t>
                    </a:r>
                  </a:p>
                </c:rich>
              </c:tx>
              <c:showCatName val="1"/>
              <c:showPercent val="1"/>
            </c:dLbl>
            <c:dLbl>
              <c:idx val="1"/>
              <c:layout>
                <c:manualLayout>
                  <c:x val="-0.15407308500402578"/>
                  <c:y val="-6.8816780966895544E-2"/>
                </c:manualLayout>
              </c:layout>
              <c:tx>
                <c:rich>
                  <a:bodyPr/>
                  <a:lstStyle/>
                  <a:p>
                    <a:r>
                      <a:rPr lang="en-US" sz="2400"/>
                      <a:t>Energy Efficiency
22, 22%</a:t>
                    </a:r>
                  </a:p>
                </c:rich>
              </c:tx>
              <c:showCatName val="1"/>
              <c:showPercent val="1"/>
            </c:dLbl>
            <c:dLbl>
              <c:idx val="2"/>
              <c:layout/>
              <c:tx>
                <c:rich>
                  <a:bodyPr/>
                  <a:lstStyle/>
                  <a:p>
                    <a:r>
                      <a:rPr lang="en-US" sz="2400"/>
                      <a:t>Cleaner Vehicles
5, 5%</a:t>
                    </a:r>
                  </a:p>
                </c:rich>
              </c:tx>
              <c:showCatName val="1"/>
              <c:showPercent val="1"/>
            </c:dLbl>
            <c:dLbl>
              <c:idx val="3"/>
              <c:layout/>
              <c:tx>
                <c:rich>
                  <a:bodyPr/>
                  <a:lstStyle/>
                  <a:p>
                    <a:r>
                      <a:rPr lang="en-US" sz="2400"/>
                      <a:t>Renewable Energy
13, 13%</a:t>
                    </a:r>
                  </a:p>
                </c:rich>
              </c:tx>
              <c:showCatName val="1"/>
              <c:showPercent val="1"/>
            </c:dLbl>
            <c:dLbl>
              <c:idx val="4"/>
              <c:layout/>
              <c:tx>
                <c:rich>
                  <a:bodyPr/>
                  <a:lstStyle/>
                  <a:p>
                    <a:r>
                      <a:rPr lang="en-US" sz="2400"/>
                      <a:t>Low Carbon Fuels
16, 16%</a:t>
                    </a:r>
                  </a:p>
                </c:rich>
              </c:tx>
              <c:showCatName val="1"/>
              <c:showPercent val="1"/>
            </c:dLbl>
            <c:dLbl>
              <c:idx val="5"/>
              <c:layout/>
              <c:tx>
                <c:rich>
                  <a:bodyPr/>
                  <a:lstStyle/>
                  <a:p>
                    <a:r>
                      <a:rPr lang="en-US" sz="2400"/>
                      <a:t>High</a:t>
                    </a:r>
                    <a:r>
                      <a:rPr lang="en-US" sz="2400" baseline="0"/>
                      <a:t> GWP</a:t>
                    </a:r>
                    <a:r>
                      <a:rPr lang="en-US" sz="2400"/>
                      <a:t>
14, 14%</a:t>
                    </a:r>
                  </a:p>
                </c:rich>
              </c:tx>
              <c:showCatName val="1"/>
              <c:showPercent val="1"/>
            </c:dLbl>
            <c:dLbl>
              <c:idx val="6"/>
              <c:layout/>
              <c:tx>
                <c:rich>
                  <a:bodyPr/>
                  <a:lstStyle/>
                  <a:p>
                    <a:r>
                      <a:rPr lang="en-US" sz="2400"/>
                      <a:t>Other
10, 10%</a:t>
                    </a:r>
                  </a:p>
                </c:rich>
              </c:tx>
              <c:showCatName val="1"/>
              <c:showPercent val="1"/>
            </c:dLbl>
            <c:dLbl>
              <c:idx val="7"/>
              <c:tx>
                <c:rich>
                  <a:bodyPr/>
                  <a:lstStyle/>
                  <a:p>
                    <a:r>
                      <a:rPr lang="en-US" sz="2400"/>
                      <a:t>High GWP Gas Reductions
18, 12%</a:t>
                    </a:r>
                  </a:p>
                </c:rich>
              </c:tx>
              <c:showCatName val="1"/>
              <c:showPercent val="1"/>
            </c:dLbl>
            <c:dLbl>
              <c:idx val="8"/>
              <c:layout>
                <c:manualLayout>
                  <c:x val="-0.10139140338131071"/>
                  <c:y val="7.9526829979585933E-2"/>
                </c:manualLayout>
              </c:layout>
              <c:tx>
                <c:rich>
                  <a:bodyPr/>
                  <a:lstStyle/>
                  <a:p>
                    <a:r>
                      <a:rPr lang="en-US" sz="2400"/>
                      <a:t>Industry and Waste Management
2,</a:t>
                    </a:r>
                    <a:r>
                      <a:rPr lang="en-US" sz="2400" baseline="0"/>
                      <a:t> </a:t>
                    </a:r>
                    <a:r>
                      <a:rPr lang="en-US" sz="2400"/>
                      <a:t>1%</a:t>
                    </a:r>
                  </a:p>
                </c:rich>
              </c:tx>
              <c:showCatName val="1"/>
              <c:showPercent val="1"/>
            </c:dLbl>
            <c:dLbl>
              <c:idx val="9"/>
              <c:tx>
                <c:rich>
                  <a:bodyPr/>
                  <a:lstStyle/>
                  <a:p>
                    <a:r>
                      <a:rPr lang="en-US" sz="2400"/>
                      <a:t>Forestry
5, 3%</a:t>
                    </a:r>
                  </a:p>
                </c:rich>
              </c:tx>
              <c:showCatName val="1"/>
              <c:showPercent val="1"/>
            </c:dLbl>
            <c:txPr>
              <a:bodyPr/>
              <a:lstStyle/>
              <a:p>
                <a:pPr>
                  <a:defRPr sz="2400"/>
                </a:pPr>
                <a:endParaRPr lang="en-US"/>
              </a:p>
            </c:txPr>
            <c:showCatName val="1"/>
            <c:showPercent val="1"/>
            <c:showLeaderLines val="1"/>
          </c:dLbls>
          <c:cat>
            <c:strRef>
              <c:f>'Updated BAU SP measures'!$A$15:$A$21</c:f>
              <c:strCache>
                <c:ptCount val="7"/>
                <c:pt idx="0">
                  <c:v>Cap-and-trade</c:v>
                </c:pt>
                <c:pt idx="1">
                  <c:v>Energy Efficiency</c:v>
                </c:pt>
                <c:pt idx="2">
                  <c:v>Cleaner Vehicles</c:v>
                </c:pt>
                <c:pt idx="3">
                  <c:v>Renewable Energy</c:v>
                </c:pt>
                <c:pt idx="4">
                  <c:v>Low Carbon Fuels</c:v>
                </c:pt>
                <c:pt idx="5">
                  <c:v>High GWP Gas Reductions</c:v>
                </c:pt>
                <c:pt idx="6">
                  <c:v>Other</c:v>
                </c:pt>
              </c:strCache>
            </c:strRef>
          </c:cat>
          <c:val>
            <c:numRef>
              <c:f>'Updated BAU SP measures'!$D$15:$D$21</c:f>
              <c:numCache>
                <c:formatCode>General</c:formatCode>
                <c:ptCount val="7"/>
                <c:pt idx="0">
                  <c:v>20</c:v>
                </c:pt>
                <c:pt idx="1">
                  <c:v>22</c:v>
                </c:pt>
                <c:pt idx="2">
                  <c:v>5</c:v>
                </c:pt>
                <c:pt idx="3">
                  <c:v>13</c:v>
                </c:pt>
                <c:pt idx="4">
                  <c:v>16</c:v>
                </c:pt>
                <c:pt idx="5">
                  <c:v>14</c:v>
                </c:pt>
                <c:pt idx="6">
                  <c:v>10</c:v>
                </c:pt>
              </c:numCache>
            </c:numRef>
          </c:val>
        </c:ser>
        <c:dLbls>
          <c:showCatName val="1"/>
          <c:showPercent val="1"/>
        </c:dLbls>
        <c:firstSliceAng val="0"/>
      </c:pieChart>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00B050"/>
            </a:solidFill>
          </c:spPr>
          <c:cat>
            <c:strRef>
              <c:f>Sheet1!$A$1:$A$2</c:f>
              <c:strCache>
                <c:ptCount val="2"/>
                <c:pt idx="0">
                  <c:v>California</c:v>
                </c:pt>
                <c:pt idx="1">
                  <c:v>Rest of N. America</c:v>
                </c:pt>
              </c:strCache>
            </c:strRef>
          </c:cat>
          <c:val>
            <c:numRef>
              <c:f>Sheet1!$B$1:$B$2</c:f>
              <c:numCache>
                <c:formatCode>_("$"* #,##0.00_);_("$"* \(#,##0.00\);_("$"* "-"??_);_(@_)</c:formatCode>
                <c:ptCount val="2"/>
                <c:pt idx="0">
                  <c:v>2100</c:v>
                </c:pt>
                <c:pt idx="1">
                  <c:v>1400</c:v>
                </c:pt>
              </c:numCache>
            </c:numRef>
          </c:val>
        </c:ser>
        <c:axId val="60257792"/>
        <c:axId val="60259328"/>
      </c:barChart>
      <c:catAx>
        <c:axId val="60257792"/>
        <c:scaling>
          <c:orientation val="minMax"/>
        </c:scaling>
        <c:axPos val="b"/>
        <c:tickLblPos val="nextTo"/>
        <c:txPr>
          <a:bodyPr/>
          <a:lstStyle/>
          <a:p>
            <a:pPr>
              <a:defRPr sz="2000"/>
            </a:pPr>
            <a:endParaRPr lang="en-US"/>
          </a:p>
        </c:txPr>
        <c:crossAx val="60259328"/>
        <c:crosses val="autoZero"/>
        <c:auto val="1"/>
        <c:lblAlgn val="ctr"/>
        <c:lblOffset val="100"/>
      </c:catAx>
      <c:valAx>
        <c:axId val="60259328"/>
        <c:scaling>
          <c:orientation val="minMax"/>
        </c:scaling>
        <c:axPos val="l"/>
        <c:majorGridlines/>
        <c:numFmt formatCode="_(&quot;$&quot;* #,##0.00_);_(&quot;$&quot;* \(#,##0.00\);_(&quot;$&quot;* &quot;-&quot;??_);_(@_)" sourceLinked="1"/>
        <c:tickLblPos val="nextTo"/>
        <c:txPr>
          <a:bodyPr/>
          <a:lstStyle/>
          <a:p>
            <a:pPr>
              <a:defRPr sz="2000"/>
            </a:pPr>
            <a:endParaRPr lang="en-US"/>
          </a:p>
        </c:txPr>
        <c:crossAx val="602577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smtClean="0"/>
              <a:t>Emission </a:t>
            </a:r>
            <a:r>
              <a:rPr lang="en-US" sz="2400" dirty="0"/>
              <a:t>Reduction </a:t>
            </a:r>
            <a:r>
              <a:rPr lang="en-US" sz="2400" dirty="0" smtClean="0"/>
              <a:t>Strategies at Risk from Prop 23 </a:t>
            </a:r>
            <a:endParaRPr lang="en-US" sz="2400" dirty="0"/>
          </a:p>
          <a:p>
            <a:pPr>
              <a:defRPr sz="2400"/>
            </a:pPr>
            <a:endParaRPr lang="en-US" sz="2400" dirty="0"/>
          </a:p>
        </c:rich>
      </c:tx>
      <c:layout>
        <c:manualLayout>
          <c:xMode val="edge"/>
          <c:yMode val="edge"/>
          <c:x val="0.15022836712340093"/>
          <c:y val="3.534352797944184E-2"/>
        </c:manualLayout>
      </c:layout>
    </c:title>
    <c:plotArea>
      <c:layout>
        <c:manualLayout>
          <c:layoutTarget val="inner"/>
          <c:xMode val="edge"/>
          <c:yMode val="edge"/>
          <c:x val="0.26866552290227508"/>
          <c:y val="0.13772413048011148"/>
          <c:w val="0.50218083518003354"/>
          <c:h val="0.70474117205938036"/>
        </c:manualLayout>
      </c:layout>
      <c:pieChart>
        <c:varyColors val="1"/>
        <c:ser>
          <c:idx val="0"/>
          <c:order val="0"/>
          <c:dLbls>
            <c:dLbl>
              <c:idx val="0"/>
              <c:layout/>
              <c:tx>
                <c:rich>
                  <a:bodyPr/>
                  <a:lstStyle/>
                  <a:p>
                    <a:r>
                      <a:rPr lang="en-US" sz="1800" dirty="0" smtClean="0"/>
                      <a:t>Cap-and-trade</a:t>
                    </a:r>
                    <a:r>
                      <a:rPr lang="en-US" sz="1800" dirty="0"/>
                      <a:t>
20, 20%</a:t>
                    </a:r>
                  </a:p>
                </c:rich>
              </c:tx>
              <c:showCatName val="1"/>
              <c:showPercent val="1"/>
            </c:dLbl>
            <c:dLbl>
              <c:idx val="1"/>
              <c:layout>
                <c:manualLayout>
                  <c:x val="-0.18031979867321821"/>
                  <c:y val="-7.4581895973860154E-2"/>
                </c:manualLayout>
              </c:layout>
              <c:tx>
                <c:rich>
                  <a:bodyPr/>
                  <a:lstStyle/>
                  <a:p>
                    <a:r>
                      <a:rPr lang="en-US" sz="1800"/>
                      <a:t>Energy Efficiency
22, 22%</a:t>
                    </a:r>
                  </a:p>
                </c:rich>
              </c:tx>
              <c:showCatName val="1"/>
              <c:showPercent val="1"/>
            </c:dLbl>
            <c:dLbl>
              <c:idx val="2"/>
              <c:layout>
                <c:manualLayout>
                  <c:x val="-5.4641220302847862E-2"/>
                  <c:y val="-0.16134201836894715"/>
                </c:manualLayout>
              </c:layout>
              <c:tx>
                <c:rich>
                  <a:bodyPr/>
                  <a:lstStyle/>
                  <a:p>
                    <a:r>
                      <a:rPr lang="en-US" sz="1800"/>
                      <a:t>Cleaner Vehicles
5, 5%</a:t>
                    </a:r>
                  </a:p>
                </c:rich>
              </c:tx>
              <c:showCatName val="1"/>
              <c:showPercent val="1"/>
            </c:dLbl>
            <c:dLbl>
              <c:idx val="3"/>
              <c:layout>
                <c:manualLayout>
                  <c:x val="5.3491738122663314E-2"/>
                  <c:y val="-0.17494108578883677"/>
                </c:manualLayout>
              </c:layout>
              <c:tx>
                <c:rich>
                  <a:bodyPr/>
                  <a:lstStyle/>
                  <a:p>
                    <a:r>
                      <a:rPr lang="en-US" sz="1800" dirty="0"/>
                      <a:t>Renewable Energy
13, 13%</a:t>
                    </a:r>
                  </a:p>
                </c:rich>
              </c:tx>
              <c:showCatName val="1"/>
              <c:showPercent val="1"/>
            </c:dLbl>
            <c:dLbl>
              <c:idx val="4"/>
              <c:layout>
                <c:manualLayout>
                  <c:x val="0.1997389071714615"/>
                  <c:y val="-9.1462515975004099E-2"/>
                </c:manualLayout>
              </c:layout>
              <c:tx>
                <c:rich>
                  <a:bodyPr/>
                  <a:lstStyle/>
                  <a:p>
                    <a:r>
                      <a:rPr lang="en-US" sz="1800"/>
                      <a:t>Low Carbon Fuels
16, 16%</a:t>
                    </a:r>
                  </a:p>
                </c:rich>
              </c:tx>
              <c:showCatName val="1"/>
              <c:showPercent val="1"/>
            </c:dLbl>
            <c:dLbl>
              <c:idx val="5"/>
              <c:layout>
                <c:manualLayout>
                  <c:x val="0.13104468854809309"/>
                  <c:y val="5.030685020885909E-2"/>
                </c:manualLayout>
              </c:layout>
              <c:tx>
                <c:rich>
                  <a:bodyPr/>
                  <a:lstStyle/>
                  <a:p>
                    <a:r>
                      <a:rPr lang="en-US" sz="1800"/>
                      <a:t>High</a:t>
                    </a:r>
                    <a:r>
                      <a:rPr lang="en-US" sz="1800" baseline="0"/>
                      <a:t> GWP</a:t>
                    </a:r>
                    <a:r>
                      <a:rPr lang="en-US" sz="1800"/>
                      <a:t>
14, 14%</a:t>
                    </a:r>
                  </a:p>
                </c:rich>
              </c:tx>
              <c:showCatName val="1"/>
              <c:showPercent val="1"/>
            </c:dLbl>
            <c:dLbl>
              <c:idx val="6"/>
              <c:layout/>
              <c:tx>
                <c:rich>
                  <a:bodyPr/>
                  <a:lstStyle/>
                  <a:p>
                    <a:r>
                      <a:rPr lang="en-US" sz="1800"/>
                      <a:t>Other
10, 10%</a:t>
                    </a:r>
                  </a:p>
                </c:rich>
              </c:tx>
              <c:showCatName val="1"/>
              <c:showPercent val="1"/>
            </c:dLbl>
            <c:dLbl>
              <c:idx val="7"/>
              <c:tx>
                <c:rich>
                  <a:bodyPr/>
                  <a:lstStyle/>
                  <a:p>
                    <a:r>
                      <a:rPr lang="en-US" sz="1800"/>
                      <a:t>High GWP Gas Reductions
18, 12%</a:t>
                    </a:r>
                  </a:p>
                </c:rich>
              </c:tx>
              <c:showCatName val="1"/>
              <c:showPercent val="1"/>
            </c:dLbl>
            <c:dLbl>
              <c:idx val="8"/>
              <c:layout>
                <c:manualLayout>
                  <c:x val="-0.10139140338131072"/>
                  <c:y val="7.952682997958592E-2"/>
                </c:manualLayout>
              </c:layout>
              <c:tx>
                <c:rich>
                  <a:bodyPr/>
                  <a:lstStyle/>
                  <a:p>
                    <a:r>
                      <a:rPr lang="en-US" sz="1800"/>
                      <a:t>Industry and Waste Management
2,</a:t>
                    </a:r>
                    <a:r>
                      <a:rPr lang="en-US" sz="1800" baseline="0"/>
                      <a:t> </a:t>
                    </a:r>
                    <a:r>
                      <a:rPr lang="en-US" sz="1800"/>
                      <a:t>1%</a:t>
                    </a:r>
                  </a:p>
                </c:rich>
              </c:tx>
              <c:showCatName val="1"/>
              <c:showPercent val="1"/>
            </c:dLbl>
            <c:dLbl>
              <c:idx val="9"/>
              <c:tx>
                <c:rich>
                  <a:bodyPr/>
                  <a:lstStyle/>
                  <a:p>
                    <a:r>
                      <a:rPr lang="en-US" sz="1800"/>
                      <a:t>Forestry
5, 3%</a:t>
                    </a:r>
                  </a:p>
                </c:rich>
              </c:tx>
              <c:showCatName val="1"/>
              <c:showPercent val="1"/>
            </c:dLbl>
            <c:txPr>
              <a:bodyPr/>
              <a:lstStyle/>
              <a:p>
                <a:pPr>
                  <a:defRPr sz="1800"/>
                </a:pPr>
                <a:endParaRPr lang="en-US"/>
              </a:p>
            </c:txPr>
            <c:showCatName val="1"/>
            <c:showPercent val="1"/>
            <c:showLeaderLines val="1"/>
          </c:dLbls>
          <c:cat>
            <c:strRef>
              <c:f>'Updated BAU SP measures'!$A$15:$A$21</c:f>
              <c:strCache>
                <c:ptCount val="7"/>
                <c:pt idx="0">
                  <c:v>Cap-and-trade</c:v>
                </c:pt>
                <c:pt idx="1">
                  <c:v>Energy Efficiency</c:v>
                </c:pt>
                <c:pt idx="2">
                  <c:v>Cleaner Vehicles</c:v>
                </c:pt>
                <c:pt idx="3">
                  <c:v>Renewable Energy</c:v>
                </c:pt>
                <c:pt idx="4">
                  <c:v>Low Carbon Fuels</c:v>
                </c:pt>
                <c:pt idx="5">
                  <c:v>High GWP Gas Reductions</c:v>
                </c:pt>
                <c:pt idx="6">
                  <c:v>Other</c:v>
                </c:pt>
              </c:strCache>
            </c:strRef>
          </c:cat>
          <c:val>
            <c:numRef>
              <c:f>'Updated BAU SP measures'!$D$15:$D$21</c:f>
              <c:numCache>
                <c:formatCode>General</c:formatCode>
                <c:ptCount val="7"/>
                <c:pt idx="0">
                  <c:v>20</c:v>
                </c:pt>
                <c:pt idx="1">
                  <c:v>22</c:v>
                </c:pt>
                <c:pt idx="2">
                  <c:v>5</c:v>
                </c:pt>
                <c:pt idx="3">
                  <c:v>13</c:v>
                </c:pt>
                <c:pt idx="4">
                  <c:v>16</c:v>
                </c:pt>
                <c:pt idx="5">
                  <c:v>14</c:v>
                </c:pt>
                <c:pt idx="6">
                  <c:v>10</c:v>
                </c:pt>
              </c:numCache>
            </c:numRef>
          </c:val>
        </c:ser>
        <c:dLbls>
          <c:showCatName val="1"/>
          <c:showPercent val="1"/>
        </c:dLbls>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8194444444444471"/>
          <c:y val="0"/>
          <c:w val="0.55000000000000004"/>
          <c:h val="0.91666666666666652"/>
        </c:manualLayout>
      </c:layout>
      <c:pieChart>
        <c:varyColors val="1"/>
        <c:ser>
          <c:idx val="0"/>
          <c:order val="0"/>
          <c:dLbls>
            <c:dLbl>
              <c:idx val="0"/>
              <c:layout>
                <c:manualLayout>
                  <c:x val="-0.19184930008748907"/>
                  <c:y val="0.12649715660542432"/>
                </c:manualLayout>
              </c:layout>
              <c:tx>
                <c:rich>
                  <a:bodyPr/>
                  <a:lstStyle/>
                  <a:p>
                    <a:r>
                      <a:rPr lang="en-US" sz="1800"/>
                      <a:t>45% AB 32 will result</a:t>
                    </a:r>
                    <a:r>
                      <a:rPr lang="en-US" sz="1800" baseline="0"/>
                      <a:t> in more</a:t>
                    </a:r>
                    <a:r>
                      <a:rPr lang="en-US" sz="1800"/>
                      <a:t> jobs</a:t>
                    </a:r>
                  </a:p>
                </c:rich>
              </c:tx>
              <c:showPercent val="1"/>
            </c:dLbl>
            <c:dLbl>
              <c:idx val="1"/>
              <c:layout/>
              <c:tx>
                <c:rich>
                  <a:bodyPr/>
                  <a:lstStyle/>
                  <a:p>
                    <a:r>
                      <a:rPr lang="en-US" sz="1800"/>
                      <a:t>23% AB 32</a:t>
                    </a:r>
                    <a:r>
                      <a:rPr lang="en-US" sz="1800" baseline="0"/>
                      <a:t> will result in less jobs</a:t>
                    </a:r>
                    <a:endParaRPr lang="en-US" sz="1800"/>
                  </a:p>
                </c:rich>
              </c:tx>
              <c:showPercent val="1"/>
            </c:dLbl>
            <c:dLbl>
              <c:idx val="2"/>
              <c:layout/>
              <c:tx>
                <c:rich>
                  <a:bodyPr/>
                  <a:lstStyle/>
                  <a:p>
                    <a:r>
                      <a:rPr lang="en-US" sz="1800"/>
                      <a:t>24% no</a:t>
                    </a:r>
                    <a:r>
                      <a:rPr lang="en-US" sz="1800" baseline="0"/>
                      <a:t> effect on jobs</a:t>
                    </a:r>
                    <a:endParaRPr lang="en-US" sz="1800"/>
                  </a:p>
                </c:rich>
              </c:tx>
              <c:showPercent val="1"/>
            </c:dLbl>
            <c:dLbl>
              <c:idx val="3"/>
              <c:layout>
                <c:manualLayout>
                  <c:x val="0.11035454943132109"/>
                  <c:y val="2.8087270341207362E-2"/>
                </c:manualLayout>
              </c:layout>
              <c:tx>
                <c:rich>
                  <a:bodyPr/>
                  <a:lstStyle/>
                  <a:p>
                    <a:pPr>
                      <a:defRPr sz="1600"/>
                    </a:pPr>
                    <a:r>
                      <a:rPr lang="en-US" sz="1600" dirty="0"/>
                      <a:t>8% </a:t>
                    </a:r>
                    <a:r>
                      <a:rPr lang="en-US" sz="1600" dirty="0" smtClean="0"/>
                      <a:t>Undecided</a:t>
                    </a:r>
                    <a:endParaRPr lang="en-US" sz="1600" dirty="0"/>
                  </a:p>
                </c:rich>
              </c:tx>
              <c:spPr/>
              <c:showPercent val="1"/>
            </c:dLbl>
            <c:txPr>
              <a:bodyPr/>
              <a:lstStyle/>
              <a:p>
                <a:pPr>
                  <a:defRPr sz="1800"/>
                </a:pPr>
                <a:endParaRPr lang="en-US"/>
              </a:p>
            </c:txPr>
            <c:showPercent val="1"/>
            <c:showLeaderLines val="1"/>
          </c:dLbls>
          <c:val>
            <c:numRef>
              <c:f>Sheet1!$C$1:$C$4</c:f>
              <c:numCache>
                <c:formatCode>General</c:formatCode>
                <c:ptCount val="4"/>
                <c:pt idx="0">
                  <c:v>45</c:v>
                </c:pt>
                <c:pt idx="1">
                  <c:v>23</c:v>
                </c:pt>
                <c:pt idx="2">
                  <c:v>24</c:v>
                </c:pt>
                <c:pt idx="3">
                  <c:v>8</c:v>
                </c:pt>
              </c:numCache>
            </c:numRef>
          </c:val>
        </c:ser>
        <c:dLbls>
          <c:showPercent val="1"/>
        </c:dLbls>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27777777777779"/>
          <c:y val="2.5462962962962979E-2"/>
          <c:w val="0.5166666666666665"/>
          <c:h val="0.8611111111111116"/>
        </c:manualLayout>
      </c:layout>
      <c:pieChart>
        <c:varyColors val="1"/>
        <c:ser>
          <c:idx val="0"/>
          <c:order val="0"/>
          <c:dLbls>
            <c:dLbl>
              <c:idx val="0"/>
              <c:layout/>
              <c:tx>
                <c:rich>
                  <a:bodyPr/>
                  <a:lstStyle/>
                  <a:p>
                    <a:r>
                      <a:rPr lang="en-US" sz="1800"/>
                      <a:t>67% Support</a:t>
                    </a:r>
                    <a:r>
                      <a:rPr lang="en-US" sz="1800" baseline="0"/>
                      <a:t> AB 32</a:t>
                    </a:r>
                    <a:endParaRPr lang="en-US" sz="1800"/>
                  </a:p>
                </c:rich>
              </c:tx>
              <c:showPercent val="1"/>
            </c:dLbl>
            <c:dLbl>
              <c:idx val="1"/>
              <c:layout/>
              <c:tx>
                <c:rich>
                  <a:bodyPr/>
                  <a:lstStyle/>
                  <a:p>
                    <a:r>
                      <a:rPr lang="en-US" sz="1800"/>
                      <a:t>21% Oppose</a:t>
                    </a:r>
                    <a:r>
                      <a:rPr lang="en-US" sz="1800" baseline="0"/>
                      <a:t> AB 32</a:t>
                    </a:r>
                    <a:endParaRPr lang="en-US" sz="1800"/>
                  </a:p>
                </c:rich>
              </c:tx>
              <c:showPercent val="1"/>
            </c:dLbl>
            <c:dLbl>
              <c:idx val="2"/>
              <c:layout/>
              <c:tx>
                <c:rich>
                  <a:bodyPr/>
                  <a:lstStyle/>
                  <a:p>
                    <a:pPr>
                      <a:defRPr sz="1600"/>
                    </a:pPr>
                    <a:r>
                      <a:rPr lang="en-US" sz="1600"/>
                      <a:t>12% Undecided</a:t>
                    </a:r>
                  </a:p>
                </c:rich>
              </c:tx>
              <c:spPr/>
              <c:showPercent val="1"/>
            </c:dLbl>
            <c:txPr>
              <a:bodyPr/>
              <a:lstStyle/>
              <a:p>
                <a:pPr>
                  <a:defRPr sz="1800"/>
                </a:pPr>
                <a:endParaRPr lang="en-US"/>
              </a:p>
            </c:txPr>
            <c:showPercent val="1"/>
            <c:showLeaderLines val="1"/>
          </c:dLbls>
          <c:val>
            <c:numRef>
              <c:f>Sheet1!$A$1:$A$3</c:f>
              <c:numCache>
                <c:formatCode>General</c:formatCode>
                <c:ptCount val="3"/>
                <c:pt idx="0">
                  <c:v>67</c:v>
                </c:pt>
                <c:pt idx="1">
                  <c:v>21</c:v>
                </c:pt>
                <c:pt idx="2">
                  <c:v>12</c:v>
                </c:pt>
              </c:numCache>
            </c:numRef>
          </c:val>
        </c:ser>
        <c:dLbls>
          <c:showPercent val="1"/>
        </c:dLbls>
        <c:firstSliceAng val="0"/>
      </c:pie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805555555555555"/>
          <c:y val="2.7777777777777821E-2"/>
          <c:w val="0.55000000000000004"/>
          <c:h val="0.91666666666666652"/>
        </c:manualLayout>
      </c:layout>
      <c:pieChart>
        <c:varyColors val="1"/>
        <c:ser>
          <c:idx val="0"/>
          <c:order val="0"/>
          <c:dLbls>
            <c:dLbl>
              <c:idx val="0"/>
              <c:layout/>
              <c:tx>
                <c:rich>
                  <a:bodyPr/>
                  <a:lstStyle/>
                  <a:p>
                    <a:r>
                      <a:rPr lang="en-US" sz="1800"/>
                      <a:t>53%  Take Action Right Away</a:t>
                    </a:r>
                  </a:p>
                </c:rich>
              </c:tx>
              <c:showPercent val="1"/>
            </c:dLbl>
            <c:dLbl>
              <c:idx val="1"/>
              <c:layout/>
              <c:tx>
                <c:rich>
                  <a:bodyPr/>
                  <a:lstStyle/>
                  <a:p>
                    <a:r>
                      <a:rPr lang="en-US" sz="1800"/>
                      <a:t>42% Wait</a:t>
                    </a:r>
                    <a:r>
                      <a:rPr lang="en-US" sz="1800" baseline="0"/>
                      <a:t> Until State Economy and Job Situation Improve</a:t>
                    </a:r>
                    <a:endParaRPr lang="en-US" sz="1800"/>
                  </a:p>
                </c:rich>
              </c:tx>
              <c:showPercent val="1"/>
            </c:dLbl>
            <c:dLbl>
              <c:idx val="2"/>
              <c:layout/>
              <c:tx>
                <c:rich>
                  <a:bodyPr/>
                  <a:lstStyle/>
                  <a:p>
                    <a:pPr>
                      <a:defRPr sz="1600"/>
                    </a:pPr>
                    <a:r>
                      <a:rPr lang="en-US" sz="1600"/>
                      <a:t>5% Undecided</a:t>
                    </a:r>
                  </a:p>
                </c:rich>
              </c:tx>
              <c:spPr/>
              <c:showPercent val="1"/>
            </c:dLbl>
            <c:txPr>
              <a:bodyPr/>
              <a:lstStyle/>
              <a:p>
                <a:pPr>
                  <a:defRPr sz="1800"/>
                </a:pPr>
                <a:endParaRPr lang="en-US"/>
              </a:p>
            </c:txPr>
            <c:showPercent val="1"/>
            <c:showLeaderLines val="1"/>
          </c:dLbls>
          <c:val>
            <c:numRef>
              <c:f>Sheet1!$B$1:$B$3</c:f>
              <c:numCache>
                <c:formatCode>General</c:formatCode>
                <c:ptCount val="3"/>
                <c:pt idx="0">
                  <c:v>53</c:v>
                </c:pt>
                <c:pt idx="1">
                  <c:v>42</c:v>
                </c:pt>
                <c:pt idx="2">
                  <c:v>5</c:v>
                </c:pt>
              </c:numCache>
            </c:numRef>
          </c:val>
        </c:ser>
        <c:dLbls>
          <c:showPercent val="1"/>
        </c:dLbls>
        <c:firstSliceAng val="0"/>
      </c:pieChart>
    </c:plotArea>
    <c:plotVisOnly val="1"/>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0.12838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04800"/>
          <a:ext cx="8915400" cy="84132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AEA47-13E1-48B7-AD36-CC3FA6B6B75C}" type="datetimeFigureOut">
              <a:rPr lang="en-US" smtClean="0"/>
              <a:pPr/>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BE9B5-5186-4F9D-9C1F-CAB78C9C8E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ext10.org/next10/pdf/GII/Next10_GII_2009.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pewcenteronthestates.org/uploadedFiles/Clean_Economy_Report_Web.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brief</a:t>
            </a:r>
            <a:r>
              <a:rPr lang="en-US" baseline="0" dirty="0" smtClean="0"/>
              <a:t> overview of AB 32 and P23; look at ramifications for our state depending on what voters decide on Nov. </a:t>
            </a:r>
            <a:r>
              <a:rPr lang="en-US" baseline="0" dirty="0" smtClean="0"/>
              <a:t>2.</a:t>
            </a:r>
          </a:p>
          <a:p>
            <a:r>
              <a:rPr lang="en-US" baseline="0" dirty="0" smtClean="0"/>
              <a:t>-Look at potential effects on jobs, clean tech investments, risks of further dependence on fossil fuels, and the larger impacts of moving backwards on climate change here in CA, where we have historically been out in front. </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the state were to take no action to reduce or minimize expected impacts from future climate change, the costs could be severe. A 2008 report by the University of California, Berkeley and the non-profit organization Next 10 estimates that if no such action is taken in California, damages across sectors would result in “tens of billions of dollars per year in direct costs” and “expose </a:t>
            </a:r>
            <a:r>
              <a:rPr lang="en-US" b="1" i="1" dirty="0" smtClean="0"/>
              <a:t>trillions of dollars of assets </a:t>
            </a:r>
            <a:r>
              <a:rPr lang="en-US" b="1" i="1" dirty="0" smtClean="0"/>
              <a:t>to</a:t>
            </a:r>
            <a:r>
              <a:rPr lang="en-US" b="1" i="1" baseline="0" dirty="0" smtClean="0"/>
              <a:t> </a:t>
            </a:r>
            <a:r>
              <a:rPr lang="en-US" dirty="0" smtClean="0"/>
              <a:t>collateral </a:t>
            </a:r>
            <a:r>
              <a:rPr lang="en-US" dirty="0" smtClean="0"/>
              <a:t>risk.” More specifically, the report suggests that of the state’s $4 trillion in real estate assets “$2.5 trillion is at risk from extreme </a:t>
            </a:r>
            <a:r>
              <a:rPr lang="en-US" dirty="0" smtClean="0"/>
              <a:t>weather</a:t>
            </a:r>
            <a:r>
              <a:rPr lang="en-US" baseline="0" dirty="0" smtClean="0"/>
              <a:t> </a:t>
            </a:r>
            <a:r>
              <a:rPr lang="en-US" dirty="0" smtClean="0"/>
              <a:t>events</a:t>
            </a:r>
            <a:r>
              <a:rPr lang="en-US" dirty="0" smtClean="0"/>
              <a:t>, sea level rise, and wildfires“ with a projected annual price tag of up to $3.9 billion over this century depending on climate scenarios.</a:t>
            </a:r>
          </a:p>
          <a:p>
            <a:pPr eaLnBrk="1" hangingPunct="1">
              <a:spcBef>
                <a:spcPct val="0"/>
              </a:spcBef>
            </a:pPr>
            <a:endParaRPr lang="en-US" dirty="0" smtClean="0"/>
          </a:p>
          <a:p>
            <a:pPr eaLnBrk="1" hangingPunct="1">
              <a:spcBef>
                <a:spcPct val="0"/>
              </a:spcBef>
            </a:pPr>
            <a:r>
              <a:rPr lang="en-US" dirty="0" smtClean="0"/>
              <a:t>The figure at right, from a study by the Pacific Institute, shows coastal property at risk from projected sea level rise </a:t>
            </a:r>
            <a:r>
              <a:rPr lang="en-US" dirty="0" smtClean="0"/>
              <a:t>by</a:t>
            </a:r>
            <a:r>
              <a:rPr lang="en-US" baseline="0" dirty="0" smtClean="0"/>
              <a:t> </a:t>
            </a:r>
            <a:r>
              <a:rPr lang="en-US" dirty="0" smtClean="0"/>
              <a:t>county </a:t>
            </a:r>
            <a:r>
              <a:rPr lang="en-US" dirty="0" smtClean="0"/>
              <a:t>with replacement values as high as $24 billion in San Mateo County.</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30C5F-56BA-4D04-B5DB-15BA9AC6A9F6}"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expensive course of action is inaction</a:t>
            </a:r>
          </a:p>
          <a:p>
            <a:r>
              <a:rPr lang="en-US" baseline="0" dirty="0" smtClean="0"/>
              <a:t>While CA alone can’t reverse climate change, numerous co-benefits, leadership spurs action (see next slides), </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CA’s Employment Development</a:t>
            </a:r>
            <a:r>
              <a:rPr lang="en-US" i="0" baseline="0" dirty="0" smtClean="0"/>
              <a:t> Department counts more </a:t>
            </a:r>
            <a:r>
              <a:rPr lang="en-US" i="0" dirty="0" smtClean="0"/>
              <a:t>ore </a:t>
            </a:r>
            <a:r>
              <a:rPr lang="en-US" i="0" dirty="0" smtClean="0"/>
              <a:t>than 500,000 people </a:t>
            </a:r>
            <a:r>
              <a:rPr lang="en-US" i="0" dirty="0" smtClean="0"/>
              <a:t>who work </a:t>
            </a:r>
            <a:r>
              <a:rPr lang="en-US" i="0" dirty="0" smtClean="0"/>
              <a:t>in the </a:t>
            </a:r>
            <a:r>
              <a:rPr lang="en-US" i="0" dirty="0" smtClean="0"/>
              <a:t>industry (553,000), </a:t>
            </a:r>
            <a:r>
              <a:rPr lang="en-US" i="0" dirty="0" smtClean="0"/>
              <a:t>including 93,000 in manufacturing and 68,000 in construction</a:t>
            </a:r>
          </a:p>
          <a:p>
            <a:r>
              <a:rPr lang="en-US" sz="1200" i="0" u="sng" kern="1200" dirty="0" smtClean="0">
                <a:solidFill>
                  <a:schemeClr val="tx1"/>
                </a:solidFill>
                <a:latin typeface="+mn-lt"/>
                <a:ea typeface="+mn-ea"/>
                <a:cs typeface="+mn-cs"/>
              </a:rPr>
              <a:t>Supporting Fact</a:t>
            </a:r>
            <a:r>
              <a:rPr lang="en-US" sz="1200" i="0" kern="1200" dirty="0" smtClean="0">
                <a:solidFill>
                  <a:schemeClr val="tx1"/>
                </a:solidFill>
                <a:latin typeface="+mn-lt"/>
                <a:ea typeface="+mn-ea"/>
                <a:cs typeface="+mn-cs"/>
              </a:rPr>
              <a:t>: Since 2005 alone, green jobs have grown 10% in California, while overall statewide job growth was only 1%. </a:t>
            </a:r>
          </a:p>
          <a:p>
            <a:r>
              <a:rPr lang="en-US" sz="1200" i="0" u="sng" kern="1200" dirty="0" smtClean="0">
                <a:solidFill>
                  <a:schemeClr val="tx1"/>
                </a:solidFill>
                <a:latin typeface="+mn-lt"/>
                <a:ea typeface="+mn-ea"/>
                <a:cs typeface="+mn-cs"/>
              </a:rPr>
              <a:t>Supporting Fact</a:t>
            </a:r>
            <a:r>
              <a:rPr lang="en-US" sz="1200" i="0" kern="1200" dirty="0" smtClean="0">
                <a:solidFill>
                  <a:schemeClr val="tx1"/>
                </a:solidFill>
                <a:latin typeface="+mn-lt"/>
                <a:ea typeface="+mn-ea"/>
                <a:cs typeface="+mn-cs"/>
              </a:rPr>
              <a:t>: Between 1998 and 2007, green jobs nationwide grew at 2.5 times the rate of other jobs.</a:t>
            </a:r>
          </a:p>
          <a:p>
            <a:r>
              <a:rPr lang="en-US" sz="1200" i="0" u="sng" kern="1200" dirty="0" smtClean="0">
                <a:solidFill>
                  <a:schemeClr val="tx1"/>
                </a:solidFill>
                <a:latin typeface="+mn-lt"/>
                <a:ea typeface="+mn-ea"/>
                <a:cs typeface="+mn-cs"/>
              </a:rPr>
              <a:t>Supporting Fact</a:t>
            </a:r>
            <a:r>
              <a:rPr lang="en-US" sz="1200" i="0" kern="1200" dirty="0" smtClean="0">
                <a:solidFill>
                  <a:schemeClr val="tx1"/>
                </a:solidFill>
                <a:latin typeface="+mn-lt"/>
                <a:ea typeface="+mn-ea"/>
                <a:cs typeface="+mn-cs"/>
              </a:rPr>
              <a:t>: From 1995 to 2008, the number of California green businesses expanded 45%</a:t>
            </a:r>
            <a:r>
              <a:rPr lang="en-US" i="0" dirty="0" smtClean="0"/>
              <a:t> </a:t>
            </a:r>
            <a:r>
              <a:rPr lang="en-US" sz="1200" i="0" kern="1200" dirty="0" smtClean="0">
                <a:solidFill>
                  <a:schemeClr val="tx1"/>
                </a:solidFill>
                <a:latin typeface="+mn-lt"/>
                <a:ea typeface="+mn-ea"/>
                <a:cs typeface="+mn-cs"/>
              </a:rPr>
              <a:t>Next 10, </a:t>
            </a:r>
            <a:r>
              <a:rPr lang="en-US" sz="1200" i="0" u="sng" kern="1200" dirty="0" smtClean="0">
                <a:solidFill>
                  <a:schemeClr val="tx1"/>
                </a:solidFill>
                <a:latin typeface="+mn-lt"/>
                <a:ea typeface="+mn-ea"/>
                <a:cs typeface="+mn-cs"/>
                <a:hlinkClick r:id="rId3"/>
              </a:rPr>
              <a:t>California Green Innovation Index</a:t>
            </a:r>
            <a:r>
              <a:rPr lang="en-US" sz="1200" i="0" u="sng" kern="1200" dirty="0" smtClean="0">
                <a:solidFill>
                  <a:schemeClr val="tx1"/>
                </a:solidFill>
                <a:latin typeface="+mn-lt"/>
                <a:ea typeface="+mn-ea"/>
                <a:cs typeface="+mn-cs"/>
              </a:rPr>
              <a:t> 2009</a:t>
            </a:r>
            <a:r>
              <a:rPr lang="en-US" sz="1200" i="0" kern="1200" dirty="0" smtClean="0">
                <a:solidFill>
                  <a:schemeClr val="tx1"/>
                </a:solidFill>
                <a:latin typeface="+mn-lt"/>
                <a:ea typeface="+mn-ea"/>
                <a:cs typeface="+mn-cs"/>
              </a:rPr>
              <a:t>, 2009, p. 70.</a:t>
            </a:r>
          </a:p>
          <a:p>
            <a:r>
              <a:rPr lang="en-US" sz="1200" i="0" kern="1200" dirty="0" smtClean="0">
                <a:solidFill>
                  <a:schemeClr val="tx1"/>
                </a:solidFill>
                <a:latin typeface="+mn-lt"/>
                <a:ea typeface="+mn-ea"/>
                <a:cs typeface="+mn-cs"/>
              </a:rPr>
              <a:t>Nationwide, green jobs grew 9.1% compared to 3.7% for other jobs. See The Pew Charitable Trusts, </a:t>
            </a:r>
            <a:r>
              <a:rPr lang="en-US" sz="1200" i="0" u="sng" kern="1200" dirty="0" smtClean="0">
                <a:solidFill>
                  <a:schemeClr val="tx1"/>
                </a:solidFill>
                <a:latin typeface="+mn-lt"/>
                <a:ea typeface="+mn-ea"/>
                <a:cs typeface="+mn-cs"/>
                <a:hlinkClick r:id="rId4"/>
              </a:rPr>
              <a:t>The Clean Energy Economy</a:t>
            </a:r>
            <a:r>
              <a:rPr lang="en-US" sz="1200" i="0" kern="1200" dirty="0" smtClean="0">
                <a:solidFill>
                  <a:schemeClr val="tx1"/>
                </a:solidFill>
                <a:latin typeface="+mn-lt"/>
                <a:ea typeface="+mn-ea"/>
                <a:cs typeface="+mn-cs"/>
              </a:rPr>
              <a:t>, p. 8.</a:t>
            </a:r>
          </a:p>
          <a:p>
            <a:endParaRPr lang="en-US" i="0"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not add up to 500k</a:t>
            </a:r>
            <a:r>
              <a:rPr lang="en-US" baseline="0" dirty="0" smtClean="0"/>
              <a:t> because only 5 categories</a:t>
            </a:r>
          </a:p>
          <a:p>
            <a:r>
              <a:rPr lang="en-US" baseline="0" dirty="0" smtClean="0"/>
              <a:t>-7 of 10 top clean tech Co’s are in Cal; 3 of the nations top 5 cities for clean tech and energy are in Cal</a:t>
            </a:r>
          </a:p>
          <a:p>
            <a:r>
              <a:rPr lang="en-US" baseline="0" dirty="0" smtClean="0"/>
              <a:t>-CA leads nation with over 10,000 clean energy businesses.</a:t>
            </a:r>
          </a:p>
          <a:p>
            <a:endParaRPr lang="en-US" baseline="0" dirty="0" smtClean="0"/>
          </a:p>
          <a:p>
            <a:r>
              <a:rPr lang="en-US" dirty="0" smtClean="0"/>
              <a:t>-One ex: recent</a:t>
            </a:r>
            <a:r>
              <a:rPr lang="en-US" baseline="0" dirty="0" smtClean="0"/>
              <a:t> UC </a:t>
            </a:r>
            <a:r>
              <a:rPr lang="en-US" baseline="0" dirty="0" err="1" smtClean="0"/>
              <a:t>berkeley</a:t>
            </a:r>
            <a:r>
              <a:rPr lang="en-US" baseline="0" dirty="0" smtClean="0"/>
              <a:t> study shows 33% RES lead to addition of roughly 10k ‘job years’ (one year of one job) each year from 2011-2020. So either 10k one year jobs or 1,111 permanent jobs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law was passed in 2006, clean energy venture capital investment began pouring into our state at an unprecedented rate. In 2007 nearly $1.8 billion were invested in California clean tech companies - almost a 50 percent increase over the year before. While 2009 was a year of depressed investment - California still led the nation with $2.1 billion in clean tech venture capital investments…To delay or suspend AB 32 will eliminate thousands of jobs in California. Venture capital investment will leave the state and emerging businesses will close their doors.”</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Total jobs from 2009 = 56,700</a:t>
            </a:r>
          </a:p>
          <a:p>
            <a:r>
              <a:rPr lang="en-US" baseline="0" dirty="0" smtClean="0"/>
              <a:t>60% of total </a:t>
            </a:r>
            <a:r>
              <a:rPr lang="en-US" baseline="0" dirty="0" smtClean="0"/>
              <a:t>N. America clean tech investment in 2009; more than 5x than nearest N. American competitor (Mass)</a:t>
            </a:r>
            <a:endParaRPr lang="en-US" dirty="0"/>
          </a:p>
        </p:txBody>
      </p:sp>
      <p:sp>
        <p:nvSpPr>
          <p:cNvPr id="4" name="Slide Number Placeholder 3"/>
          <p:cNvSpPr>
            <a:spLocks noGrp="1"/>
          </p:cNvSpPr>
          <p:nvPr>
            <p:ph type="sldNum" sz="quarter" idx="10"/>
          </p:nvPr>
        </p:nvSpPr>
        <p:spPr/>
        <p:txBody>
          <a:bodyPr/>
          <a:lstStyle/>
          <a:p>
            <a:fld id="{93D63EEE-2313-42D4-A9D9-BF51C9FA9F7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NextEra</a:t>
            </a:r>
            <a:r>
              <a:rPr lang="en-US" dirty="0" smtClean="0"/>
              <a:t> Energy:</a:t>
            </a:r>
            <a:r>
              <a:rPr lang="en-US" baseline="0" dirty="0" smtClean="0"/>
              <a:t> </a:t>
            </a:r>
            <a:r>
              <a:rPr lang="en-US" dirty="0" smtClean="0"/>
              <a:t>America’s </a:t>
            </a:r>
            <a:r>
              <a:rPr lang="en-US" dirty="0" smtClean="0"/>
              <a:t>largest clean energy </a:t>
            </a:r>
            <a:r>
              <a:rPr lang="en-US" dirty="0" smtClean="0"/>
              <a:t>developer</a:t>
            </a:r>
            <a:endParaRPr lang="en-US" dirty="0" smtClean="0"/>
          </a:p>
          <a:p>
            <a:r>
              <a:rPr lang="en-US" dirty="0" smtClean="0"/>
              <a:t>-</a:t>
            </a:r>
            <a:r>
              <a:rPr lang="en-US" sz="1200" b="0" dirty="0" smtClean="0">
                <a:latin typeface="Calibri" pitchFamily="34" charset="0"/>
              </a:rPr>
              <a:t>Sends wrong signal </a:t>
            </a:r>
            <a:r>
              <a:rPr lang="en-US" sz="1200" dirty="0" smtClean="0">
                <a:latin typeface="Calibri" pitchFamily="34" charset="0"/>
              </a:rPr>
              <a:t>to </a:t>
            </a:r>
            <a:r>
              <a:rPr lang="en-US" sz="1200" b="0" dirty="0" smtClean="0">
                <a:latin typeface="Calibri" pitchFamily="34" charset="0"/>
              </a:rPr>
              <a:t>state’s emerging clean tech economy, threatening job growth, existing and new investments</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4588" y="684213"/>
            <a:ext cx="4570412" cy="3429000"/>
          </a:xfrm>
          <a:ln/>
        </p:spPr>
      </p:sp>
      <p:sp>
        <p:nvSpPr>
          <p:cNvPr id="36867" name="Notes Placeholder 2"/>
          <p:cNvSpPr>
            <a:spLocks noGrp="1"/>
          </p:cNvSpPr>
          <p:nvPr>
            <p:ph type="body" idx="1"/>
          </p:nvPr>
        </p:nvSpPr>
        <p:spPr>
          <a:noFill/>
          <a:ln/>
        </p:spPr>
        <p:txBody>
          <a:bodyPr lIns="89720" tIns="44859" rIns="89720" bIns="44859"/>
          <a:lstStyle/>
          <a:p>
            <a:r>
              <a:rPr lang="en-US" sz="1200" kern="1200" baseline="0" dirty="0" smtClean="0">
                <a:solidFill>
                  <a:schemeClr val="tx1"/>
                </a:solidFill>
                <a:latin typeface="+mn-lt"/>
                <a:ea typeface="+mn-ea"/>
                <a:cs typeface="+mn-cs"/>
              </a:rPr>
              <a:t>-Uncertainty: some with solid support other authority, others not (even some EE measures)</a:t>
            </a:r>
          </a:p>
          <a:p>
            <a:r>
              <a:rPr lang="en-US" sz="1200" kern="1200" baseline="0" dirty="0" smtClean="0">
                <a:solidFill>
                  <a:schemeClr val="tx1"/>
                </a:solidFill>
                <a:latin typeface="+mn-lt"/>
                <a:ea typeface="+mn-ea"/>
                <a:cs typeface="+mn-cs"/>
              </a:rPr>
              <a:t>-Prop </a:t>
            </a:r>
            <a:r>
              <a:rPr lang="en-US" sz="1200" kern="1200" baseline="0" dirty="0" smtClean="0">
                <a:solidFill>
                  <a:schemeClr val="tx1"/>
                </a:solidFill>
                <a:latin typeface="+mn-lt"/>
                <a:ea typeface="+mn-ea"/>
                <a:cs typeface="+mn-cs"/>
              </a:rPr>
              <a:t>23 would also indefinitely suspend reporting requirement, severely restricting CARB’s ability to track pollution emissions or reductions and the administration fee, depriving agencies of the ability to carry out regulations</a:t>
            </a:r>
            <a:r>
              <a:rPr lang="en-US" sz="1200" kern="1200" baseline="0" dirty="0" smtClean="0">
                <a:solidFill>
                  <a:schemeClr val="tx1"/>
                </a:solidFill>
                <a:latin typeface="+mn-lt"/>
                <a:ea typeface="+mn-ea"/>
                <a:cs typeface="+mn-cs"/>
              </a:rPr>
              <a:t>.</a:t>
            </a:r>
            <a:endParaRPr lang="en-US" dirty="0" smtClean="0">
              <a:latin typeface="Times New Roman" pitchFamily="18" charset="0"/>
            </a:endParaRPr>
          </a:p>
          <a:p>
            <a:r>
              <a:rPr lang="en-US" dirty="0" smtClean="0">
                <a:latin typeface="Times New Roman" pitchFamily="18" charset="0"/>
              </a:rPr>
              <a:t>-ARB</a:t>
            </a:r>
            <a:r>
              <a:rPr lang="en-US" baseline="0" dirty="0" smtClean="0">
                <a:latin typeface="Times New Roman" pitchFamily="18" charset="0"/>
              </a:rPr>
              <a:t> need to repay $83M in past loans to administer the program to date</a:t>
            </a:r>
            <a:endParaRPr lang="en-US" dirty="0" smtClean="0">
              <a:latin typeface="Times New Roman" pitchFamily="18" charset="0"/>
            </a:endParaRPr>
          </a:p>
        </p:txBody>
      </p:sp>
      <p:sp>
        <p:nvSpPr>
          <p:cNvPr id="36868" name="Slide Number Placeholder 3"/>
          <p:cNvSpPr txBox="1">
            <a:spLocks noGrp="1"/>
          </p:cNvSpPr>
          <p:nvPr/>
        </p:nvSpPr>
        <p:spPr bwMode="auto">
          <a:xfrm>
            <a:off x="3887391" y="8685893"/>
            <a:ext cx="2970609" cy="458107"/>
          </a:xfrm>
          <a:prstGeom prst="rect">
            <a:avLst/>
          </a:prstGeom>
          <a:noFill/>
          <a:ln w="9525">
            <a:noFill/>
            <a:miter lim="800000"/>
            <a:headEnd/>
            <a:tailEnd/>
          </a:ln>
        </p:spPr>
        <p:txBody>
          <a:bodyPr lIns="89720" tIns="44859" rIns="89720" bIns="44859" anchor="b"/>
          <a:lstStyle/>
          <a:p>
            <a:pPr algn="r" eaLnBrk="0" hangingPunct="0"/>
            <a:fld id="{8870B4F6-E76F-4145-8AFB-6573325AB11D}" type="slidenum">
              <a:rPr lang="de-DE" sz="1100">
                <a:latin typeface="Times New Roman" pitchFamily="18" charset="0"/>
                <a:ea typeface="ＭＳ Ｐゴシック" charset="-128"/>
              </a:rPr>
              <a:pPr algn="r" eaLnBrk="0" hangingPunct="0"/>
              <a:t>17</a:t>
            </a:fld>
            <a:endParaRPr lang="de-DE" sz="1100" dirty="0">
              <a:latin typeface="Times New Roman" pitchFamily="18"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-With AB 32, for the year 2020, imports to meet California’s demand for crude oil </a:t>
            </a:r>
            <a:r>
              <a:rPr lang="en-US" sz="1200" b="1" i="0" kern="1200" dirty="0" smtClean="0">
                <a:solidFill>
                  <a:schemeClr val="tx1"/>
                </a:solidFill>
                <a:latin typeface="+mn-lt"/>
                <a:ea typeface="+mn-ea"/>
                <a:cs typeface="+mn-cs"/>
              </a:rPr>
              <a:t>will fall by 75 million barrels </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an 18% decrease</a:t>
            </a:r>
            <a:r>
              <a:rPr lang="en-US" sz="1200" b="0" i="0" kern="1200" dirty="0" smtClean="0">
                <a:solidFill>
                  <a:schemeClr val="tx1"/>
                </a:solidFill>
                <a:latin typeface="+mn-lt"/>
                <a:ea typeface="+mn-ea"/>
                <a:cs typeface="+mn-cs"/>
              </a:rPr>
              <a:t>) and California’s </a:t>
            </a:r>
            <a:r>
              <a:rPr lang="en-US" sz="1200" b="1" i="0" kern="1200" dirty="0" smtClean="0">
                <a:solidFill>
                  <a:schemeClr val="tx1"/>
                </a:solidFill>
                <a:latin typeface="+mn-lt"/>
                <a:ea typeface="+mn-ea"/>
                <a:cs typeface="+mn-cs"/>
              </a:rPr>
              <a:t>demand for natural gas will fall by 10% </a:t>
            </a:r>
            <a:r>
              <a:rPr lang="en-US" sz="1200" b="0" i="0" kern="1200" dirty="0" smtClean="0">
                <a:solidFill>
                  <a:schemeClr val="tx1"/>
                </a:solidFill>
                <a:latin typeface="+mn-lt"/>
                <a:ea typeface="+mn-ea"/>
                <a:cs typeface="+mn-cs"/>
              </a:rPr>
              <a:t>compared to levels without AB 32 implementation. </a:t>
            </a:r>
          </a:p>
          <a:p>
            <a:r>
              <a:rPr lang="en-US" sz="1200" b="0" i="0" kern="1200" dirty="0" smtClean="0">
                <a:solidFill>
                  <a:schemeClr val="tx1"/>
                </a:solidFill>
                <a:latin typeface="+mn-lt"/>
                <a:ea typeface="+mn-ea"/>
                <a:cs typeface="+mn-cs"/>
              </a:rPr>
              <a:t>-Translates</a:t>
            </a:r>
            <a:r>
              <a:rPr lang="en-US" sz="1200" b="0" i="0" kern="1200" baseline="0" dirty="0" smtClean="0">
                <a:solidFill>
                  <a:schemeClr val="tx1"/>
                </a:solidFill>
                <a:latin typeface="+mn-lt"/>
                <a:ea typeface="+mn-ea"/>
                <a:cs typeface="+mn-cs"/>
              </a:rPr>
              <a:t> into </a:t>
            </a:r>
            <a:r>
              <a:rPr lang="en-US" sz="1200" b="0" i="0" kern="1200" dirty="0" smtClean="0">
                <a:solidFill>
                  <a:schemeClr val="tx1"/>
                </a:solidFill>
                <a:latin typeface="+mn-lt"/>
                <a:ea typeface="+mn-ea"/>
                <a:cs typeface="+mn-cs"/>
              </a:rPr>
              <a:t>a reduction in </a:t>
            </a:r>
            <a:r>
              <a:rPr lang="en-US" sz="1200" b="1" i="0" kern="1200" dirty="0" smtClean="0">
                <a:solidFill>
                  <a:schemeClr val="tx1"/>
                </a:solidFill>
                <a:latin typeface="+mn-lt"/>
                <a:ea typeface="+mn-ea"/>
                <a:cs typeface="+mn-cs"/>
              </a:rPr>
              <a:t>California’s 2020 import bill of more than $11 billion</a:t>
            </a:r>
            <a:r>
              <a:rPr lang="en-US" sz="1200" b="0" i="0" kern="1200" dirty="0" smtClean="0">
                <a:solidFill>
                  <a:schemeClr val="tx1"/>
                </a:solidFill>
                <a:latin typeface="+mn-lt"/>
                <a:ea typeface="+mn-ea"/>
                <a:cs typeface="+mn-cs"/>
              </a:rPr>
              <a:t>, assuming the same prices used in analyses of AB 32 economic impacts. If prices were to double, the value of reductions in crude oil and natural gas imports to satisfy California demand would amount to almost $20 billion.</a:t>
            </a:r>
            <a:endParaRPr lang="en-US" b="0" i="0"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-Savings amount to more than </a:t>
            </a:r>
            <a:r>
              <a:rPr lang="en-US" sz="1200" b="1" i="0" kern="1200" dirty="0" smtClean="0">
                <a:solidFill>
                  <a:schemeClr val="tx1"/>
                </a:solidFill>
                <a:latin typeface="+mn-lt"/>
                <a:ea typeface="+mn-ea"/>
                <a:cs typeface="+mn-cs"/>
              </a:rPr>
              <a:t>$4 billion under moderate price shock conditions and almost $9 billion in the large shock case.  </a:t>
            </a:r>
          </a:p>
          <a:p>
            <a:r>
              <a:rPr lang="en-US" sz="1200" b="0" i="0" kern="1200" dirty="0" smtClean="0">
                <a:solidFill>
                  <a:schemeClr val="tx1"/>
                </a:solidFill>
                <a:latin typeface="+mn-lt"/>
                <a:ea typeface="+mn-ea"/>
                <a:cs typeface="+mn-cs"/>
              </a:rPr>
              <a:t>-This equates to </a:t>
            </a:r>
            <a:r>
              <a:rPr lang="en-US" sz="1200" b="1" i="0" kern="1200" dirty="0" smtClean="0">
                <a:solidFill>
                  <a:schemeClr val="tx1"/>
                </a:solidFill>
                <a:latin typeface="+mn-lt"/>
                <a:ea typeface="+mn-ea"/>
                <a:cs typeface="+mn-cs"/>
              </a:rPr>
              <a:t>an extra $330 to $670 in savings on energy per household in 2020 </a:t>
            </a:r>
            <a:r>
              <a:rPr lang="en-US" sz="1200" b="0" i="0" kern="1200" dirty="0" smtClean="0">
                <a:solidFill>
                  <a:schemeClr val="tx1"/>
                </a:solidFill>
                <a:latin typeface="+mn-lt"/>
                <a:ea typeface="+mn-ea"/>
                <a:cs typeface="+mn-cs"/>
              </a:rPr>
              <a:t>after taking into account population growth.</a:t>
            </a:r>
            <a:endParaRPr lang="en-US" b="0" i="0"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A9FAA-DCFD-411D-87D0-E5525FFB9803}"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AB 32 overview (what is AB</a:t>
            </a:r>
            <a:r>
              <a:rPr lang="en-US" baseline="0" dirty="0" smtClean="0"/>
              <a:t> 32?)</a:t>
            </a:r>
            <a:endParaRPr lang="en-US" dirty="0" smtClean="0"/>
          </a:p>
          <a:p>
            <a:r>
              <a:rPr lang="en-US" dirty="0" smtClean="0"/>
              <a:t>-1990 GHG levels by 2020</a:t>
            </a:r>
          </a:p>
          <a:p>
            <a:r>
              <a:rPr lang="en-US" dirty="0" smtClean="0"/>
              <a:t>-performance</a:t>
            </a:r>
            <a:r>
              <a:rPr lang="en-US" baseline="0" dirty="0" smtClean="0"/>
              <a:t> target; economy-wide; broad authority Air Resources Board craft suite of policies get us there cost-effective manner</a:t>
            </a:r>
            <a:endParaRPr lang="en-US" dirty="0" smtClean="0"/>
          </a:p>
          <a:p>
            <a:endParaRPr lang="en-US" dirty="0" smtClean="0"/>
          </a:p>
          <a:p>
            <a:r>
              <a:rPr lang="en-US" dirty="0" smtClean="0"/>
              <a:t>Complimentary goals</a:t>
            </a:r>
          </a:p>
          <a:p>
            <a:pPr marL="233363" indent="-233363">
              <a:buClr>
                <a:srgbClr val="3333FF"/>
              </a:buClr>
            </a:pPr>
            <a:r>
              <a:rPr lang="en-US" dirty="0" smtClean="0"/>
              <a:t>-</a:t>
            </a:r>
            <a:r>
              <a:rPr lang="en-US" b="0" dirty="0" smtClean="0">
                <a:latin typeface="Calibri" pitchFamily="34" charset="0"/>
              </a:rPr>
              <a:t>Reduce GHG Emissions</a:t>
            </a:r>
          </a:p>
          <a:p>
            <a:pPr marL="233363" indent="-233363">
              <a:buClr>
                <a:srgbClr val="3333FF"/>
              </a:buClr>
            </a:pPr>
            <a:r>
              <a:rPr lang="en-US" b="0" dirty="0" smtClean="0">
                <a:latin typeface="Calibri" pitchFamily="34" charset="0"/>
              </a:rPr>
              <a:t>-Foster clean</a:t>
            </a:r>
            <a:r>
              <a:rPr lang="en-US" b="0" baseline="0" dirty="0" smtClean="0">
                <a:latin typeface="Calibri" pitchFamily="34" charset="0"/>
              </a:rPr>
              <a:t> energy development, position CA as leader</a:t>
            </a:r>
            <a:endParaRPr lang="en-US" b="0" dirty="0" smtClean="0">
              <a:latin typeface="Calibri" pitchFamily="34" charset="0"/>
            </a:endParaRPr>
          </a:p>
          <a:p>
            <a:pPr marL="233363" indent="-233363">
              <a:buClr>
                <a:srgbClr val="3333FF"/>
              </a:buClr>
            </a:pPr>
            <a:r>
              <a:rPr lang="en-US" b="0" dirty="0" smtClean="0">
                <a:latin typeface="Calibri" pitchFamily="34" charset="0"/>
              </a:rPr>
              <a:t>-Protect Public Health (provisions require CARB to maximize co-benefits, avoid disproportionate impacts)</a:t>
            </a:r>
            <a:endParaRPr lang="en-US" b="0" dirty="0" smtClean="0"/>
          </a:p>
          <a:p>
            <a:endParaRPr lang="en-US" dirty="0" smtClean="0"/>
          </a:p>
          <a:p>
            <a:r>
              <a:rPr lang="en-US" dirty="0" smtClean="0"/>
              <a:t>Emissions </a:t>
            </a:r>
            <a:r>
              <a:rPr lang="en-US" dirty="0"/>
              <a:t>limit is 427 MMT, which board adopted in Dec. </a:t>
            </a:r>
            <a:r>
              <a:rPr lang="en-US" dirty="0" smtClean="0"/>
              <a:t>2007</a:t>
            </a:r>
            <a:endParaRPr lang="en-US" dirty="0"/>
          </a:p>
          <a:p>
            <a:r>
              <a:rPr lang="en-US" dirty="0"/>
              <a:t>2020 limit is about </a:t>
            </a:r>
            <a:r>
              <a:rPr lang="en-US" dirty="0" smtClean="0"/>
              <a:t>10% </a:t>
            </a:r>
            <a:r>
              <a:rPr lang="en-US" dirty="0"/>
              <a:t>below today’s (</a:t>
            </a:r>
            <a:r>
              <a:rPr lang="en-US" dirty="0" smtClean="0"/>
              <a:t>2008) levels (475 MMT), </a:t>
            </a:r>
            <a:r>
              <a:rPr lang="en-US" dirty="0"/>
              <a:t>about </a:t>
            </a:r>
            <a:r>
              <a:rPr lang="en-US" dirty="0" smtClean="0"/>
              <a:t>25% </a:t>
            </a:r>
            <a:r>
              <a:rPr lang="en-US" dirty="0"/>
              <a:t>below forecasted BAU levels in </a:t>
            </a:r>
            <a:r>
              <a:rPr lang="en-US" dirty="0" smtClean="0"/>
              <a:t>2020 </a:t>
            </a:r>
            <a:r>
              <a:rPr lang="en-US" baseline="0" dirty="0" smtClean="0"/>
              <a:t>(575 MMT in 2020)</a:t>
            </a:r>
            <a:r>
              <a:rPr lang="en-US" dirty="0" smtClean="0"/>
              <a:t>. </a:t>
            </a:r>
          </a:p>
          <a:p>
            <a:r>
              <a:rPr lang="en-US" dirty="0" smtClean="0"/>
              <a:t>-reflects</a:t>
            </a:r>
            <a:r>
              <a:rPr lang="en-US" baseline="0" dirty="0" smtClean="0"/>
              <a:t> updated BAU f</a:t>
            </a:r>
            <a:r>
              <a:rPr lang="en-US" dirty="0" smtClean="0"/>
              <a:t>ollowing</a:t>
            </a:r>
            <a:r>
              <a:rPr lang="en-US" baseline="0" dirty="0" smtClean="0"/>
              <a:t> economic downturn; previous forecast 30% below projected BAU (600 MMT in 2020)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457200">
              <a:spcBef>
                <a:spcPts val="300"/>
              </a:spcBef>
              <a:buClr>
                <a:srgbClr val="3366FF"/>
              </a:buClr>
              <a:buSzPct val="90000"/>
              <a:buFont typeface="Wingdings" pitchFamily="2" charset="2"/>
              <a:buNone/>
            </a:pPr>
            <a:r>
              <a:rPr lang="en-US" sz="2200" b="0" i="1" dirty="0" smtClean="0">
                <a:latin typeface="Calibri" pitchFamily="34" charset="0"/>
              </a:rPr>
              <a:t>As </a:t>
            </a:r>
            <a:r>
              <a:rPr lang="en-US" sz="2200" b="0" i="1" dirty="0" smtClean="0">
                <a:latin typeface="Calibri" pitchFamily="34" charset="0"/>
              </a:rPr>
              <a:t>goes California, goes the </a:t>
            </a:r>
            <a:r>
              <a:rPr lang="en-US" sz="2200" b="0" i="1" dirty="0" smtClean="0">
                <a:latin typeface="Calibri" pitchFamily="34" charset="0"/>
              </a:rPr>
              <a:t>Nation”</a:t>
            </a:r>
            <a:endParaRPr lang="en-US" sz="2200" b="0" i="1" baseline="0" dirty="0" smtClean="0">
              <a:latin typeface="Calibri" pitchFamily="34" charset="0"/>
            </a:endParaRPr>
          </a:p>
          <a:p>
            <a:pPr marL="1143000" lvl="2" indent="-457200">
              <a:spcBef>
                <a:spcPts val="300"/>
              </a:spcBef>
              <a:buClr>
                <a:srgbClr val="3366FF"/>
              </a:buClr>
              <a:buSzPct val="90000"/>
              <a:buFont typeface="Wingdings" pitchFamily="2" charset="2"/>
              <a:buNone/>
            </a:pPr>
            <a:endParaRPr lang="en-US" sz="2200" b="0" dirty="0" smtClean="0">
              <a:latin typeface="Calibri" pitchFamily="34" charset="0"/>
            </a:endParaRPr>
          </a:p>
          <a:p>
            <a:r>
              <a:rPr lang="en-US" dirty="0" smtClean="0"/>
              <a:t>Highlight:</a:t>
            </a:r>
            <a:r>
              <a:rPr lang="en-US" baseline="0" dirty="0" smtClean="0"/>
              <a:t> CA efficiency </a:t>
            </a:r>
            <a:r>
              <a:rPr lang="en-US" baseline="0" dirty="0" err="1" smtClean="0"/>
              <a:t>stds</a:t>
            </a:r>
            <a:r>
              <a:rPr lang="en-US" baseline="0" dirty="0" smtClean="0"/>
              <a:t> in 1977; feds in 1987</a:t>
            </a:r>
            <a:endParaRPr lang="en-US" dirty="0"/>
          </a:p>
        </p:txBody>
      </p:sp>
      <p:sp>
        <p:nvSpPr>
          <p:cNvPr id="4" name="Slide Number Placeholder 3"/>
          <p:cNvSpPr>
            <a:spLocks noGrp="1"/>
          </p:cNvSpPr>
          <p:nvPr>
            <p:ph type="sldNum" sz="quarter" idx="10"/>
          </p:nvPr>
        </p:nvSpPr>
        <p:spPr/>
        <p:txBody>
          <a:bodyPr/>
          <a:lstStyle/>
          <a:p>
            <a:pPr>
              <a:defRPr/>
            </a:pPr>
            <a:fld id="{7D48B73F-369D-49F1-ADA0-8DB5CEC528B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 1493</a:t>
            </a:r>
            <a:r>
              <a:rPr lang="en-US" baseline="0" dirty="0" smtClean="0"/>
              <a:t> in 2002; federal passenger vehicle fuel economy standards just this year</a:t>
            </a:r>
            <a:endParaRPr lang="en-US" dirty="0"/>
          </a:p>
        </p:txBody>
      </p:sp>
      <p:sp>
        <p:nvSpPr>
          <p:cNvPr id="4" name="Slide Number Placeholder 3"/>
          <p:cNvSpPr>
            <a:spLocks noGrp="1"/>
          </p:cNvSpPr>
          <p:nvPr>
            <p:ph type="sldNum" sz="quarter" idx="10"/>
          </p:nvPr>
        </p:nvSpPr>
        <p:spPr/>
        <p:txBody>
          <a:bodyPr/>
          <a:lstStyle/>
          <a:p>
            <a:pPr>
              <a:defRPr/>
            </a:pPr>
            <a:fld id="{7D48B73F-369D-49F1-ADA0-8DB5CEC528B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EF7EF-69D7-4AC0-BF9F-AAB0FAC2E8F3}" type="slidenum">
              <a:rPr lang="en-US"/>
              <a:pPr/>
              <a:t>22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456579" y="4344025"/>
            <a:ext cx="5944842" cy="4114488"/>
          </a:xfrm>
        </p:spPr>
        <p:txBody>
          <a:bodyPr/>
          <a:lstStyle/>
          <a:p>
            <a:pPr marL="0" marR="0" lvl="1" indent="0" algn="l" defTabSz="914400" rtl="0" eaLnBrk="1" fontAlgn="auto" latinLnBrk="0" hangingPunct="1">
              <a:lnSpc>
                <a:spcPct val="80000"/>
              </a:lnSpc>
              <a:spcBef>
                <a:spcPts val="0"/>
              </a:spcBef>
              <a:spcAft>
                <a:spcPts val="0"/>
              </a:spcAft>
              <a:buClrTx/>
              <a:buSzTx/>
              <a:buFontTx/>
              <a:buNone/>
              <a:tabLst/>
              <a:defRPr/>
            </a:pPr>
            <a:r>
              <a:rPr lang="en-US" sz="2000" dirty="0" smtClean="0"/>
              <a:t>And Since 1975, California’s energy consumption per capita has dropped almost 20%, while the rest of the country has remained flat.</a:t>
            </a:r>
            <a:endParaRPr lang="en-US" sz="1100" dirty="0" smtClean="0"/>
          </a:p>
          <a:p>
            <a:pPr>
              <a:lnSpc>
                <a:spcPct val="80000"/>
              </a:lnSpc>
            </a:pPr>
            <a:endParaRPr lang="en-US" sz="1100" dirty="0" smtClean="0"/>
          </a:p>
          <a:p>
            <a:pPr>
              <a:lnSpc>
                <a:spcPct val="80000"/>
              </a:lnSpc>
            </a:pPr>
            <a:r>
              <a:rPr lang="en-US" sz="1100" dirty="0" smtClean="0"/>
              <a:t>This </a:t>
            </a:r>
            <a:r>
              <a:rPr lang="en-US" sz="1100" b="1" dirty="0"/>
              <a:t>progress was based</a:t>
            </a:r>
            <a:r>
              <a:rPr lang="en-US" sz="1100" dirty="0"/>
              <a:t> on an integrated effort to </a:t>
            </a:r>
            <a:r>
              <a:rPr lang="en-US" sz="1100" b="1" dirty="0"/>
              <a:t>advance research, development and demonstration (RD&amp;D)</a:t>
            </a:r>
            <a:r>
              <a:rPr lang="en-US" sz="1100" dirty="0"/>
              <a:t> of more </a:t>
            </a:r>
            <a:r>
              <a:rPr lang="en-US" sz="1100" b="1" dirty="0"/>
              <a:t>efficient technologies</a:t>
            </a:r>
            <a:r>
              <a:rPr lang="en-US" sz="1100" dirty="0"/>
              <a:t> and processes through the </a:t>
            </a:r>
            <a:r>
              <a:rPr lang="en-US" sz="1100" b="1" dirty="0"/>
              <a:t>Public Interest Energy Research (PIER)</a:t>
            </a:r>
            <a:r>
              <a:rPr lang="en-US" sz="1100" dirty="0"/>
              <a:t> program, </a:t>
            </a:r>
            <a:r>
              <a:rPr lang="en-US" sz="1100" b="1" dirty="0"/>
              <a:t>utility</a:t>
            </a:r>
            <a:r>
              <a:rPr lang="en-US" sz="1100" dirty="0"/>
              <a:t> (IOU and POU) </a:t>
            </a:r>
            <a:r>
              <a:rPr lang="en-US" sz="1100" b="1" dirty="0"/>
              <a:t>investments in efficiency</a:t>
            </a:r>
            <a:r>
              <a:rPr lang="en-US" sz="1100" dirty="0"/>
              <a:t> programs that help consumers use those efficient technologies to lower their utility bills, </a:t>
            </a:r>
            <a:r>
              <a:rPr lang="en-US" sz="1100" b="1" dirty="0"/>
              <a:t>and minimum efficiency standards for buildings and appliances</a:t>
            </a:r>
            <a:r>
              <a:rPr lang="en-US" sz="1100" dirty="0"/>
              <a:t> that </a:t>
            </a:r>
            <a:r>
              <a:rPr lang="en-US" sz="1100" b="1" dirty="0"/>
              <a:t>lock in the savings</a:t>
            </a:r>
            <a:r>
              <a:rPr lang="en-US" sz="1100" dirty="0"/>
              <a:t>. </a:t>
            </a:r>
          </a:p>
          <a:p>
            <a:pPr>
              <a:lnSpc>
                <a:spcPct val="80000"/>
              </a:lnSpc>
            </a:pPr>
            <a:endParaRPr lang="en-US" sz="1100" dirty="0"/>
          </a:p>
          <a:p>
            <a:pPr>
              <a:lnSpc>
                <a:spcPct val="80000"/>
              </a:lnSpc>
            </a:pPr>
            <a:r>
              <a:rPr lang="en-US" sz="1100" dirty="0"/>
              <a:t>California is </a:t>
            </a:r>
            <a:r>
              <a:rPr lang="en-US" sz="1100" b="1" dirty="0"/>
              <a:t>now recognized as the nationwide leader</a:t>
            </a:r>
            <a:r>
              <a:rPr lang="en-US" sz="1100" dirty="0"/>
              <a:t> on energy efficiency</a:t>
            </a:r>
            <a:r>
              <a:rPr lang="en-US" sz="1100" dirty="0" smtClean="0"/>
              <a:t>.   </a:t>
            </a:r>
            <a:r>
              <a:rPr lang="en-US" sz="1100" dirty="0"/>
              <a:t>The state routinely </a:t>
            </a:r>
            <a:r>
              <a:rPr lang="en-US" sz="1100" b="1" dirty="0"/>
              <a:t>ranks at the top of national assessments of energy efficiency performance</a:t>
            </a:r>
            <a:r>
              <a:rPr lang="en-US" sz="1100" dirty="0"/>
              <a:t>; for example, the American Council for an Energy-Efficient Economy (ACEEE) ranked California number 1 in two recent studies based on expert ratings and quantitative analysis of state efficiency data </a:t>
            </a:r>
            <a:br>
              <a:rPr lang="en-US" sz="1100" dirty="0"/>
            </a:br>
            <a:endParaRPr lang="en-US" sz="1100" dirty="0"/>
          </a:p>
          <a:p>
            <a:pPr>
              <a:lnSpc>
                <a:spcPct val="80000"/>
              </a:lnSpc>
            </a:pPr>
            <a:r>
              <a:rPr lang="en-US" sz="1100" dirty="0"/>
              <a:t>The benefits of the state’s efficiency policies are readily apparent.  They have played an important role in making the state’s </a:t>
            </a:r>
            <a:r>
              <a:rPr lang="en-US" sz="1100" b="1" dirty="0"/>
              <a:t>cost of electricity the fifth lowest in the country, measured as a fraction of GDP</a:t>
            </a:r>
            <a:r>
              <a:rPr lang="en-US" sz="1100" dirty="0" smtClean="0"/>
              <a:t>.  </a:t>
            </a:r>
            <a:r>
              <a:rPr lang="en-US" sz="1100" dirty="0"/>
              <a:t>And although residential electricity rates are somewhat higher than average, consumers’ </a:t>
            </a:r>
            <a:r>
              <a:rPr lang="en-US" sz="1100" b="1" dirty="0"/>
              <a:t>electric </a:t>
            </a:r>
            <a:r>
              <a:rPr lang="en-US" sz="1100" b="1" i="1" dirty="0"/>
              <a:t>bills</a:t>
            </a:r>
            <a:r>
              <a:rPr lang="en-US" sz="1100" b="1" dirty="0"/>
              <a:t> </a:t>
            </a:r>
            <a:r>
              <a:rPr lang="en-US" sz="1100" b="1" dirty="0" smtClean="0"/>
              <a:t> are 24% </a:t>
            </a:r>
            <a:r>
              <a:rPr lang="en-US" sz="1100" b="1" dirty="0"/>
              <a:t>below the national </a:t>
            </a:r>
            <a:r>
              <a:rPr lang="en-US" sz="1100" b="1" dirty="0" smtClean="0"/>
              <a:t>average</a:t>
            </a:r>
            <a:r>
              <a:rPr lang="en-US" sz="1100" b="0" dirty="0" smtClean="0"/>
              <a:t>,</a:t>
            </a:r>
            <a:r>
              <a:rPr lang="en-US" sz="1100" b="0" baseline="0" dirty="0" smtClean="0"/>
              <a:t> </a:t>
            </a:r>
            <a:r>
              <a:rPr lang="en-US" sz="1100" b="1" dirty="0" smtClean="0"/>
              <a:t>45% lower than Texas.</a:t>
            </a:r>
            <a:r>
              <a:rPr lang="en-US" sz="1100" baseline="0" dirty="0" smtClean="0"/>
              <a:t>  </a:t>
            </a:r>
            <a:r>
              <a:rPr lang="en-US" sz="1100" dirty="0" smtClean="0"/>
              <a:t>In </a:t>
            </a:r>
            <a:r>
              <a:rPr lang="en-US" sz="1100" dirty="0"/>
              <a:t>addition, the state’s total energy productivity, the amount of GDP produced per unit of energy consumed, is 68% better than the national average</a:t>
            </a:r>
            <a:r>
              <a:rPr lang="en-US" sz="1100" dirty="0" smtClean="0"/>
              <a:t>.</a:t>
            </a:r>
            <a:endParaRPr lang="en-US"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US states; 4 Canadian provinces</a:t>
            </a:r>
          </a:p>
          <a:p>
            <a:r>
              <a:rPr lang="en-US" dirty="0" smtClean="0"/>
              <a:t>-</a:t>
            </a:r>
            <a:r>
              <a:rPr lang="en-US" baseline="0" dirty="0" smtClean="0"/>
              <a:t>BC, Ontario, Quebec and CA have enacted legislation to date authorizing the creation of a cap-and-trade program</a:t>
            </a:r>
          </a:p>
          <a:p>
            <a:r>
              <a:rPr lang="en-US" baseline="0" dirty="0" smtClean="0"/>
              <a:t>-NM and Manitoba are in the process</a:t>
            </a:r>
          </a:p>
          <a:p>
            <a:r>
              <a:rPr lang="en-US" baseline="0" dirty="0" smtClean="0"/>
              <a:t>[MOQ]</a:t>
            </a:r>
          </a:p>
          <a:p>
            <a:r>
              <a:rPr lang="en-US" baseline="0" dirty="0" smtClean="0"/>
              <a:t>-CA about half of WCI emissions</a:t>
            </a:r>
          </a:p>
          <a:p>
            <a:endParaRPr lang="en-US" baseline="0" dirty="0" smtClean="0"/>
          </a:p>
          <a:p>
            <a:r>
              <a:rPr lang="en-US" b="1" dirty="0" smtClean="0"/>
              <a:t>“What happens in California doesn't stay in California.”</a:t>
            </a:r>
            <a:r>
              <a:rPr lang="en-US" baseline="0" dirty="0" smtClean="0"/>
              <a:t> </a:t>
            </a:r>
            <a:r>
              <a:rPr lang="en-US" dirty="0" smtClean="0"/>
              <a:t>President of the National Petrochemical Association explained in a recent LA Times article discussing a Kansas oil company’s recent $1 million contribution to Prop 23,</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collapse of Senate talks on a national climate and energy bill like California's, a Deutsche Bank executive told Reuters that it would pour most of the $7 billion it has to invest in clean energy into China and Western Europe</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-80 percent of Democrats and 73 percent of independents are in favor, but only 39 percent of Republicans share this view</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4588" y="684213"/>
            <a:ext cx="4570412" cy="3429000"/>
          </a:xfrm>
          <a:ln/>
        </p:spPr>
      </p:sp>
      <p:sp>
        <p:nvSpPr>
          <p:cNvPr id="36867" name="Notes Placeholder 2"/>
          <p:cNvSpPr>
            <a:spLocks noGrp="1"/>
          </p:cNvSpPr>
          <p:nvPr>
            <p:ph type="body" idx="1"/>
          </p:nvPr>
        </p:nvSpPr>
        <p:spPr>
          <a:noFill/>
          <a:ln/>
        </p:spPr>
        <p:txBody>
          <a:bodyPr lIns="89720" tIns="44859" rIns="89720" bIns="44859"/>
          <a:lstStyle/>
          <a:p>
            <a:r>
              <a:rPr lang="en-US" dirty="0" smtClean="0">
                <a:latin typeface="Times New Roman" pitchFamily="18" charset="0"/>
              </a:rPr>
              <a:t>2010</a:t>
            </a:r>
            <a:r>
              <a:rPr lang="en-US" baseline="0" dirty="0" smtClean="0">
                <a:latin typeface="Times New Roman" pitchFamily="18" charset="0"/>
              </a:rPr>
              <a:t> update from 2008 Scoping Plan</a:t>
            </a:r>
          </a:p>
          <a:p>
            <a:r>
              <a:rPr lang="en-US" baseline="0" dirty="0" smtClean="0">
                <a:latin typeface="Times New Roman" pitchFamily="18" charset="0"/>
              </a:rPr>
              <a:t>-</a:t>
            </a:r>
            <a:r>
              <a:rPr lang="en-US" baseline="0" dirty="0" err="1" smtClean="0">
                <a:latin typeface="Times New Roman" pitchFamily="18" charset="0"/>
              </a:rPr>
              <a:t>Pavely</a:t>
            </a:r>
            <a:r>
              <a:rPr lang="en-US" baseline="0" dirty="0" smtClean="0">
                <a:latin typeface="Times New Roman" pitchFamily="18" charset="0"/>
              </a:rPr>
              <a:t> I (AB 1493) in BAU—28 MMTs</a:t>
            </a:r>
          </a:p>
          <a:p>
            <a:r>
              <a:rPr lang="en-US" baseline="0" dirty="0" smtClean="0">
                <a:latin typeface="Times New Roman" pitchFamily="18" charset="0"/>
              </a:rPr>
              <a:t>-20% RPS—8 MMTs</a:t>
            </a:r>
          </a:p>
          <a:p>
            <a:r>
              <a:rPr lang="en-US" baseline="0" dirty="0" smtClean="0">
                <a:latin typeface="Times New Roman" pitchFamily="18" charset="0"/>
              </a:rPr>
              <a:t>-25 MMTs taken out of BAU from recession</a:t>
            </a:r>
          </a:p>
          <a:p>
            <a:endParaRPr lang="en-US" baseline="0" dirty="0" smtClean="0">
              <a:latin typeface="Times New Roman" pitchFamily="18" charset="0"/>
            </a:endParaRPr>
          </a:p>
          <a:p>
            <a:r>
              <a:rPr lang="en-US" baseline="0" dirty="0" smtClean="0">
                <a:latin typeface="Times New Roman" pitchFamily="18" charset="0"/>
              </a:rPr>
              <a:t>C-T only 20% reductions; gets all the press</a:t>
            </a:r>
          </a:p>
          <a:p>
            <a:r>
              <a:rPr lang="en-US" baseline="0" dirty="0" smtClean="0">
                <a:latin typeface="Times New Roman" pitchFamily="18" charset="0"/>
              </a:rPr>
              <a:t>-but important backstop to complimentary policies; send price signal into economy</a:t>
            </a:r>
          </a:p>
          <a:p>
            <a:endParaRPr lang="en-US" baseline="0" dirty="0" smtClean="0">
              <a:latin typeface="Times New Roman" pitchFamily="18" charset="0"/>
            </a:endParaRPr>
          </a:p>
          <a:p>
            <a:r>
              <a:rPr lang="en-US" baseline="0" dirty="0" smtClean="0">
                <a:latin typeface="Times New Roman" pitchFamily="18" charset="0"/>
              </a:rPr>
              <a:t>RES</a:t>
            </a:r>
          </a:p>
          <a:p>
            <a:r>
              <a:rPr lang="en-US" baseline="0" dirty="0" smtClean="0">
                <a:latin typeface="Times New Roman" pitchFamily="18" charset="0"/>
              </a:rPr>
              <a:t>-legislature failed pass RPS bill; ARB process developing 33% RES regulation, scheduled go to board later this month</a:t>
            </a:r>
          </a:p>
          <a:p>
            <a:endParaRPr lang="en-US" baseline="0" dirty="0" smtClean="0">
              <a:latin typeface="Times New Roman" pitchFamily="18" charset="0"/>
            </a:endParaRPr>
          </a:p>
          <a:p>
            <a:r>
              <a:rPr lang="en-US" baseline="0" dirty="0" smtClean="0">
                <a:latin typeface="Times New Roman" pitchFamily="18" charset="0"/>
              </a:rPr>
              <a:t>Emission reductions measures not only aspect AB 32</a:t>
            </a:r>
          </a:p>
          <a:p>
            <a:r>
              <a:rPr lang="en-US" sz="1200" kern="1200" baseline="0" dirty="0" smtClean="0">
                <a:solidFill>
                  <a:schemeClr val="tx1"/>
                </a:solidFill>
                <a:latin typeface="+mn-lt"/>
                <a:ea typeface="+mn-ea"/>
                <a:cs typeface="+mn-cs"/>
              </a:rPr>
              <a:t>-Reporting Protocols. Under AB 32, major polluters are required to</a:t>
            </a:r>
          </a:p>
          <a:p>
            <a:r>
              <a:rPr lang="en-US" sz="1200" kern="1200" baseline="0" dirty="0" smtClean="0">
                <a:solidFill>
                  <a:schemeClr val="tx1"/>
                </a:solidFill>
                <a:latin typeface="+mn-lt"/>
                <a:ea typeface="+mn-ea"/>
                <a:cs typeface="+mn-cs"/>
              </a:rPr>
              <a:t>report their emissions annually to CARB. </a:t>
            </a:r>
          </a:p>
          <a:p>
            <a:r>
              <a:rPr lang="en-US" sz="1200" kern="1200" baseline="0" dirty="0" smtClean="0">
                <a:solidFill>
                  <a:schemeClr val="tx1"/>
                </a:solidFill>
                <a:latin typeface="+mn-lt"/>
                <a:ea typeface="+mn-ea"/>
                <a:cs typeface="+mn-cs"/>
              </a:rPr>
              <a:t>-Cost of Administration Fee. This fee pays for more than 170 staff at 6</a:t>
            </a:r>
          </a:p>
          <a:p>
            <a:r>
              <a:rPr lang="en-US" sz="1200" kern="1200" baseline="0" dirty="0" smtClean="0">
                <a:solidFill>
                  <a:schemeClr val="tx1"/>
                </a:solidFill>
                <a:latin typeface="+mn-lt"/>
                <a:ea typeface="+mn-ea"/>
                <a:cs typeface="+mn-cs"/>
              </a:rPr>
              <a:t>different agencies carrying out AB 32 regulatory activities.1 </a:t>
            </a:r>
          </a:p>
          <a:p>
            <a:endParaRPr lang="en-US" sz="1200" kern="1200" baseline="0" dirty="0" smtClean="0">
              <a:solidFill>
                <a:schemeClr val="tx1"/>
              </a:solidFill>
              <a:latin typeface="+mn-lt"/>
              <a:ea typeface="+mn-ea"/>
              <a:cs typeface="+mn-cs"/>
            </a:endParaRPr>
          </a:p>
        </p:txBody>
      </p:sp>
      <p:sp>
        <p:nvSpPr>
          <p:cNvPr id="36868" name="Slide Number Placeholder 3"/>
          <p:cNvSpPr txBox="1">
            <a:spLocks noGrp="1"/>
          </p:cNvSpPr>
          <p:nvPr/>
        </p:nvSpPr>
        <p:spPr bwMode="auto">
          <a:xfrm>
            <a:off x="3887391" y="8685893"/>
            <a:ext cx="2970609" cy="458107"/>
          </a:xfrm>
          <a:prstGeom prst="rect">
            <a:avLst/>
          </a:prstGeom>
          <a:noFill/>
          <a:ln w="9525">
            <a:noFill/>
            <a:miter lim="800000"/>
            <a:headEnd/>
            <a:tailEnd/>
          </a:ln>
        </p:spPr>
        <p:txBody>
          <a:bodyPr lIns="89720" tIns="44859" rIns="89720" bIns="44859" anchor="b"/>
          <a:lstStyle/>
          <a:p>
            <a:pPr algn="r" eaLnBrk="0" hangingPunct="0"/>
            <a:fld id="{8870B4F6-E76F-4145-8AFB-6573325AB11D}" type="slidenum">
              <a:rPr lang="de-DE" sz="1100">
                <a:latin typeface="Times New Roman" pitchFamily="18" charset="0"/>
                <a:ea typeface="ＭＳ Ｐゴシック" charset="-128"/>
              </a:rPr>
              <a:pPr algn="r" eaLnBrk="0" hangingPunct="0"/>
              <a:t>3</a:t>
            </a:fld>
            <a:endParaRPr lang="de-DE" sz="1100" dirty="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-More than 90% of the funding for Prop 23 has come from outside California.</a:t>
            </a:r>
          </a:p>
          <a:p>
            <a:r>
              <a:rPr lang="en-US" dirty="0" smtClean="0"/>
              <a:t>-No campaign:</a:t>
            </a:r>
            <a:r>
              <a:rPr lang="en-US" baseline="0" dirty="0" smtClean="0"/>
              <a:t> coalition environmental, </a:t>
            </a:r>
            <a:r>
              <a:rPr lang="en-US" baseline="0" dirty="0" err="1" smtClean="0"/>
              <a:t>cleantech</a:t>
            </a:r>
            <a:r>
              <a:rPr lang="en-US" baseline="0" dirty="0" smtClean="0"/>
              <a:t>, labor, consumer </a:t>
            </a:r>
            <a:r>
              <a:rPr lang="en-US" baseline="0" dirty="0" smtClean="0"/>
              <a:t>groups, local governments, business leaders</a:t>
            </a:r>
            <a:endParaRPr lang="en-US" dirty="0" smtClean="0"/>
          </a:p>
        </p:txBody>
      </p:sp>
      <p:sp>
        <p:nvSpPr>
          <p:cNvPr id="37892" name="Slide Number Placeholder 3"/>
          <p:cNvSpPr>
            <a:spLocks noGrp="1"/>
          </p:cNvSpPr>
          <p:nvPr>
            <p:ph type="sldNum" sz="quarter" idx="5"/>
          </p:nvPr>
        </p:nvSpPr>
        <p:spPr>
          <a:noFill/>
        </p:spPr>
        <p:txBody>
          <a:bodyPr/>
          <a:lstStyle/>
          <a:p>
            <a:fld id="{B1EC7985-D48B-412A-9637-39C68282F282}" type="slidenum">
              <a:rPr lang="en-US" smtClean="0">
                <a:solidFill>
                  <a:srgbClr val="000000"/>
                </a:solidFill>
              </a:rPr>
              <a:pPr/>
              <a:t>4</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-Lawsuit</a:t>
            </a:r>
            <a:r>
              <a:rPr lang="en-US" baseline="0" dirty="0" smtClean="0"/>
              <a:t> challenge to AG’s ballot title succeeds in partial revisions; “polluters” to “sources of emissions,” “laws” to “law”</a:t>
            </a:r>
          </a:p>
        </p:txBody>
      </p:sp>
      <p:sp>
        <p:nvSpPr>
          <p:cNvPr id="4" name="Slide Number Placeholder 3"/>
          <p:cNvSpPr>
            <a:spLocks noGrp="1"/>
          </p:cNvSpPr>
          <p:nvPr>
            <p:ph type="sldNum" sz="quarter" idx="10"/>
          </p:nvPr>
        </p:nvSpPr>
        <p:spPr/>
        <p:txBody>
          <a:bodyPr/>
          <a:lstStyle/>
          <a:p>
            <a:fld id="{098BE9B5-5186-4F9D-9C1F-CAB78C9C8E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Calibri" pitchFamily="34" charset="0"/>
              </a:rPr>
              <a:t>-Framed as a “temporary suspension of AB 32” to increase appeal</a:t>
            </a:r>
          </a:p>
          <a:p>
            <a:r>
              <a:rPr lang="en-US" dirty="0" smtClean="0"/>
              <a:t>-4.8% originally</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unclear</a:t>
            </a:r>
            <a:r>
              <a:rPr lang="en-US" baseline="0" dirty="0" smtClean="0"/>
              <a:t> whether P23 refers to seasonally adjusted or raw UER; adding to uncertainty</a:t>
            </a:r>
          </a:p>
          <a:p>
            <a:r>
              <a:rPr lang="en-US" baseline="0" dirty="0" smtClean="0"/>
              <a:t>-when below (seasonally adjusted): Nov 1987-June 1990; Feb 1999-July 2001; April 2005-Sept 2007</a:t>
            </a:r>
            <a:endParaRPr lang="en-US" dirty="0"/>
          </a:p>
        </p:txBody>
      </p:sp>
      <p:sp>
        <p:nvSpPr>
          <p:cNvPr id="4" name="Slide Number Placeholder 3"/>
          <p:cNvSpPr>
            <a:spLocks noGrp="1"/>
          </p:cNvSpPr>
          <p:nvPr>
            <p:ph type="sldNum" sz="quarter" idx="10"/>
          </p:nvPr>
        </p:nvSpPr>
        <p:spPr/>
        <p:txBody>
          <a:bodyPr/>
          <a:lstStyle/>
          <a:p>
            <a:fld id="{098BE9B5-5186-4F9D-9C1F-CAB78C9C8E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8BE9B5-5186-4F9D-9C1F-CAB78C9C8E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These climate driven changes affect resources critical to the health and prosperity of California. For</a:t>
            </a:r>
          </a:p>
          <a:p>
            <a:pPr eaLnBrk="1" fontAlgn="auto" hangingPunct="1">
              <a:spcBef>
                <a:spcPts val="0"/>
              </a:spcBef>
              <a:spcAft>
                <a:spcPts val="0"/>
              </a:spcAft>
              <a:defRPr/>
            </a:pPr>
            <a:r>
              <a:rPr lang="en-US" dirty="0" smtClean="0"/>
              <a:t>example, forest </a:t>
            </a:r>
            <a:r>
              <a:rPr lang="en-US" dirty="0" err="1" smtClean="0"/>
              <a:t>wildland</a:t>
            </a:r>
            <a:r>
              <a:rPr lang="en-US" dirty="0" smtClean="0"/>
              <a:t> fires are becoming more frequent and intense due to dry seasons that start</a:t>
            </a:r>
          </a:p>
          <a:p>
            <a:pPr eaLnBrk="1" fontAlgn="auto" hangingPunct="1">
              <a:spcBef>
                <a:spcPts val="0"/>
              </a:spcBef>
              <a:spcAft>
                <a:spcPts val="0"/>
              </a:spcAft>
              <a:defRPr/>
            </a:pPr>
            <a:r>
              <a:rPr lang="en-US" dirty="0" smtClean="0"/>
              <a:t>earlier and end later. The state’s water supply, already stressed under current demands and expected</a:t>
            </a:r>
          </a:p>
          <a:p>
            <a:pPr eaLnBrk="1" fontAlgn="auto" hangingPunct="1">
              <a:spcBef>
                <a:spcPts val="0"/>
              </a:spcBef>
              <a:spcAft>
                <a:spcPts val="0"/>
              </a:spcAft>
              <a:defRPr/>
            </a:pPr>
            <a:r>
              <a:rPr lang="en-US" dirty="0" smtClean="0"/>
              <a:t>population growth, will shrink under even the most conservative climate change scenario. Almost half a</a:t>
            </a:r>
          </a:p>
          <a:p>
            <a:pPr eaLnBrk="1" fontAlgn="auto" hangingPunct="1">
              <a:spcBef>
                <a:spcPts val="0"/>
              </a:spcBef>
              <a:spcAft>
                <a:spcPts val="0"/>
              </a:spcAft>
              <a:defRPr/>
            </a:pPr>
            <a:r>
              <a:rPr lang="en-US" dirty="0" smtClean="0"/>
              <a:t>million Californians, many without the means to adjust to expected impacts, will be at risk from sea level</a:t>
            </a:r>
          </a:p>
          <a:p>
            <a:pPr eaLnBrk="1" fontAlgn="auto" hangingPunct="1">
              <a:spcBef>
                <a:spcPts val="0"/>
              </a:spcBef>
              <a:spcAft>
                <a:spcPts val="0"/>
              </a:spcAft>
              <a:defRPr/>
            </a:pPr>
            <a:r>
              <a:rPr lang="en-US" dirty="0" smtClean="0"/>
              <a:t>rise along bay and coastal areas. California’s infrastructure is already stressed and will face additional</a:t>
            </a:r>
          </a:p>
          <a:p>
            <a:pPr eaLnBrk="1" fontAlgn="auto" hangingPunct="1">
              <a:spcBef>
                <a:spcPts val="0"/>
              </a:spcBef>
              <a:spcAft>
                <a:spcPts val="0"/>
              </a:spcAft>
              <a:defRPr/>
            </a:pPr>
            <a:r>
              <a:rPr lang="en-US" dirty="0" smtClean="0"/>
              <a:t>burdens from climate risks. And as the Central Valley becomes more urbanized, more people will be at</a:t>
            </a:r>
          </a:p>
          <a:p>
            <a:pPr eaLnBrk="1" fontAlgn="auto" hangingPunct="1">
              <a:spcBef>
                <a:spcPts val="0"/>
              </a:spcBef>
              <a:spcAft>
                <a:spcPts val="0"/>
              </a:spcAft>
              <a:defRPr/>
            </a:pPr>
            <a:r>
              <a:rPr lang="en-US" dirty="0" smtClean="0"/>
              <a:t>risk from intense heat waves.</a:t>
            </a:r>
          </a:p>
          <a:p>
            <a:pPr eaLnBrk="1" fontAlgn="auto" hangingPunct="1">
              <a:spcBef>
                <a:spcPts val="0"/>
              </a:spcBef>
              <a:spcAft>
                <a:spcPts val="0"/>
              </a:spcAft>
              <a:defRPr/>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90853-E0CE-4DB7-965D-91F377C99B18}"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132779-A396-4C07-886F-660F1721D1E4}" type="datetimeFigureOut">
              <a:rPr lang="en-US" smtClean="0"/>
              <a:pPr/>
              <a:t>9/13/2010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318123B-35C8-46EE-977A-83A3B5C0434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132779-A396-4C07-886F-660F1721D1E4}"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8123B-35C8-46EE-977A-83A3B5C043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132779-A396-4C07-886F-660F1721D1E4}"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8123B-35C8-46EE-977A-83A3B5C043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7010400" y="6553200"/>
            <a:ext cx="1905000" cy="304800"/>
          </a:xfrm>
        </p:spPr>
        <p:txBody>
          <a:bodyPr/>
          <a:lstStyle>
            <a:lvl1pPr>
              <a:defRPr/>
            </a:lvl1pPr>
          </a:lstStyle>
          <a:p>
            <a:fld id="{8519AD69-62E2-4DD7-807E-01C5790158BA}" type="slidenum">
              <a:rPr lang="en-US"/>
              <a:pPr/>
              <a:t>‹#›</a:t>
            </a:fld>
            <a:endParaRPr lang="en-US"/>
          </a:p>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7132779-A396-4C07-886F-660F1721D1E4}"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8123B-35C8-46EE-977A-83A3B5C0434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132779-A396-4C07-886F-660F1721D1E4}" type="datetimeFigureOut">
              <a:rPr lang="en-US" smtClean="0"/>
              <a:pPr/>
              <a:t>9/13/2010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318123B-35C8-46EE-977A-83A3B5C0434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132779-A396-4C07-886F-660F1721D1E4}"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8123B-35C8-46EE-977A-83A3B5C0434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132779-A396-4C07-886F-660F1721D1E4}" type="datetimeFigureOut">
              <a:rPr lang="en-US" smtClean="0"/>
              <a:pPr/>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8123B-35C8-46EE-977A-83A3B5C0434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132779-A396-4C07-886F-660F1721D1E4}" type="datetimeFigureOut">
              <a:rPr lang="en-US" smtClean="0"/>
              <a:pPr/>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8123B-35C8-46EE-977A-83A3B5C043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32779-A396-4C07-886F-660F1721D1E4}" type="datetimeFigureOut">
              <a:rPr lang="en-US" smtClean="0"/>
              <a:pPr/>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8123B-35C8-46EE-977A-83A3B5C043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132779-A396-4C07-886F-660F1721D1E4}"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8123B-35C8-46EE-977A-83A3B5C0434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132779-A396-4C07-886F-660F1721D1E4}" type="datetimeFigureOut">
              <a:rPr lang="en-US" smtClean="0"/>
              <a:pPr/>
              <a:t>9/13/2010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318123B-35C8-46EE-977A-83A3B5C0434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7132779-A396-4C07-886F-660F1721D1E4}" type="datetimeFigureOut">
              <a:rPr lang="en-US" smtClean="0"/>
              <a:pPr/>
              <a:t>9/13/2010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318123B-35C8-46EE-977A-83A3B5C04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86200"/>
            <a:ext cx="7854696" cy="1752600"/>
          </a:xfrm>
        </p:spPr>
        <p:txBody>
          <a:bodyPr>
            <a:normAutofit fontScale="92500" lnSpcReduction="10000"/>
          </a:bodyPr>
          <a:lstStyle/>
          <a:p>
            <a:r>
              <a:rPr lang="en-US" b="1" dirty="0" smtClean="0">
                <a:solidFill>
                  <a:srgbClr val="0505AF"/>
                </a:solidFill>
              </a:rPr>
              <a:t>Alex Jackson</a:t>
            </a:r>
          </a:p>
          <a:p>
            <a:r>
              <a:rPr lang="en-US" b="1" dirty="0" smtClean="0">
                <a:solidFill>
                  <a:srgbClr val="0505AF"/>
                </a:solidFill>
              </a:rPr>
              <a:t>NRDC</a:t>
            </a:r>
          </a:p>
          <a:p>
            <a:r>
              <a:rPr lang="en-US" sz="2800" b="1" dirty="0" smtClean="0">
                <a:solidFill>
                  <a:srgbClr val="0C9C57"/>
                </a:solidFill>
              </a:rPr>
              <a:t>Energy &amp; Water Sustainability Event</a:t>
            </a:r>
          </a:p>
          <a:p>
            <a:r>
              <a:rPr lang="en-US" sz="2800" b="1" dirty="0" smtClean="0">
                <a:solidFill>
                  <a:srgbClr val="0C9C57"/>
                </a:solidFill>
              </a:rPr>
              <a:t>September 14, 2010</a:t>
            </a:r>
            <a:endParaRPr lang="en-US" sz="2800" b="1" dirty="0">
              <a:solidFill>
                <a:srgbClr val="0C9C57"/>
              </a:solidFill>
            </a:endParaRPr>
          </a:p>
        </p:txBody>
      </p:sp>
      <p:sp>
        <p:nvSpPr>
          <p:cNvPr id="2" name="Title 1"/>
          <p:cNvSpPr>
            <a:spLocks noGrp="1"/>
          </p:cNvSpPr>
          <p:nvPr>
            <p:ph type="ctrTitle"/>
          </p:nvPr>
        </p:nvSpPr>
        <p:spPr>
          <a:xfrm>
            <a:off x="2971800" y="762000"/>
            <a:ext cx="5562600" cy="2819400"/>
          </a:xfrm>
        </p:spPr>
        <p:txBody>
          <a:bodyPr>
            <a:normAutofit/>
          </a:bodyPr>
          <a:lstStyle/>
          <a:p>
            <a:r>
              <a:rPr lang="en-US" dirty="0" smtClean="0"/>
              <a:t>AB 32 and Prop 23</a:t>
            </a:r>
            <a:br>
              <a:rPr lang="en-US" dirty="0" smtClean="0"/>
            </a:br>
            <a:r>
              <a:rPr lang="en-US" sz="3100" dirty="0" smtClean="0"/>
              <a:t>The Fight for California’s Clean Energy Future</a:t>
            </a:r>
            <a:endParaRPr lang="en-US" dirty="0"/>
          </a:p>
        </p:txBody>
      </p:sp>
      <p:grpSp>
        <p:nvGrpSpPr>
          <p:cNvPr id="4" name="Group 4"/>
          <p:cNvGrpSpPr>
            <a:grpSpLocks/>
          </p:cNvGrpSpPr>
          <p:nvPr/>
        </p:nvGrpSpPr>
        <p:grpSpPr bwMode="auto">
          <a:xfrm>
            <a:off x="381000" y="228600"/>
            <a:ext cx="1960563" cy="1676400"/>
            <a:chOff x="157" y="912"/>
            <a:chExt cx="1235" cy="1056"/>
          </a:xfrm>
        </p:grpSpPr>
        <p:pic>
          <p:nvPicPr>
            <p:cNvPr id="5" name="Picture 5" descr="logobottom"/>
            <p:cNvPicPr>
              <a:picLocks noChangeAspect="1" noChangeArrowheads="1"/>
            </p:cNvPicPr>
            <p:nvPr/>
          </p:nvPicPr>
          <p:blipFill>
            <a:blip r:embed="rId3" cstate="print"/>
            <a:srcRect/>
            <a:stretch>
              <a:fillRect/>
            </a:stretch>
          </p:blipFill>
          <p:spPr bwMode="auto">
            <a:xfrm>
              <a:off x="157" y="1712"/>
              <a:ext cx="1235" cy="256"/>
            </a:xfrm>
            <a:prstGeom prst="rect">
              <a:avLst/>
            </a:prstGeom>
            <a:noFill/>
          </p:spPr>
        </p:pic>
        <p:pic>
          <p:nvPicPr>
            <p:cNvPr id="6" name="Picture 6" descr="logotop"/>
            <p:cNvPicPr>
              <a:picLocks noChangeAspect="1" noChangeArrowheads="1"/>
            </p:cNvPicPr>
            <p:nvPr/>
          </p:nvPicPr>
          <p:blipFill>
            <a:blip r:embed="rId4" cstate="print"/>
            <a:srcRect/>
            <a:stretch>
              <a:fillRect/>
            </a:stretch>
          </p:blipFill>
          <p:spPr bwMode="auto">
            <a:xfrm>
              <a:off x="157" y="912"/>
              <a:ext cx="1235" cy="80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chor="t">
            <a:normAutofit/>
          </a:bodyPr>
          <a:lstStyle/>
          <a:p>
            <a:pPr eaLnBrk="1" hangingPunct="1"/>
            <a:r>
              <a:rPr lang="en-US" dirty="0" smtClean="0"/>
              <a:t>Economic costs of doing nothing</a:t>
            </a:r>
          </a:p>
        </p:txBody>
      </p:sp>
      <p:pic>
        <p:nvPicPr>
          <p:cNvPr id="27651" name="Picture 4"/>
          <p:cNvPicPr>
            <a:picLocks noChangeAspect="1" noChangeArrowheads="1"/>
          </p:cNvPicPr>
          <p:nvPr/>
        </p:nvPicPr>
        <p:blipFill>
          <a:blip r:embed="rId3" cstate="print"/>
          <a:srcRect/>
          <a:stretch>
            <a:fillRect/>
          </a:stretch>
        </p:blipFill>
        <p:spPr bwMode="auto">
          <a:xfrm>
            <a:off x="-609599" y="1258886"/>
            <a:ext cx="10515600" cy="529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239000" cy="762000"/>
          </a:xfrm>
        </p:spPr>
        <p:txBody>
          <a:bodyPr anchor="t">
            <a:normAutofit/>
          </a:bodyPr>
          <a:lstStyle/>
          <a:p>
            <a:pPr algn="ctr"/>
            <a:r>
              <a:rPr lang="en-US" sz="3600" dirty="0" smtClean="0"/>
              <a:t>Costs of Doing Nothing</a:t>
            </a:r>
            <a:endParaRPr lang="en-US" sz="4400" dirty="0"/>
          </a:p>
        </p:txBody>
      </p:sp>
      <p:pic>
        <p:nvPicPr>
          <p:cNvPr id="5" name="Picture 4" descr="California_With_Climate_Change.jpg"/>
          <p:cNvPicPr/>
          <p:nvPr/>
        </p:nvPicPr>
        <p:blipFill>
          <a:blip r:embed="rId3" cstate="print"/>
          <a:srcRect/>
          <a:stretch>
            <a:fillRect/>
          </a:stretch>
        </p:blipFill>
        <p:spPr bwMode="auto">
          <a:xfrm>
            <a:off x="0" y="685800"/>
            <a:ext cx="5943600" cy="6172200"/>
          </a:xfrm>
          <a:prstGeom prst="rect">
            <a:avLst/>
          </a:prstGeom>
          <a:noFill/>
          <a:ln w="9525">
            <a:noFill/>
            <a:miter lim="800000"/>
            <a:headEnd/>
            <a:tailEnd/>
          </a:ln>
        </p:spPr>
      </p:pic>
      <p:sp>
        <p:nvSpPr>
          <p:cNvPr id="4" name="TextBox 3"/>
          <p:cNvSpPr txBox="1"/>
          <p:nvPr/>
        </p:nvSpPr>
        <p:spPr>
          <a:xfrm>
            <a:off x="5791200" y="1295400"/>
            <a:ext cx="3048000" cy="1938992"/>
          </a:xfrm>
          <a:prstGeom prst="rect">
            <a:avLst/>
          </a:prstGeom>
          <a:noFill/>
        </p:spPr>
        <p:txBody>
          <a:bodyPr wrap="square" rtlCol="0">
            <a:spAutoFit/>
          </a:bodyPr>
          <a:lstStyle/>
          <a:p>
            <a:r>
              <a:rPr lang="en-US" sz="2400" b="1" dirty="0" smtClean="0"/>
              <a:t>83 percent of California counties are at risk of water shortages by 2050 from climate impacts</a:t>
            </a:r>
            <a:endParaRPr lang="en-US" sz="2400" dirty="0"/>
          </a:p>
        </p:txBody>
      </p:sp>
      <p:sp>
        <p:nvSpPr>
          <p:cNvPr id="6" name="Rectangle 5"/>
          <p:cNvSpPr/>
          <p:nvPr/>
        </p:nvSpPr>
        <p:spPr>
          <a:xfrm>
            <a:off x="5791200" y="3733800"/>
            <a:ext cx="2667000" cy="1569660"/>
          </a:xfrm>
          <a:prstGeom prst="rect">
            <a:avLst/>
          </a:prstGeom>
        </p:spPr>
        <p:txBody>
          <a:bodyPr wrap="square">
            <a:spAutoFit/>
          </a:bodyPr>
          <a:lstStyle/>
          <a:p>
            <a:r>
              <a:rPr lang="en-US" sz="2400" b="1" dirty="0" smtClean="0"/>
              <a:t>Water shortages jeopardize $21 billion in crop losses by 2020 </a:t>
            </a:r>
            <a:endParaRPr lang="en-US" sz="2400" dirty="0"/>
          </a:p>
        </p:txBody>
      </p:sp>
      <p:sp>
        <p:nvSpPr>
          <p:cNvPr id="7" name="TextBox 6"/>
          <p:cNvSpPr txBox="1"/>
          <p:nvPr/>
        </p:nvSpPr>
        <p:spPr>
          <a:xfrm>
            <a:off x="6019800" y="6400800"/>
            <a:ext cx="2819400" cy="369332"/>
          </a:xfrm>
          <a:prstGeom prst="rect">
            <a:avLst/>
          </a:prstGeom>
          <a:noFill/>
        </p:spPr>
        <p:txBody>
          <a:bodyPr wrap="square" rtlCol="0">
            <a:spAutoFit/>
          </a:bodyPr>
          <a:lstStyle/>
          <a:p>
            <a:r>
              <a:rPr lang="en-US" dirty="0" smtClean="0"/>
              <a:t>Source: NRDC; </a:t>
            </a:r>
            <a:r>
              <a:rPr lang="en-US" dirty="0" err="1" smtClean="0"/>
              <a:t>TetraTech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990600" y="228600"/>
            <a:ext cx="7696200" cy="6019800"/>
            <a:chOff x="1155700" y="324652"/>
            <a:chExt cx="5900420" cy="5497028"/>
          </a:xfrm>
        </p:grpSpPr>
        <p:grpSp>
          <p:nvGrpSpPr>
            <p:cNvPr id="3" name="Group 23"/>
            <p:cNvGrpSpPr/>
            <p:nvPr/>
          </p:nvGrpSpPr>
          <p:grpSpPr>
            <a:xfrm>
              <a:off x="1600200" y="1066800"/>
              <a:ext cx="4931532" cy="4754880"/>
              <a:chOff x="1600200" y="1066800"/>
              <a:chExt cx="4931532" cy="4754880"/>
            </a:xfrm>
          </p:grpSpPr>
          <p:pic>
            <p:nvPicPr>
              <p:cNvPr id="6" name="Picture 5"/>
              <p:cNvPicPr>
                <a:picLocks noChangeAspect="1"/>
              </p:cNvPicPr>
              <p:nvPr/>
            </p:nvPicPr>
            <p:blipFill>
              <a:blip r:embed="rId3" cstate="print"/>
              <a:srcRect/>
              <a:stretch>
                <a:fillRect/>
              </a:stretch>
            </p:blipFill>
            <p:spPr bwMode="auto">
              <a:xfrm>
                <a:off x="2438400" y="1066800"/>
                <a:ext cx="4093332" cy="4754880"/>
              </a:xfrm>
              <a:prstGeom prst="rect">
                <a:avLst/>
              </a:prstGeom>
              <a:noFill/>
              <a:ln w="9525">
                <a:noFill/>
                <a:miter lim="800000"/>
                <a:headEnd/>
                <a:tailEnd/>
              </a:ln>
            </p:spPr>
          </p:pic>
          <p:sp>
            <p:nvSpPr>
              <p:cNvPr id="15" name="Rectangle 14"/>
              <p:cNvSpPr/>
              <p:nvPr/>
            </p:nvSpPr>
            <p:spPr>
              <a:xfrm>
                <a:off x="4495800" y="1066800"/>
                <a:ext cx="1905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2 13"/>
              <p:cNvSpPr/>
              <p:nvPr/>
            </p:nvSpPr>
            <p:spPr>
              <a:xfrm>
                <a:off x="4419600" y="2133600"/>
                <a:ext cx="838200" cy="381000"/>
              </a:xfrm>
              <a:prstGeom prst="borderCallout2">
                <a:avLst>
                  <a:gd name="adj1" fmla="val 60992"/>
                  <a:gd name="adj2" fmla="val -9276"/>
                  <a:gd name="adj3" fmla="val 62400"/>
                  <a:gd name="adj4" fmla="val -18554"/>
                  <a:gd name="adj5" fmla="val 147107"/>
                  <a:gd name="adj6" fmla="val -87143"/>
                </a:avLst>
              </a:prstGeom>
              <a:solidFill>
                <a:srgbClr val="F1C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23,261</a:t>
                </a:r>
                <a:endParaRPr lang="en-US" dirty="0"/>
              </a:p>
            </p:txBody>
          </p:sp>
          <p:sp>
            <p:nvSpPr>
              <p:cNvPr id="11" name="Line Callout 2 10"/>
              <p:cNvSpPr/>
              <p:nvPr/>
            </p:nvSpPr>
            <p:spPr>
              <a:xfrm>
                <a:off x="4267200" y="1447800"/>
                <a:ext cx="762000" cy="384048"/>
              </a:xfrm>
              <a:prstGeom prst="borderCallout2">
                <a:avLst>
                  <a:gd name="adj1" fmla="val 18750"/>
                  <a:gd name="adj2" fmla="val -8333"/>
                  <a:gd name="adj3" fmla="val 18750"/>
                  <a:gd name="adj4" fmla="val -16667"/>
                  <a:gd name="adj5" fmla="val 157758"/>
                  <a:gd name="adj6" fmla="val -120596"/>
                </a:avLst>
              </a:prstGeom>
              <a:solidFill>
                <a:srgbClr val="8BCD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4,276</a:t>
                </a:r>
                <a:endParaRPr lang="en-US" dirty="0"/>
              </a:p>
            </p:txBody>
          </p:sp>
          <p:sp>
            <p:nvSpPr>
              <p:cNvPr id="16" name="Line Callout 2 15"/>
              <p:cNvSpPr/>
              <p:nvPr/>
            </p:nvSpPr>
            <p:spPr>
              <a:xfrm>
                <a:off x="5029200" y="2667000"/>
                <a:ext cx="762000" cy="381000"/>
              </a:xfrm>
              <a:prstGeom prst="borderCallout2">
                <a:avLst>
                  <a:gd name="adj1" fmla="val 18750"/>
                  <a:gd name="adj2" fmla="val -8333"/>
                  <a:gd name="adj3" fmla="val 18750"/>
                  <a:gd name="adj4" fmla="val -16667"/>
                  <a:gd name="adj5" fmla="val 75125"/>
                  <a:gd name="adj6" fmla="val -79346"/>
                </a:avLst>
              </a:prstGeom>
              <a:solidFill>
                <a:srgbClr val="8E8E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1,987</a:t>
                </a:r>
                <a:endParaRPr lang="en-US" dirty="0"/>
              </a:p>
            </p:txBody>
          </p:sp>
          <p:sp>
            <p:nvSpPr>
              <p:cNvPr id="17" name="Line Callout 2 16"/>
              <p:cNvSpPr/>
              <p:nvPr/>
            </p:nvSpPr>
            <p:spPr>
              <a:xfrm>
                <a:off x="5410200" y="3200400"/>
                <a:ext cx="838200" cy="381000"/>
              </a:xfrm>
              <a:prstGeom prst="borderCallout2">
                <a:avLst>
                  <a:gd name="adj1" fmla="val 18750"/>
                  <a:gd name="adj2" fmla="val -8333"/>
                  <a:gd name="adj3" fmla="val 18750"/>
                  <a:gd name="adj4" fmla="val -16667"/>
                  <a:gd name="adj5" fmla="val 151571"/>
                  <a:gd name="adj6" fmla="val -143691"/>
                </a:avLst>
              </a:prstGeom>
              <a:solidFill>
                <a:srgbClr val="B7C7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37,727</a:t>
                </a:r>
                <a:endParaRPr lang="en-US" dirty="0"/>
              </a:p>
            </p:txBody>
          </p:sp>
          <p:sp>
            <p:nvSpPr>
              <p:cNvPr id="19" name="Line Callout 2 18"/>
              <p:cNvSpPr/>
              <p:nvPr/>
            </p:nvSpPr>
            <p:spPr>
              <a:xfrm>
                <a:off x="2743200" y="4800600"/>
                <a:ext cx="1066800" cy="381000"/>
              </a:xfrm>
              <a:prstGeom prst="borderCallout2">
                <a:avLst>
                  <a:gd name="adj1" fmla="val 44095"/>
                  <a:gd name="adj2" fmla="val 107705"/>
                  <a:gd name="adj3" fmla="val 44095"/>
                  <a:gd name="adj4" fmla="val 117295"/>
                  <a:gd name="adj5" fmla="val 65096"/>
                  <a:gd name="adj6" fmla="val 213508"/>
                </a:avLst>
              </a:prstGeom>
              <a:solidFill>
                <a:srgbClr val="3756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178,547</a:t>
                </a:r>
                <a:endParaRPr lang="en-US" dirty="0"/>
              </a:p>
            </p:txBody>
          </p:sp>
          <p:sp>
            <p:nvSpPr>
              <p:cNvPr id="20" name="Line Callout 2 19"/>
              <p:cNvSpPr/>
              <p:nvPr/>
            </p:nvSpPr>
            <p:spPr>
              <a:xfrm>
                <a:off x="2209800" y="3962400"/>
                <a:ext cx="914400" cy="381000"/>
              </a:xfrm>
              <a:prstGeom prst="borderCallout2">
                <a:avLst>
                  <a:gd name="adj1" fmla="val 44095"/>
                  <a:gd name="adj2" fmla="val 107705"/>
                  <a:gd name="adj3" fmla="val 44095"/>
                  <a:gd name="adj4" fmla="val 117295"/>
                  <a:gd name="adj5" fmla="val 60432"/>
                  <a:gd name="adj6" fmla="val 174966"/>
                </a:avLst>
              </a:prstGeom>
              <a:solidFill>
                <a:srgbClr val="E8A2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13,354</a:t>
                </a:r>
                <a:endParaRPr lang="en-US" dirty="0"/>
              </a:p>
            </p:txBody>
          </p:sp>
          <p:sp>
            <p:nvSpPr>
              <p:cNvPr id="21" name="Line Callout 2 20"/>
              <p:cNvSpPr/>
              <p:nvPr/>
            </p:nvSpPr>
            <p:spPr>
              <a:xfrm>
                <a:off x="1752600" y="2743200"/>
                <a:ext cx="990600" cy="381000"/>
              </a:xfrm>
              <a:prstGeom prst="borderCallout2">
                <a:avLst>
                  <a:gd name="adj1" fmla="val 44095"/>
                  <a:gd name="adj2" fmla="val 107705"/>
                  <a:gd name="adj3" fmla="val 44095"/>
                  <a:gd name="adj4" fmla="val 117295"/>
                  <a:gd name="adj5" fmla="val 74952"/>
                  <a:gd name="adj6" fmla="val 153198"/>
                </a:avLst>
              </a:prstGeom>
              <a:solidFill>
                <a:srgbClr val="F74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120,032</a:t>
                </a:r>
                <a:endParaRPr lang="en-US" dirty="0"/>
              </a:p>
            </p:txBody>
          </p:sp>
          <p:sp>
            <p:nvSpPr>
              <p:cNvPr id="22" name="Line Callout 2 21"/>
              <p:cNvSpPr/>
              <p:nvPr/>
            </p:nvSpPr>
            <p:spPr>
              <a:xfrm>
                <a:off x="1600200" y="1143000"/>
                <a:ext cx="838200" cy="381000"/>
              </a:xfrm>
              <a:prstGeom prst="borderCallout2">
                <a:avLst>
                  <a:gd name="adj1" fmla="val 44095"/>
                  <a:gd name="adj2" fmla="val 107705"/>
                  <a:gd name="adj3" fmla="val 44095"/>
                  <a:gd name="adj4" fmla="val 117295"/>
                  <a:gd name="adj5" fmla="val 65096"/>
                  <a:gd name="adj6" fmla="val 213508"/>
                </a:avLst>
              </a:prstGeom>
              <a:solidFill>
                <a:srgbClr val="3771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10,358</a:t>
                </a:r>
                <a:endParaRPr lang="en-US" dirty="0"/>
              </a:p>
            </p:txBody>
          </p:sp>
          <p:sp>
            <p:nvSpPr>
              <p:cNvPr id="23" name="Line Callout 2 22"/>
              <p:cNvSpPr/>
              <p:nvPr/>
            </p:nvSpPr>
            <p:spPr>
              <a:xfrm>
                <a:off x="4038600" y="5334000"/>
                <a:ext cx="990600" cy="381000"/>
              </a:xfrm>
              <a:prstGeom prst="borderCallout2">
                <a:avLst>
                  <a:gd name="adj1" fmla="val 24095"/>
                  <a:gd name="adj2" fmla="val 108747"/>
                  <a:gd name="adj3" fmla="val 21595"/>
                  <a:gd name="adj4" fmla="val 117295"/>
                  <a:gd name="adj5" fmla="val 25671"/>
                  <a:gd name="adj6" fmla="val 176716"/>
                </a:avLst>
              </a:prstGeom>
              <a:solidFill>
                <a:srgbClr val="A37B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37,735</a:t>
                </a:r>
                <a:endParaRPr lang="en-US" dirty="0"/>
              </a:p>
            </p:txBody>
          </p:sp>
        </p:grpSp>
        <p:sp>
          <p:nvSpPr>
            <p:cNvPr id="25" name="TextBox 24"/>
            <p:cNvSpPr txBox="1"/>
            <p:nvPr/>
          </p:nvSpPr>
          <p:spPr>
            <a:xfrm>
              <a:off x="1155700" y="324652"/>
              <a:ext cx="5900420" cy="477782"/>
            </a:xfrm>
            <a:prstGeom prst="rect">
              <a:avLst/>
            </a:prstGeom>
            <a:noFill/>
          </p:spPr>
          <p:txBody>
            <a:bodyPr wrap="square" rtlCol="0">
              <a:spAutoFit/>
            </a:bodyPr>
            <a:lstStyle/>
            <a:p>
              <a:r>
                <a:rPr lang="en-US" sz="2800" dirty="0" smtClean="0"/>
                <a:t>Regional Distribution of </a:t>
              </a:r>
              <a:r>
                <a:rPr lang="en-US" sz="2800" dirty="0" smtClean="0"/>
                <a:t>CA’s more than 500k Green </a:t>
              </a:r>
              <a:r>
                <a:rPr lang="en-US" sz="2800" dirty="0" smtClean="0"/>
                <a:t>Jobs</a:t>
              </a:r>
              <a:endParaRPr lang="en-US" sz="2800" dirty="0"/>
            </a:p>
          </p:txBody>
        </p:sp>
      </p:grpSp>
      <p:sp>
        <p:nvSpPr>
          <p:cNvPr id="18" name="TextBox 17"/>
          <p:cNvSpPr txBox="1"/>
          <p:nvPr/>
        </p:nvSpPr>
        <p:spPr>
          <a:xfrm>
            <a:off x="1524000" y="6248400"/>
            <a:ext cx="5486400" cy="246221"/>
          </a:xfrm>
          <a:prstGeom prst="rect">
            <a:avLst/>
          </a:prstGeom>
          <a:noFill/>
        </p:spPr>
        <p:txBody>
          <a:bodyPr wrap="square" rtlCol="0">
            <a:spAutoFit/>
          </a:bodyPr>
          <a:lstStyle/>
          <a:p>
            <a:pPr algn="ctr"/>
            <a:r>
              <a:rPr lang="en-US" sz="1000" smtClean="0"/>
              <a:t>Other green </a:t>
            </a:r>
            <a:r>
              <a:rPr lang="en-US" sz="1000" dirty="0" smtClean="0"/>
              <a:t>jobs the regions of which were not reported: 5,565</a:t>
            </a:r>
            <a:endParaRPr lang="en-US" sz="1000" dirty="0"/>
          </a:p>
        </p:txBody>
      </p:sp>
      <p:sp>
        <p:nvSpPr>
          <p:cNvPr id="24" name="TextBox 23"/>
          <p:cNvSpPr txBox="1"/>
          <p:nvPr/>
        </p:nvSpPr>
        <p:spPr>
          <a:xfrm>
            <a:off x="152400" y="228600"/>
            <a:ext cx="1752600" cy="369332"/>
          </a:xfrm>
          <a:prstGeom prst="rect">
            <a:avLst/>
          </a:prstGeom>
          <a:noFill/>
        </p:spPr>
        <p:txBody>
          <a:bodyPr wrap="square" rtlCol="0">
            <a:spAutoFit/>
          </a:bodyPr>
          <a:lstStyle/>
          <a:p>
            <a:r>
              <a:rPr lang="en-US" b="1" i="1" dirty="0" smtClean="0">
                <a:solidFill>
                  <a:srgbClr val="FF0000"/>
                </a:solidFill>
              </a:rPr>
              <a:t>At Risk</a:t>
            </a:r>
            <a:endParaRPr lang="en-US" b="1" i="1" dirty="0">
              <a:solidFill>
                <a:srgbClr val="FF0000"/>
              </a:solidFill>
            </a:endParaRPr>
          </a:p>
        </p:txBody>
      </p:sp>
      <p:sp>
        <p:nvSpPr>
          <p:cNvPr id="26" name="TextBox 25"/>
          <p:cNvSpPr txBox="1"/>
          <p:nvPr/>
        </p:nvSpPr>
        <p:spPr>
          <a:xfrm>
            <a:off x="0" y="6400800"/>
            <a:ext cx="2362200" cy="369332"/>
          </a:xfrm>
          <a:prstGeom prst="rect">
            <a:avLst/>
          </a:prstGeom>
          <a:noFill/>
        </p:spPr>
        <p:txBody>
          <a:bodyPr wrap="square" rtlCol="0">
            <a:spAutoFit/>
          </a:bodyPr>
          <a:lstStyle/>
          <a:p>
            <a:r>
              <a:rPr lang="en-US" dirty="0" smtClean="0"/>
              <a:t>Source: EDD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304800" y="6096000"/>
            <a:ext cx="3962400" cy="457200"/>
          </a:xfrm>
        </p:spPr>
        <p:txBody>
          <a:bodyPr/>
          <a:lstStyle/>
          <a:p>
            <a:r>
              <a:rPr lang="en-US" sz="1800" dirty="0" smtClean="0">
                <a:solidFill>
                  <a:schemeClr val="tx1"/>
                </a:solidFill>
              </a:rPr>
              <a:t>Source: EDD</a:t>
            </a:r>
            <a:endParaRPr lang="en-US" sz="1800" dirty="0">
              <a:solidFill>
                <a:schemeClr val="tx1"/>
              </a:solidFill>
            </a:endParaRPr>
          </a:p>
        </p:txBody>
      </p:sp>
      <p:sp>
        <p:nvSpPr>
          <p:cNvPr id="305160" name="Rectangle 8"/>
          <p:cNvSpPr>
            <a:spLocks noGrp="1" noChangeArrowheads="1"/>
          </p:cNvSpPr>
          <p:nvPr>
            <p:ph type="title"/>
          </p:nvPr>
        </p:nvSpPr>
        <p:spPr>
          <a:xfrm>
            <a:off x="533400" y="457200"/>
            <a:ext cx="8153400" cy="1143000"/>
          </a:xfrm>
        </p:spPr>
        <p:txBody>
          <a:bodyPr anchor="t">
            <a:normAutofit fontScale="90000"/>
          </a:bodyPr>
          <a:lstStyle/>
          <a:p>
            <a:r>
              <a:rPr lang="en-US" sz="4000" b="1" dirty="0" smtClean="0"/>
              <a:t>CA Industries </a:t>
            </a:r>
            <a:r>
              <a:rPr lang="en-US" sz="4000" b="1" dirty="0"/>
              <a:t>with the Most Green Jobs</a:t>
            </a:r>
          </a:p>
        </p:txBody>
      </p:sp>
      <p:graphicFrame>
        <p:nvGraphicFramePr>
          <p:cNvPr id="305156" name="Object 4"/>
          <p:cNvGraphicFramePr>
            <a:graphicFrameLocks noChangeAspect="1"/>
          </p:cNvGraphicFramePr>
          <p:nvPr>
            <p:ph sz="half" idx="1"/>
          </p:nvPr>
        </p:nvGraphicFramePr>
        <p:xfrm>
          <a:off x="-546847" y="685800"/>
          <a:ext cx="9843247" cy="5486400"/>
        </p:xfrm>
        <a:graphic>
          <a:graphicData uri="http://schemas.openxmlformats.org/presentationml/2006/ole">
            <p:oleObj spid="_x0000_s100354" name="Chart" r:id="rId4" imgW="7553430" imgH="3781555" progId="Excel.Sheet.8">
              <p:embed/>
            </p:oleObj>
          </a:graphicData>
        </a:graphic>
      </p:graphicFrame>
      <p:sp>
        <p:nvSpPr>
          <p:cNvPr id="5" name="TextBox 4"/>
          <p:cNvSpPr txBox="1"/>
          <p:nvPr/>
        </p:nvSpPr>
        <p:spPr>
          <a:xfrm>
            <a:off x="228600" y="228600"/>
            <a:ext cx="1752600" cy="369332"/>
          </a:xfrm>
          <a:prstGeom prst="rect">
            <a:avLst/>
          </a:prstGeom>
          <a:noFill/>
        </p:spPr>
        <p:txBody>
          <a:bodyPr wrap="square" rtlCol="0">
            <a:spAutoFit/>
          </a:bodyPr>
          <a:lstStyle/>
          <a:p>
            <a:r>
              <a:rPr lang="en-US" b="1" i="1" dirty="0" smtClean="0">
                <a:solidFill>
                  <a:srgbClr val="FF0000"/>
                </a:solidFill>
              </a:rPr>
              <a:t>At Risk</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100355" name="Picture 3"/>
          <p:cNvPicPr>
            <a:picLocks noChangeAspect="1" noChangeArrowheads="1"/>
          </p:cNvPicPr>
          <p:nvPr/>
        </p:nvPicPr>
        <p:blipFill>
          <a:blip r:embed="rId3" cstate="print"/>
          <a:srcRect l="20556" t="17778" r="18889" b="9333"/>
          <a:stretch>
            <a:fillRect/>
          </a:stretch>
        </p:blipFill>
        <p:spPr bwMode="auto">
          <a:xfrm>
            <a:off x="0" y="-19575"/>
            <a:ext cx="9144000" cy="687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304800"/>
            <a:ext cx="7010400" cy="762000"/>
          </a:xfrm>
        </p:spPr>
        <p:txBody>
          <a:bodyPr>
            <a:noAutofit/>
          </a:bodyPr>
          <a:lstStyle/>
          <a:p>
            <a:r>
              <a:rPr lang="en-US" sz="3200" dirty="0" smtClean="0"/>
              <a:t>Clean Tech Investments in 2009 ($m)</a:t>
            </a:r>
            <a:endParaRPr lang="en-US" sz="3600" dirty="0"/>
          </a:p>
        </p:txBody>
      </p:sp>
      <p:sp>
        <p:nvSpPr>
          <p:cNvPr id="7" name="Content Placeholder 2"/>
          <p:cNvSpPr txBox="1">
            <a:spLocks/>
          </p:cNvSpPr>
          <p:nvPr/>
        </p:nvSpPr>
        <p:spPr>
          <a:xfrm>
            <a:off x="762000" y="5029200"/>
            <a:ext cx="7467600" cy="1371600"/>
          </a:xfrm>
          <a:prstGeom prst="rect">
            <a:avLst/>
          </a:prstGeom>
        </p:spPr>
        <p:txBody>
          <a:bodyPr>
            <a:normAutofit fontScale="92500" lnSpcReduction="10000"/>
          </a:bodyPr>
          <a:lstStyle/>
          <a:p>
            <a:pPr marL="342900" lvl="0" indent="-342900">
              <a:spcBef>
                <a:spcPct val="20000"/>
              </a:spcBef>
              <a:buSzPct val="80000"/>
              <a:buFont typeface="Arial" pitchFamily="34" charset="0"/>
              <a:buChar char="•"/>
            </a:pPr>
            <a:r>
              <a:rPr lang="en-US" sz="3200" dirty="0" smtClean="0"/>
              <a:t>The National Venture Capital Association estimates that every $100 million in venture capital funding helps create 2,700 jobs</a:t>
            </a: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Chart 7"/>
          <p:cNvGraphicFramePr/>
          <p:nvPr/>
        </p:nvGraphicFramePr>
        <p:xfrm>
          <a:off x="838200" y="1143000"/>
          <a:ext cx="7162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228600"/>
            <a:ext cx="1752600" cy="369332"/>
          </a:xfrm>
          <a:prstGeom prst="rect">
            <a:avLst/>
          </a:prstGeom>
          <a:noFill/>
        </p:spPr>
        <p:txBody>
          <a:bodyPr wrap="square" rtlCol="0">
            <a:spAutoFit/>
          </a:bodyPr>
          <a:lstStyle/>
          <a:p>
            <a:r>
              <a:rPr lang="en-US" b="1" i="1" dirty="0" smtClean="0">
                <a:solidFill>
                  <a:srgbClr val="FF0000"/>
                </a:solidFill>
              </a:rPr>
              <a:t>At Risk</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chor="t">
            <a:normAutofit/>
          </a:bodyPr>
          <a:lstStyle/>
          <a:p>
            <a:pPr algn="ctr"/>
            <a:r>
              <a:rPr lang="en-US" sz="3200" dirty="0" smtClean="0"/>
              <a:t>Prop 23 Threatens Emerging </a:t>
            </a:r>
            <a:br>
              <a:rPr lang="en-US" sz="3200" dirty="0" smtClean="0"/>
            </a:br>
            <a:r>
              <a:rPr lang="en-US" sz="3200" dirty="0" smtClean="0"/>
              <a:t>Clean Energy Economy</a:t>
            </a:r>
            <a:endParaRPr lang="en-US" sz="3200" dirty="0"/>
          </a:p>
        </p:txBody>
      </p:sp>
      <p:sp>
        <p:nvSpPr>
          <p:cNvPr id="3" name="Content Placeholder 2"/>
          <p:cNvSpPr>
            <a:spLocks noGrp="1"/>
          </p:cNvSpPr>
          <p:nvPr>
            <p:ph sz="quarter" idx="1"/>
          </p:nvPr>
        </p:nvSpPr>
        <p:spPr>
          <a:xfrm>
            <a:off x="533400" y="1066800"/>
            <a:ext cx="8305800" cy="5562600"/>
          </a:xfrm>
        </p:spPr>
        <p:txBody>
          <a:bodyPr>
            <a:normAutofit lnSpcReduction="10000"/>
          </a:bodyPr>
          <a:lstStyle/>
          <a:p>
            <a:r>
              <a:rPr lang="en-US" sz="2800" dirty="0" smtClean="0"/>
              <a:t>“With an RES, we estimate that we would invest approximately $1 billion more per year in wind and $1.5 billion in solar. That would translate into roughly 40,000 jobs over the next five </a:t>
            </a:r>
            <a:r>
              <a:rPr lang="en-US" sz="2800" dirty="0" smtClean="0"/>
              <a:t>years.</a:t>
            </a:r>
            <a:r>
              <a:rPr lang="en-US" sz="2800" dirty="0" smtClean="0"/>
              <a:t>  </a:t>
            </a:r>
            <a:r>
              <a:rPr lang="en-US" sz="2800" dirty="0" smtClean="0"/>
              <a:t>Clean </a:t>
            </a:r>
            <a:r>
              <a:rPr lang="en-US" sz="2800" dirty="0" smtClean="0"/>
              <a:t>energy advocates are always going on about how private capital is </a:t>
            </a:r>
            <a:r>
              <a:rPr lang="en-US" sz="2800" dirty="0" smtClean="0"/>
              <a:t>‘sitting </a:t>
            </a:r>
            <a:r>
              <a:rPr lang="en-US" sz="2800" dirty="0" smtClean="0"/>
              <a:t>on the sidelines</a:t>
            </a:r>
            <a:r>
              <a:rPr lang="en-US" sz="2800" dirty="0" smtClean="0"/>
              <a:t>,’ </a:t>
            </a:r>
            <a:r>
              <a:rPr lang="en-US" sz="2800" dirty="0" smtClean="0"/>
              <a:t>waiting for </a:t>
            </a:r>
            <a:r>
              <a:rPr lang="en-US" sz="2800" b="1" dirty="0" smtClean="0"/>
              <a:t>a reliable policy signal</a:t>
            </a:r>
            <a:r>
              <a:rPr lang="en-US" sz="2800" dirty="0" smtClean="0"/>
              <a:t>. This is what they’re talking about</a:t>
            </a:r>
            <a:r>
              <a:rPr lang="en-US" sz="2800" dirty="0" smtClean="0"/>
              <a:t>.”</a:t>
            </a:r>
          </a:p>
          <a:p>
            <a:pPr lvl="1"/>
            <a:r>
              <a:rPr lang="en-US" sz="2800" dirty="0" smtClean="0"/>
              <a:t>Lew Hay, CEO of </a:t>
            </a:r>
            <a:r>
              <a:rPr lang="en-US" sz="2800" dirty="0" err="1" smtClean="0"/>
              <a:t>NextEra</a:t>
            </a:r>
            <a:r>
              <a:rPr lang="en-US" sz="2800" dirty="0" smtClean="0"/>
              <a:t> Energy</a:t>
            </a:r>
            <a:r>
              <a:rPr lang="en-US" sz="2800" dirty="0" smtClean="0"/>
              <a:t> </a:t>
            </a:r>
          </a:p>
          <a:p>
            <a:r>
              <a:rPr lang="en-US" sz="2800" dirty="0" smtClean="0"/>
              <a:t>"Proposition 23 will kill markets and the single largest source of job growth in California in the last two years. Not only that, it'll kill investment in the long term for creating the next 10 </a:t>
            </a:r>
            <a:r>
              <a:rPr lang="en-US" sz="2800" dirty="0" err="1" smtClean="0"/>
              <a:t>Googles</a:t>
            </a:r>
            <a:r>
              <a:rPr lang="en-US" sz="2800" dirty="0" smtClean="0"/>
              <a:t>.“</a:t>
            </a:r>
          </a:p>
          <a:p>
            <a:pPr lvl="1"/>
            <a:r>
              <a:rPr lang="en-US" sz="2800" dirty="0" err="1" smtClean="0"/>
              <a:t>Vinod</a:t>
            </a:r>
            <a:r>
              <a:rPr lang="en-US" sz="2800" dirty="0" smtClean="0"/>
              <a:t> </a:t>
            </a:r>
            <a:r>
              <a:rPr lang="en-US" sz="2800" dirty="0" err="1" smtClean="0"/>
              <a:t>Khosla</a:t>
            </a:r>
            <a:r>
              <a:rPr lang="en-US" sz="2800" dirty="0" smtClean="0"/>
              <a:t>, prominent Silicon Valley venture capitalist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533400" y="0"/>
          <a:ext cx="9677400" cy="660876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2362200" y="914400"/>
            <a:ext cx="4038600" cy="2286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24400" y="2819400"/>
            <a:ext cx="2819400" cy="26670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33600" y="2895600"/>
            <a:ext cx="2590800" cy="2743200"/>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715000"/>
            <a:ext cx="4419600" cy="923330"/>
          </a:xfrm>
          <a:prstGeom prst="rect">
            <a:avLst/>
          </a:prstGeom>
          <a:noFill/>
        </p:spPr>
        <p:txBody>
          <a:bodyPr wrap="square" rtlCol="0">
            <a:spAutoFit/>
          </a:bodyPr>
          <a:lstStyle/>
          <a:p>
            <a:r>
              <a:rPr lang="en-US" dirty="0" smtClean="0"/>
              <a:t>	</a:t>
            </a:r>
            <a:r>
              <a:rPr lang="en-US" i="1" dirty="0" smtClean="0"/>
              <a:t>Suspended by Prop 23</a:t>
            </a:r>
          </a:p>
          <a:p>
            <a:r>
              <a:rPr lang="en-US" dirty="0" smtClean="0"/>
              <a:t>	</a:t>
            </a:r>
            <a:r>
              <a:rPr lang="en-US" i="1" dirty="0" smtClean="0"/>
              <a:t>At Risk</a:t>
            </a:r>
          </a:p>
          <a:p>
            <a:r>
              <a:rPr lang="en-US" dirty="0" smtClean="0"/>
              <a:t>	</a:t>
            </a:r>
            <a:r>
              <a:rPr lang="en-US" i="1" dirty="0" smtClean="0"/>
              <a:t>Ind. Statutory Authority</a:t>
            </a:r>
            <a:endParaRPr lang="en-US" i="1" dirty="0"/>
          </a:p>
        </p:txBody>
      </p:sp>
      <p:cxnSp>
        <p:nvCxnSpPr>
          <p:cNvPr id="9" name="Straight Connector 8"/>
          <p:cNvCxnSpPr/>
          <p:nvPr/>
        </p:nvCxnSpPr>
        <p:spPr>
          <a:xfrm>
            <a:off x="304800" y="5943600"/>
            <a:ext cx="838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6172200"/>
            <a:ext cx="762000"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6477000"/>
            <a:ext cx="8382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39762"/>
          </a:xfrm>
        </p:spPr>
        <p:txBody>
          <a:bodyPr>
            <a:normAutofit fontScale="90000"/>
          </a:bodyPr>
          <a:lstStyle/>
          <a:p>
            <a:pPr algn="ctr"/>
            <a:r>
              <a:rPr lang="en-US" dirty="0" smtClean="0"/>
              <a:t>Fossil Fuel Dependence Continues</a:t>
            </a:r>
            <a:endParaRPr lang="en-US" dirty="0"/>
          </a:p>
        </p:txBody>
      </p:sp>
      <p:pic>
        <p:nvPicPr>
          <p:cNvPr id="4" name="Content Placeholder 3" descr="13.jpg"/>
          <p:cNvPicPr>
            <a:picLocks noGrp="1" noChangeAspect="1"/>
          </p:cNvPicPr>
          <p:nvPr>
            <p:ph sz="quarter" idx="1"/>
          </p:nvPr>
        </p:nvPicPr>
        <p:blipFill>
          <a:blip r:embed="rId3" cstate="print"/>
          <a:stretch>
            <a:fillRect/>
          </a:stretch>
        </p:blipFill>
        <p:spPr>
          <a:xfrm>
            <a:off x="304800" y="762000"/>
            <a:ext cx="8839200" cy="100090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411162"/>
          </a:xfrm>
        </p:spPr>
        <p:txBody>
          <a:bodyPr>
            <a:noAutofit/>
          </a:bodyPr>
          <a:lstStyle/>
          <a:p>
            <a:r>
              <a:rPr lang="en-US" sz="2800" dirty="0" smtClean="0"/>
              <a:t>Exposing Californians to </a:t>
            </a:r>
            <a:r>
              <a:rPr lang="en-US" sz="2800" dirty="0" smtClean="0"/>
              <a:t>Risk from Oil </a:t>
            </a:r>
            <a:r>
              <a:rPr lang="en-US" sz="2800" dirty="0" smtClean="0"/>
              <a:t>Price Shocks</a:t>
            </a:r>
            <a:endParaRPr lang="en-US" sz="2800" dirty="0"/>
          </a:p>
        </p:txBody>
      </p:sp>
      <p:sp>
        <p:nvSpPr>
          <p:cNvPr id="3" name="Content Placeholder 2"/>
          <p:cNvSpPr>
            <a:spLocks noGrp="1"/>
          </p:cNvSpPr>
          <p:nvPr>
            <p:ph sz="quarter" idx="1"/>
          </p:nvPr>
        </p:nvSpPr>
        <p:spPr/>
        <p:txBody>
          <a:bodyPr/>
          <a:lstStyle/>
          <a:p>
            <a:endParaRPr lang="en-US" dirty="0" smtClean="0"/>
          </a:p>
          <a:p>
            <a:endParaRPr lang="en-US" i="1" dirty="0" smtClean="0"/>
          </a:p>
          <a:p>
            <a:endParaRPr lang="en-US" i="1" dirty="0" smtClean="0"/>
          </a:p>
          <a:p>
            <a:endParaRPr lang="en-US" i="1" dirty="0" smtClean="0"/>
          </a:p>
          <a:p>
            <a:endParaRPr lang="en-US" sz="2000" i="1" dirty="0" smtClean="0"/>
          </a:p>
          <a:p>
            <a:r>
              <a:rPr lang="en-US" sz="2000" i="1" dirty="0" smtClean="0"/>
              <a:t>The average California household will save $332 in a moderate shock with high demand response, and $670 in a large shock with low demand response</a:t>
            </a:r>
            <a:r>
              <a:rPr lang="en-US" i="1" dirty="0" smtClean="0"/>
              <a:t> </a:t>
            </a:r>
            <a:r>
              <a:rPr lang="en-US" dirty="0" smtClean="0"/>
              <a:t>	</a:t>
            </a:r>
          </a:p>
          <a:p>
            <a:endParaRPr lang="en-US" dirty="0"/>
          </a:p>
        </p:txBody>
      </p:sp>
      <p:pic>
        <p:nvPicPr>
          <p:cNvPr id="4" name="Picture 3" descr="21.jpg"/>
          <p:cNvPicPr>
            <a:picLocks noChangeAspect="1"/>
          </p:cNvPicPr>
          <p:nvPr/>
        </p:nvPicPr>
        <p:blipFill>
          <a:blip r:embed="rId3" cstate="print"/>
          <a:stretch>
            <a:fillRect/>
          </a:stretch>
        </p:blipFill>
        <p:spPr>
          <a:xfrm>
            <a:off x="762000" y="685800"/>
            <a:ext cx="7848600" cy="5848835"/>
          </a:xfrm>
          <a:prstGeom prst="rect">
            <a:avLst/>
          </a:prstGeom>
        </p:spPr>
      </p:pic>
      <p:sp>
        <p:nvSpPr>
          <p:cNvPr id="5" name="TextBox 4"/>
          <p:cNvSpPr txBox="1"/>
          <p:nvPr/>
        </p:nvSpPr>
        <p:spPr>
          <a:xfrm>
            <a:off x="6248400" y="5943600"/>
            <a:ext cx="2133600" cy="338554"/>
          </a:xfrm>
          <a:prstGeom prst="rect">
            <a:avLst/>
          </a:prstGeom>
          <a:noFill/>
        </p:spPr>
        <p:txBody>
          <a:bodyPr wrap="square" rtlCol="0">
            <a:spAutoFit/>
          </a:bodyPr>
          <a:lstStyle/>
          <a:p>
            <a:r>
              <a:rPr lang="en-US" sz="1600" dirty="0" smtClean="0"/>
              <a:t>Source</a:t>
            </a:r>
            <a:r>
              <a:rPr lang="en-US" sz="1600" dirty="0" smtClean="0"/>
              <a:t>: EDF; CRS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ph/>
          </p:nvPr>
        </p:nvGraphicFramePr>
        <p:xfrm>
          <a:off x="228600" y="1066800"/>
          <a:ext cx="7923213" cy="5099050"/>
        </p:xfrm>
        <a:graphic>
          <a:graphicData uri="http://schemas.openxmlformats.org/presentationml/2006/ole">
            <p:oleObj spid="_x0000_s74754" name="Chart" r:id="rId4" imgW="5210251" imgH="3352800" progId="Excel.Sheet.8">
              <p:embed/>
            </p:oleObj>
          </a:graphicData>
        </a:graphic>
      </p:graphicFrame>
      <p:sp>
        <p:nvSpPr>
          <p:cNvPr id="134147" name="Rectangle 3"/>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sz="4400">
              <a:solidFill>
                <a:schemeClr val="tx2"/>
              </a:solidFill>
            </a:endParaRPr>
          </a:p>
        </p:txBody>
      </p:sp>
      <p:sp>
        <p:nvSpPr>
          <p:cNvPr id="134148" name="Line 4"/>
          <p:cNvSpPr>
            <a:spLocks noChangeShapeType="1"/>
          </p:cNvSpPr>
          <p:nvPr/>
        </p:nvSpPr>
        <p:spPr bwMode="auto">
          <a:xfrm>
            <a:off x="0" y="990600"/>
            <a:ext cx="9144000" cy="0"/>
          </a:xfrm>
          <a:prstGeom prst="line">
            <a:avLst/>
          </a:prstGeom>
          <a:noFill/>
          <a:ln w="57150">
            <a:solidFill>
              <a:srgbClr val="0000CC"/>
            </a:solidFill>
            <a:round/>
            <a:headEnd/>
            <a:tailEnd/>
          </a:ln>
          <a:effectLst/>
        </p:spPr>
        <p:txBody>
          <a:bodyPr wrap="none" anchor="ctr"/>
          <a:lstStyle/>
          <a:p>
            <a:endParaRPr lang="en-US"/>
          </a:p>
        </p:txBody>
      </p:sp>
      <p:sp>
        <p:nvSpPr>
          <p:cNvPr id="134149" name="Rectangle 5"/>
          <p:cNvSpPr>
            <a:spLocks noChangeArrowheads="1"/>
          </p:cNvSpPr>
          <p:nvPr/>
        </p:nvSpPr>
        <p:spPr bwMode="auto">
          <a:xfrm>
            <a:off x="457200" y="304800"/>
            <a:ext cx="8153400" cy="685800"/>
          </a:xfrm>
          <a:prstGeom prst="rect">
            <a:avLst/>
          </a:prstGeom>
          <a:noFill/>
          <a:ln w="9525">
            <a:noFill/>
            <a:miter lim="800000"/>
            <a:headEnd/>
            <a:tailEnd/>
          </a:ln>
          <a:effectLst/>
        </p:spPr>
        <p:txBody>
          <a:bodyPr anchor="ctr"/>
          <a:lstStyle/>
          <a:p>
            <a:pPr marL="0" lvl="1"/>
            <a:r>
              <a:rPr lang="en-US" sz="3200" b="1">
                <a:solidFill>
                  <a:schemeClr val="tx2"/>
                </a:solidFill>
                <a:latin typeface="Arial" charset="0"/>
              </a:rPr>
              <a:t>Impact of AB 32 on CA GHG Emissions</a:t>
            </a:r>
          </a:p>
        </p:txBody>
      </p:sp>
      <p:sp>
        <p:nvSpPr>
          <p:cNvPr id="134153" name="Text Box 9"/>
          <p:cNvSpPr txBox="1">
            <a:spLocks noChangeArrowheads="1"/>
          </p:cNvSpPr>
          <p:nvPr/>
        </p:nvSpPr>
        <p:spPr bwMode="auto">
          <a:xfrm>
            <a:off x="7653338" y="2863850"/>
            <a:ext cx="1600200" cy="336550"/>
          </a:xfrm>
          <a:prstGeom prst="rect">
            <a:avLst/>
          </a:prstGeom>
          <a:noFill/>
          <a:ln w="9525">
            <a:noFill/>
            <a:miter lim="800000"/>
            <a:headEnd/>
            <a:tailEnd/>
          </a:ln>
          <a:effectLst/>
        </p:spPr>
        <p:txBody>
          <a:bodyPr>
            <a:spAutoFit/>
          </a:bodyPr>
          <a:lstStyle/>
          <a:p>
            <a:pPr>
              <a:spcBef>
                <a:spcPct val="50000"/>
              </a:spcBef>
            </a:pPr>
            <a:r>
              <a:rPr lang="en-US" sz="1600" b="1" dirty="0">
                <a:solidFill>
                  <a:srgbClr val="FF3300"/>
                </a:solidFill>
                <a:latin typeface="Arial" charset="0"/>
              </a:rPr>
              <a:t>With AB 32</a:t>
            </a:r>
          </a:p>
        </p:txBody>
      </p:sp>
      <p:sp>
        <p:nvSpPr>
          <p:cNvPr id="134154" name="Text Box 10"/>
          <p:cNvSpPr txBox="1">
            <a:spLocks noChangeArrowheads="1"/>
          </p:cNvSpPr>
          <p:nvPr/>
        </p:nvSpPr>
        <p:spPr bwMode="auto">
          <a:xfrm>
            <a:off x="7642225" y="1905000"/>
            <a:ext cx="1600200" cy="336550"/>
          </a:xfrm>
          <a:prstGeom prst="rect">
            <a:avLst/>
          </a:prstGeom>
          <a:noFill/>
          <a:ln w="9525">
            <a:noFill/>
            <a:miter lim="800000"/>
            <a:headEnd/>
            <a:tailEnd/>
          </a:ln>
          <a:effectLst/>
        </p:spPr>
        <p:txBody>
          <a:bodyPr>
            <a:spAutoFit/>
          </a:bodyPr>
          <a:lstStyle/>
          <a:p>
            <a:pPr>
              <a:spcBef>
                <a:spcPct val="50000"/>
              </a:spcBef>
            </a:pPr>
            <a:r>
              <a:rPr lang="en-US" sz="1600" b="1" dirty="0">
                <a:solidFill>
                  <a:srgbClr val="0505AF"/>
                </a:solidFill>
                <a:latin typeface="Arial" charset="0"/>
              </a:rPr>
              <a:t>Without AB 32</a:t>
            </a:r>
          </a:p>
        </p:txBody>
      </p:sp>
      <p:sp>
        <p:nvSpPr>
          <p:cNvPr id="134155" name="Text Box 11"/>
          <p:cNvSpPr txBox="1">
            <a:spLocks noChangeArrowheads="1"/>
          </p:cNvSpPr>
          <p:nvPr/>
        </p:nvSpPr>
        <p:spPr bwMode="auto">
          <a:xfrm>
            <a:off x="1600200" y="6096000"/>
            <a:ext cx="60960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Sources: Assembly Bill 32 (Nunez-Pavley, 2006); California Air Resources Board</a:t>
            </a:r>
          </a:p>
        </p:txBody>
      </p:sp>
      <p:sp>
        <p:nvSpPr>
          <p:cNvPr id="134156" name="Text Box 12"/>
          <p:cNvSpPr txBox="1">
            <a:spLocks noChangeArrowheads="1"/>
          </p:cNvSpPr>
          <p:nvPr/>
        </p:nvSpPr>
        <p:spPr bwMode="auto">
          <a:xfrm>
            <a:off x="4419600" y="3733800"/>
            <a:ext cx="1600200" cy="581025"/>
          </a:xfrm>
          <a:prstGeom prst="rect">
            <a:avLst/>
          </a:prstGeom>
          <a:noFill/>
          <a:ln w="9525">
            <a:noFill/>
            <a:miter lim="800000"/>
            <a:headEnd/>
            <a:tailEnd/>
          </a:ln>
          <a:effectLst/>
        </p:spPr>
        <p:txBody>
          <a:bodyPr>
            <a:spAutoFit/>
          </a:bodyPr>
          <a:lstStyle/>
          <a:p>
            <a:pPr>
              <a:spcBef>
                <a:spcPct val="50000"/>
              </a:spcBef>
            </a:pPr>
            <a:r>
              <a:rPr lang="en-US" sz="1600" b="1">
                <a:solidFill>
                  <a:srgbClr val="009900"/>
                </a:solidFill>
                <a:latin typeface="Arial" charset="0"/>
              </a:rPr>
              <a:t>Mandatory Reporting</a:t>
            </a:r>
          </a:p>
        </p:txBody>
      </p:sp>
      <p:sp>
        <p:nvSpPr>
          <p:cNvPr id="134157" name="Text Box 13"/>
          <p:cNvSpPr txBox="1">
            <a:spLocks noChangeArrowheads="1"/>
          </p:cNvSpPr>
          <p:nvPr/>
        </p:nvSpPr>
        <p:spPr bwMode="auto">
          <a:xfrm>
            <a:off x="5638800" y="3733800"/>
            <a:ext cx="1447800" cy="581025"/>
          </a:xfrm>
          <a:prstGeom prst="rect">
            <a:avLst/>
          </a:prstGeom>
          <a:noFill/>
          <a:ln w="9525">
            <a:noFill/>
            <a:miter lim="800000"/>
            <a:headEnd/>
            <a:tailEnd/>
          </a:ln>
          <a:effectLst/>
        </p:spPr>
        <p:txBody>
          <a:bodyPr>
            <a:spAutoFit/>
          </a:bodyPr>
          <a:lstStyle/>
          <a:p>
            <a:pPr>
              <a:spcBef>
                <a:spcPct val="50000"/>
              </a:spcBef>
            </a:pPr>
            <a:r>
              <a:rPr lang="en-US" sz="1600" b="1">
                <a:solidFill>
                  <a:srgbClr val="009900"/>
                </a:solidFill>
                <a:latin typeface="Arial" charset="0"/>
              </a:rPr>
              <a:t>Emission Limits Begin</a:t>
            </a:r>
          </a:p>
        </p:txBody>
      </p:sp>
      <p:sp>
        <p:nvSpPr>
          <p:cNvPr id="134158" name="Text Box 14"/>
          <p:cNvSpPr txBox="1">
            <a:spLocks noChangeArrowheads="1"/>
          </p:cNvSpPr>
          <p:nvPr/>
        </p:nvSpPr>
        <p:spPr bwMode="auto">
          <a:xfrm>
            <a:off x="7134225" y="3722688"/>
            <a:ext cx="1752600" cy="581025"/>
          </a:xfrm>
          <a:prstGeom prst="rect">
            <a:avLst/>
          </a:prstGeom>
          <a:noFill/>
          <a:ln w="9525">
            <a:noFill/>
            <a:miter lim="800000"/>
            <a:headEnd/>
            <a:tailEnd/>
          </a:ln>
          <a:effectLst/>
        </p:spPr>
        <p:txBody>
          <a:bodyPr>
            <a:spAutoFit/>
          </a:bodyPr>
          <a:lstStyle/>
          <a:p>
            <a:pPr>
              <a:spcBef>
                <a:spcPct val="50000"/>
              </a:spcBef>
            </a:pPr>
            <a:r>
              <a:rPr lang="en-US" sz="1600" b="1" dirty="0">
                <a:solidFill>
                  <a:srgbClr val="009900"/>
                </a:solidFill>
                <a:latin typeface="Arial" charset="0"/>
              </a:rPr>
              <a:t>Statewide Limit at 1990 Levels</a:t>
            </a:r>
          </a:p>
        </p:txBody>
      </p:sp>
      <p:sp>
        <p:nvSpPr>
          <p:cNvPr id="134159" name="Line 15"/>
          <p:cNvSpPr>
            <a:spLocks noChangeShapeType="1"/>
          </p:cNvSpPr>
          <p:nvPr/>
        </p:nvSpPr>
        <p:spPr bwMode="auto">
          <a:xfrm>
            <a:off x="5116513" y="4343400"/>
            <a:ext cx="0" cy="990600"/>
          </a:xfrm>
          <a:prstGeom prst="line">
            <a:avLst/>
          </a:prstGeom>
          <a:noFill/>
          <a:ln w="28575">
            <a:solidFill>
              <a:srgbClr val="008000"/>
            </a:solidFill>
            <a:round/>
            <a:headEnd/>
            <a:tailEnd type="triangle" w="lg" len="med"/>
          </a:ln>
          <a:effectLst/>
        </p:spPr>
        <p:txBody>
          <a:bodyPr/>
          <a:lstStyle/>
          <a:p>
            <a:endParaRPr lang="en-US"/>
          </a:p>
        </p:txBody>
      </p:sp>
      <p:sp>
        <p:nvSpPr>
          <p:cNvPr id="134160" name="Line 16"/>
          <p:cNvSpPr>
            <a:spLocks noChangeShapeType="1"/>
          </p:cNvSpPr>
          <p:nvPr/>
        </p:nvSpPr>
        <p:spPr bwMode="auto">
          <a:xfrm>
            <a:off x="5997575" y="4343400"/>
            <a:ext cx="0" cy="990600"/>
          </a:xfrm>
          <a:prstGeom prst="line">
            <a:avLst/>
          </a:prstGeom>
          <a:noFill/>
          <a:ln w="28575">
            <a:solidFill>
              <a:srgbClr val="008000"/>
            </a:solidFill>
            <a:round/>
            <a:headEnd/>
            <a:tailEnd type="triangle" w="lg" len="med"/>
          </a:ln>
          <a:effectLst/>
        </p:spPr>
        <p:txBody>
          <a:bodyPr/>
          <a:lstStyle/>
          <a:p>
            <a:endParaRPr lang="en-US"/>
          </a:p>
        </p:txBody>
      </p:sp>
      <p:sp>
        <p:nvSpPr>
          <p:cNvPr id="134161" name="Line 17"/>
          <p:cNvSpPr>
            <a:spLocks noChangeShapeType="1"/>
          </p:cNvSpPr>
          <p:nvPr/>
        </p:nvSpPr>
        <p:spPr bwMode="auto">
          <a:xfrm>
            <a:off x="7696200" y="4343400"/>
            <a:ext cx="0" cy="990600"/>
          </a:xfrm>
          <a:prstGeom prst="line">
            <a:avLst/>
          </a:prstGeom>
          <a:noFill/>
          <a:ln w="28575">
            <a:solidFill>
              <a:srgbClr val="008000"/>
            </a:solidFill>
            <a:round/>
            <a:headEnd/>
            <a:tailEnd type="triangle" w="lg" len="med"/>
          </a:ln>
          <a:effectLst/>
        </p:spPr>
        <p:txBody>
          <a:bodyPr/>
          <a:lstStyle/>
          <a:p>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152400"/>
            <a:ext cx="8229600" cy="1143000"/>
          </a:xfrm>
        </p:spPr>
        <p:txBody>
          <a:bodyPr anchor="t">
            <a:normAutofit fontScale="90000"/>
          </a:bodyPr>
          <a:lstStyle/>
          <a:p>
            <a:pPr eaLnBrk="1" hangingPunct="1"/>
            <a:r>
              <a:rPr lang="en-US" sz="3600" b="1" i="1" dirty="0" smtClean="0"/>
              <a:t>California’s </a:t>
            </a:r>
            <a:r>
              <a:rPr lang="en-US" sz="3600" b="1" i="1" dirty="0" smtClean="0"/>
              <a:t>Long History of Leadership</a:t>
            </a:r>
            <a:r>
              <a:rPr lang="en-US" sz="3600" dirty="0" smtClean="0"/>
              <a:t/>
            </a:r>
            <a:br>
              <a:rPr lang="en-US" sz="3600" dirty="0" smtClean="0"/>
            </a:br>
            <a:r>
              <a:rPr lang="en-US" sz="2700" dirty="0" smtClean="0"/>
              <a:t>Regulatory history: CA (lower panel) vs. U.S. (upper panel</a:t>
            </a:r>
            <a:r>
              <a:rPr lang="en-US" sz="2700" dirty="0" smtClean="0"/>
              <a:t>)</a:t>
            </a:r>
            <a:endParaRPr lang="en-US" sz="2400" dirty="0" smtClean="0"/>
          </a:p>
        </p:txBody>
      </p:sp>
      <p:sp>
        <p:nvSpPr>
          <p:cNvPr id="7170" name="Slide Number Placeholder 5"/>
          <p:cNvSpPr>
            <a:spLocks noGrp="1"/>
          </p:cNvSpPr>
          <p:nvPr>
            <p:ph type="sldNum" sz="quarter" idx="12"/>
          </p:nvPr>
        </p:nvSpPr>
        <p:spPr>
          <a:noFill/>
        </p:spPr>
        <p:txBody>
          <a:bodyPr/>
          <a:lstStyle/>
          <a:p>
            <a:fld id="{946AAF47-25E6-49F4-B354-CE418627B33B}" type="slidenum">
              <a:rPr lang="en-US">
                <a:latin typeface="Arial" pitchFamily="34" charset="0"/>
              </a:rPr>
              <a:pPr/>
              <a:t>20</a:t>
            </a:fld>
            <a:endParaRPr lang="en-US">
              <a:latin typeface="Arial" pitchFamily="34" charset="0"/>
            </a:endParaRPr>
          </a:p>
        </p:txBody>
      </p:sp>
      <p:pic>
        <p:nvPicPr>
          <p:cNvPr id="7172" name="Picture 3"/>
          <p:cNvPicPr>
            <a:picLocks noGrp="1" noChangeAspect="1" noChangeArrowheads="1"/>
          </p:cNvPicPr>
          <p:nvPr>
            <p:ph sz="quarter" idx="1"/>
          </p:nvPr>
        </p:nvPicPr>
        <p:blipFill>
          <a:blip r:embed="rId3" cstate="print"/>
          <a:srcRect/>
          <a:stretch>
            <a:fillRect/>
          </a:stretch>
        </p:blipFill>
        <p:spPr>
          <a:xfrm>
            <a:off x="-2867" y="1371600"/>
            <a:ext cx="9146867" cy="5225996"/>
          </a:xfrm>
          <a:noFill/>
        </p:spPr>
      </p:pic>
      <p:sp>
        <p:nvSpPr>
          <p:cNvPr id="5" name="TextBox 4"/>
          <p:cNvSpPr txBox="1"/>
          <p:nvPr/>
        </p:nvSpPr>
        <p:spPr>
          <a:xfrm>
            <a:off x="228600" y="6096000"/>
            <a:ext cx="2362200" cy="369332"/>
          </a:xfrm>
          <a:prstGeom prst="rect">
            <a:avLst/>
          </a:prstGeom>
          <a:noFill/>
        </p:spPr>
        <p:txBody>
          <a:bodyPr wrap="square" rtlCol="0">
            <a:spAutoFit/>
          </a:bodyPr>
          <a:lstStyle/>
          <a:p>
            <a:r>
              <a:rPr lang="en-US" dirty="0" smtClean="0"/>
              <a:t>Source: Next 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3B65E82-757A-453B-9FB2-2F682F761AAE}" type="slidenum">
              <a:rPr lang="en-US">
                <a:latin typeface="Arial" pitchFamily="34" charset="0"/>
              </a:rPr>
              <a:pPr/>
              <a:t>21</a:t>
            </a:fld>
            <a:endParaRPr lang="en-US">
              <a:latin typeface="Arial" pitchFamily="34" charset="0"/>
            </a:endParaRPr>
          </a:p>
        </p:txBody>
      </p:sp>
      <p:pic>
        <p:nvPicPr>
          <p:cNvPr id="8196" name="Picture 3"/>
          <p:cNvPicPr>
            <a:picLocks noGrp="1" noChangeAspect="1" noChangeArrowheads="1"/>
          </p:cNvPicPr>
          <p:nvPr>
            <p:ph sz="quarter" idx="1"/>
          </p:nvPr>
        </p:nvPicPr>
        <p:blipFill>
          <a:blip r:embed="rId3" cstate="print"/>
          <a:srcRect/>
          <a:stretch>
            <a:fillRect/>
          </a:stretch>
        </p:blipFill>
        <p:spPr>
          <a:xfrm>
            <a:off x="35917" y="1143000"/>
            <a:ext cx="9127749" cy="4953001"/>
          </a:xfrm>
          <a:noFill/>
        </p:spPr>
      </p:pic>
      <p:sp>
        <p:nvSpPr>
          <p:cNvPr id="4" name="TextBox 3"/>
          <p:cNvSpPr txBox="1"/>
          <p:nvPr/>
        </p:nvSpPr>
        <p:spPr>
          <a:xfrm>
            <a:off x="685800" y="304800"/>
            <a:ext cx="7315200" cy="584775"/>
          </a:xfrm>
          <a:prstGeom prst="rect">
            <a:avLst/>
          </a:prstGeom>
          <a:noFill/>
        </p:spPr>
        <p:txBody>
          <a:bodyPr wrap="square" rtlCol="0">
            <a:spAutoFit/>
          </a:bodyPr>
          <a:lstStyle/>
          <a:p>
            <a:r>
              <a:rPr lang="en-US" sz="3200" b="1" i="1" dirty="0" smtClean="0">
                <a:solidFill>
                  <a:schemeClr val="tx2"/>
                </a:solidFill>
                <a:latin typeface="+mj-lt"/>
              </a:rPr>
              <a:t>California’s </a:t>
            </a:r>
            <a:r>
              <a:rPr lang="en-US" sz="3200" b="1" i="1" dirty="0" smtClean="0">
                <a:solidFill>
                  <a:schemeClr val="tx2"/>
                </a:solidFill>
                <a:latin typeface="+mj-lt"/>
              </a:rPr>
              <a:t>Long History of Leadership</a:t>
            </a:r>
            <a:endParaRPr lang="en-US" sz="3200" dirty="0">
              <a:solidFill>
                <a:schemeClr val="tx2"/>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457200"/>
            <a:ext cx="5562600" cy="609600"/>
          </a:xfrm>
        </p:spPr>
        <p:txBody>
          <a:bodyPr>
            <a:noAutofit/>
          </a:bodyPr>
          <a:lstStyle/>
          <a:p>
            <a:r>
              <a:rPr lang="en-US" sz="2800" b="1" dirty="0" smtClean="0"/>
              <a:t>California Must Continue to Lead</a:t>
            </a:r>
            <a:r>
              <a:rPr lang="en-US" sz="2000" b="1" dirty="0" smtClean="0"/>
              <a:t/>
            </a:r>
            <a:br>
              <a:rPr lang="en-US" sz="2000" b="1" dirty="0" smtClean="0"/>
            </a:br>
            <a:endParaRPr lang="en-US" sz="2000" b="1" dirty="0"/>
          </a:p>
        </p:txBody>
      </p:sp>
      <p:sp>
        <p:nvSpPr>
          <p:cNvPr id="3101" name="Text Box 29"/>
          <p:cNvSpPr txBox="1">
            <a:spLocks noChangeArrowheads="1"/>
          </p:cNvSpPr>
          <p:nvPr/>
        </p:nvSpPr>
        <p:spPr bwMode="auto">
          <a:xfrm>
            <a:off x="304800" y="5181600"/>
            <a:ext cx="8153400" cy="1384995"/>
          </a:xfrm>
          <a:prstGeom prst="rect">
            <a:avLst/>
          </a:prstGeom>
          <a:noFill/>
          <a:ln w="9525">
            <a:noFill/>
            <a:miter lim="800000"/>
            <a:headEnd/>
            <a:tailEnd/>
          </a:ln>
          <a:effectLst/>
        </p:spPr>
        <p:txBody>
          <a:bodyPr wrap="square">
            <a:spAutoFit/>
          </a:bodyPr>
          <a:lstStyle/>
          <a:p>
            <a:pPr marL="0" lvl="1" indent="-228600">
              <a:tabLst>
                <a:tab pos="290513" algn="ctr"/>
              </a:tabLst>
            </a:pPr>
            <a:r>
              <a:rPr lang="en-US" sz="2800" dirty="0" smtClean="0"/>
              <a:t>Since </a:t>
            </a:r>
            <a:r>
              <a:rPr lang="en-US" sz="2800" dirty="0" smtClean="0"/>
              <a:t>1975, California’s electricity consumption per capita has remained flat, while the rest of </a:t>
            </a:r>
            <a:r>
              <a:rPr lang="en-US" sz="2800" dirty="0" smtClean="0"/>
              <a:t>the country </a:t>
            </a:r>
            <a:r>
              <a:rPr lang="en-US" sz="2800" dirty="0" smtClean="0"/>
              <a:t>has increased approximately </a:t>
            </a:r>
            <a:r>
              <a:rPr lang="en-US" sz="2800" dirty="0" smtClean="0"/>
              <a:t>50%</a:t>
            </a:r>
          </a:p>
        </p:txBody>
      </p:sp>
      <p:sp>
        <p:nvSpPr>
          <p:cNvPr id="273415" name="Text Box 7"/>
          <p:cNvSpPr txBox="1">
            <a:spLocks noChangeArrowheads="1"/>
          </p:cNvSpPr>
          <p:nvPr/>
        </p:nvSpPr>
        <p:spPr bwMode="auto">
          <a:xfrm>
            <a:off x="5038725" y="1438275"/>
            <a:ext cx="1209675" cy="314325"/>
          </a:xfrm>
          <a:prstGeom prst="rect">
            <a:avLst/>
          </a:prstGeom>
          <a:noFill/>
          <a:ln w="9525">
            <a:noFill/>
            <a:miter lim="800000"/>
            <a:headEnd/>
            <a:tailEnd/>
          </a:ln>
        </p:spPr>
        <p:txBody>
          <a:bodyPr lIns="36576" tIns="27432" rIns="0" bIns="0"/>
          <a:lstStyle/>
          <a:p>
            <a:r>
              <a:rPr lang="en-US" sz="1200" dirty="0"/>
              <a:t>United States</a:t>
            </a:r>
          </a:p>
        </p:txBody>
      </p:sp>
      <p:sp>
        <p:nvSpPr>
          <p:cNvPr id="2" name="Text Box 7"/>
          <p:cNvSpPr txBox="1">
            <a:spLocks noChangeArrowheads="1"/>
          </p:cNvSpPr>
          <p:nvPr/>
        </p:nvSpPr>
        <p:spPr bwMode="auto">
          <a:xfrm>
            <a:off x="5181600" y="2895600"/>
            <a:ext cx="1209675" cy="314325"/>
          </a:xfrm>
          <a:prstGeom prst="rect">
            <a:avLst/>
          </a:prstGeom>
          <a:noFill/>
          <a:ln w="9525">
            <a:noFill/>
            <a:miter lim="800000"/>
            <a:headEnd/>
            <a:tailEnd/>
          </a:ln>
        </p:spPr>
        <p:txBody>
          <a:bodyPr lIns="36576" tIns="27432" rIns="0" bIns="0"/>
          <a:lstStyle/>
          <a:p>
            <a:r>
              <a:rPr lang="en-US" sz="1200"/>
              <a:t>California</a:t>
            </a:r>
          </a:p>
        </p:txBody>
      </p:sp>
      <p:sp>
        <p:nvSpPr>
          <p:cNvPr id="3104" name="Text Box 32"/>
          <p:cNvSpPr txBox="1">
            <a:spLocks noChangeArrowheads="1"/>
          </p:cNvSpPr>
          <p:nvPr/>
        </p:nvSpPr>
        <p:spPr bwMode="auto">
          <a:xfrm>
            <a:off x="6858000" y="4419600"/>
            <a:ext cx="1066800" cy="244475"/>
          </a:xfrm>
          <a:prstGeom prst="rect">
            <a:avLst/>
          </a:prstGeom>
          <a:noFill/>
          <a:ln w="9525">
            <a:noFill/>
            <a:miter lim="800000"/>
            <a:headEnd/>
            <a:tailEnd/>
          </a:ln>
          <a:effectLst/>
        </p:spPr>
        <p:txBody>
          <a:bodyPr>
            <a:spAutoFit/>
          </a:bodyPr>
          <a:lstStyle/>
          <a:p>
            <a:pPr>
              <a:spcBef>
                <a:spcPct val="50000"/>
              </a:spcBef>
            </a:pPr>
            <a:r>
              <a:rPr lang="en-US" sz="1000"/>
              <a:t>Source: EIA</a:t>
            </a:r>
          </a:p>
        </p:txBody>
      </p:sp>
      <p:sp>
        <p:nvSpPr>
          <p:cNvPr id="9" name="TextBox 8"/>
          <p:cNvSpPr txBox="1"/>
          <p:nvPr/>
        </p:nvSpPr>
        <p:spPr>
          <a:xfrm>
            <a:off x="152400" y="228600"/>
            <a:ext cx="1752600" cy="369332"/>
          </a:xfrm>
          <a:prstGeom prst="rect">
            <a:avLst/>
          </a:prstGeom>
          <a:noFill/>
        </p:spPr>
        <p:txBody>
          <a:bodyPr wrap="square" rtlCol="0">
            <a:spAutoFit/>
          </a:bodyPr>
          <a:lstStyle/>
          <a:p>
            <a:r>
              <a:rPr lang="en-US" b="1" i="1" dirty="0" smtClean="0">
                <a:solidFill>
                  <a:srgbClr val="FF0000"/>
                </a:solidFill>
              </a:rPr>
              <a:t>At Risk</a:t>
            </a:r>
            <a:endParaRPr lang="en-US" b="1" i="1" dirty="0">
              <a:solidFill>
                <a:srgbClr val="FF0000"/>
              </a:solidFill>
            </a:endParaRPr>
          </a:p>
        </p:txBody>
      </p:sp>
      <p:pic>
        <p:nvPicPr>
          <p:cNvPr id="15363" name="Picture 3" descr="image001"/>
          <p:cNvPicPr>
            <a:picLocks noChangeAspect="1" noChangeArrowheads="1"/>
          </p:cNvPicPr>
          <p:nvPr/>
        </p:nvPicPr>
        <p:blipFill>
          <a:blip r:embed="rId3" cstate="print"/>
          <a:srcRect/>
          <a:stretch>
            <a:fillRect/>
          </a:stretch>
        </p:blipFill>
        <p:spPr bwMode="auto">
          <a:xfrm>
            <a:off x="304800" y="685800"/>
            <a:ext cx="8153400" cy="4494371"/>
          </a:xfrm>
          <a:prstGeom prst="rect">
            <a:avLst/>
          </a:prstGeom>
          <a:noFill/>
          <a:ln w="9525">
            <a:noFill/>
            <a:miter lim="800000"/>
            <a:headEnd/>
            <a:tailEnd/>
          </a:ln>
        </p:spPr>
      </p:pic>
      <p:sp>
        <p:nvSpPr>
          <p:cNvPr id="10" name="TextBox 9"/>
          <p:cNvSpPr txBox="1"/>
          <p:nvPr/>
        </p:nvSpPr>
        <p:spPr>
          <a:xfrm>
            <a:off x="5105400" y="6211669"/>
            <a:ext cx="3733800" cy="646331"/>
          </a:xfrm>
          <a:prstGeom prst="rect">
            <a:avLst/>
          </a:prstGeom>
          <a:noFill/>
        </p:spPr>
        <p:txBody>
          <a:bodyPr wrap="square" rtlCol="0">
            <a:spAutoFit/>
          </a:bodyPr>
          <a:lstStyle/>
          <a:p>
            <a:r>
              <a:rPr lang="en-US" dirty="0" smtClean="0"/>
              <a:t>Source: EIA (data from 2008-09)</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treehugger.com/wetern-climate-initiative-partners-observers-image.jpg"/>
          <p:cNvPicPr>
            <a:picLocks noChangeAspect="1" noChangeArrowheads="1"/>
          </p:cNvPicPr>
          <p:nvPr/>
        </p:nvPicPr>
        <p:blipFill>
          <a:blip r:embed="rId3" cstate="print"/>
          <a:srcRect/>
          <a:stretch>
            <a:fillRect/>
          </a:stretch>
        </p:blipFill>
        <p:spPr bwMode="auto">
          <a:xfrm>
            <a:off x="533400" y="153712"/>
            <a:ext cx="8001000" cy="6704288"/>
          </a:xfrm>
          <a:prstGeom prst="rect">
            <a:avLst/>
          </a:prstGeom>
          <a:noFill/>
        </p:spPr>
      </p:pic>
      <p:sp>
        <p:nvSpPr>
          <p:cNvPr id="5" name="Title 4"/>
          <p:cNvSpPr>
            <a:spLocks noGrp="1"/>
          </p:cNvSpPr>
          <p:nvPr>
            <p:ph type="title"/>
          </p:nvPr>
        </p:nvSpPr>
        <p:spPr>
          <a:xfrm>
            <a:off x="762000" y="228600"/>
            <a:ext cx="7772400" cy="1143000"/>
          </a:xfrm>
        </p:spPr>
        <p:txBody>
          <a:bodyPr anchor="t">
            <a:normAutofit/>
          </a:bodyPr>
          <a:lstStyle/>
          <a:p>
            <a:r>
              <a:rPr lang="en-US" dirty="0" smtClean="0"/>
              <a:t>Western Climate Initiative (WCI)</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458200" cy="5029200"/>
          </a:xfrm>
        </p:spPr>
        <p:txBody>
          <a:bodyPr>
            <a:normAutofit fontScale="92500" lnSpcReduction="10000"/>
          </a:bodyPr>
          <a:lstStyle/>
          <a:p>
            <a:r>
              <a:rPr lang="en-US" sz="3200" dirty="0" smtClean="0"/>
              <a:t>"(Congress is) asleep at the wheel on climate change, asleep at the wheel on job growth, asleep at the wheel on this industrial revolution taking place in the energy </a:t>
            </a:r>
            <a:r>
              <a:rPr lang="en-US" sz="3200" dirty="0" smtClean="0"/>
              <a:t>industry”</a:t>
            </a:r>
          </a:p>
          <a:p>
            <a:pPr lvl="1"/>
            <a:r>
              <a:rPr lang="en-US" sz="3200" i="1" dirty="0" smtClean="0"/>
              <a:t>Kevin Parker, global head of asset </a:t>
            </a:r>
            <a:r>
              <a:rPr lang="en-US" sz="3200" i="1" dirty="0" smtClean="0"/>
              <a:t>management at Deutsche Bank</a:t>
            </a:r>
            <a:endParaRPr lang="en-US" sz="3200" i="1" dirty="0" smtClean="0"/>
          </a:p>
          <a:p>
            <a:r>
              <a:rPr lang="en-US" sz="3200" dirty="0" smtClean="0"/>
              <a:t>"What the U.S. doesn't realize is that China is going from manufacturing hub to the clean-tech laboratory of the world</a:t>
            </a:r>
            <a:r>
              <a:rPr lang="en-US" sz="3200" dirty="0" smtClean="0"/>
              <a:t>.“</a:t>
            </a:r>
          </a:p>
          <a:p>
            <a:pPr lvl="1"/>
            <a:r>
              <a:rPr lang="en-US" sz="3200" i="1" dirty="0" smtClean="0"/>
              <a:t>Peggy Liu, founder and chairwoman of the Joint U.S.-China Collaboration on Clean Energy</a:t>
            </a:r>
          </a:p>
          <a:p>
            <a:pPr lvl="1"/>
            <a:endParaRPr lang="en-US" dirty="0" smtClean="0"/>
          </a:p>
        </p:txBody>
      </p:sp>
      <p:sp>
        <p:nvSpPr>
          <p:cNvPr id="4" name="Title 3"/>
          <p:cNvSpPr>
            <a:spLocks noGrp="1"/>
          </p:cNvSpPr>
          <p:nvPr>
            <p:ph type="title"/>
          </p:nvPr>
        </p:nvSpPr>
        <p:spPr>
          <a:xfrm>
            <a:off x="914400" y="274638"/>
            <a:ext cx="7772400" cy="868362"/>
          </a:xfrm>
        </p:spPr>
        <p:txBody>
          <a:bodyPr anchor="t"/>
          <a:lstStyle/>
          <a:p>
            <a:r>
              <a:rPr lang="en-US" b="1" dirty="0" smtClean="0"/>
              <a:t>California Must Continue to Lead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28600" y="3124200"/>
            <a:ext cx="4495800" cy="3600986"/>
          </a:xfrm>
          <a:prstGeom prst="rect">
            <a:avLst/>
          </a:prstGeom>
          <a:noFill/>
          <a:ln w="19050">
            <a:solidFill>
              <a:srgbClr val="003399"/>
            </a:solidFill>
            <a:miter lim="800000"/>
            <a:headEnd/>
            <a:tailEnd/>
          </a:ln>
        </p:spPr>
        <p:txBody>
          <a:bodyPr>
            <a:spAutoFit/>
          </a:bodyPr>
          <a:lstStyle/>
          <a:p>
            <a:pPr marL="342900" indent="-342900" algn="ctr"/>
            <a:r>
              <a:rPr lang="en-US" sz="2400" b="1" u="sng" dirty="0" smtClean="0">
                <a:solidFill>
                  <a:srgbClr val="003399"/>
                </a:solidFill>
              </a:rPr>
              <a:t>UPSIDE</a:t>
            </a:r>
            <a:endParaRPr lang="en-US" sz="2400" b="1" u="sng" dirty="0">
              <a:solidFill>
                <a:srgbClr val="003399"/>
              </a:solidFill>
            </a:endParaRPr>
          </a:p>
          <a:p>
            <a:pPr marL="342900" indent="-342900"/>
            <a:endParaRPr lang="en-US" sz="2400" b="1" dirty="0"/>
          </a:p>
          <a:p>
            <a:pPr marL="342900" indent="-342900"/>
            <a:r>
              <a:rPr lang="en-US" b="1" dirty="0"/>
              <a:t>1.  Most California Ballot Initiatives Fail</a:t>
            </a:r>
          </a:p>
          <a:p>
            <a:pPr marL="342900" indent="-342900"/>
            <a:endParaRPr lang="en-US" b="1" dirty="0"/>
          </a:p>
          <a:p>
            <a:pPr marL="342900" indent="-342900"/>
            <a:r>
              <a:rPr lang="en-US" b="1" dirty="0"/>
              <a:t>2.  Polling Says </a:t>
            </a:r>
            <a:r>
              <a:rPr lang="en-US" b="1" dirty="0" smtClean="0"/>
              <a:t>Strong Majority of Californians Support AB 32</a:t>
            </a:r>
            <a:endParaRPr lang="en-US" b="1" i="1" dirty="0"/>
          </a:p>
          <a:p>
            <a:pPr marL="342900" indent="-342900"/>
            <a:endParaRPr lang="en-US" b="1" dirty="0"/>
          </a:p>
          <a:p>
            <a:pPr marL="342900" indent="-342900"/>
            <a:r>
              <a:rPr lang="en-US" b="1" dirty="0"/>
              <a:t>3.  </a:t>
            </a:r>
            <a:r>
              <a:rPr lang="en-US" b="1" dirty="0" smtClean="0"/>
              <a:t>Broad-based,  Mobilized Coalition Getting Message Out</a:t>
            </a:r>
            <a:endParaRPr lang="en-US" b="1" dirty="0"/>
          </a:p>
          <a:p>
            <a:pPr marL="342900" indent="-342900"/>
            <a:endParaRPr lang="en-US" b="1" dirty="0"/>
          </a:p>
          <a:p>
            <a:pPr marL="342900" indent="-342900"/>
            <a:r>
              <a:rPr lang="en-US" b="1" dirty="0"/>
              <a:t>4.  A Legitimate Story to Tell: Jobs &amp; Economic Growth</a:t>
            </a:r>
          </a:p>
        </p:txBody>
      </p:sp>
      <p:sp>
        <p:nvSpPr>
          <p:cNvPr id="25603" name="Rectangle 5"/>
          <p:cNvSpPr>
            <a:spLocks noChangeArrowheads="1"/>
          </p:cNvSpPr>
          <p:nvPr/>
        </p:nvSpPr>
        <p:spPr bwMode="auto">
          <a:xfrm>
            <a:off x="4724400" y="3124200"/>
            <a:ext cx="4191000" cy="3323987"/>
          </a:xfrm>
          <a:prstGeom prst="rect">
            <a:avLst/>
          </a:prstGeom>
          <a:noFill/>
          <a:ln w="19050">
            <a:solidFill>
              <a:srgbClr val="003399"/>
            </a:solidFill>
            <a:miter lim="800000"/>
            <a:headEnd/>
            <a:tailEnd/>
          </a:ln>
        </p:spPr>
        <p:txBody>
          <a:bodyPr>
            <a:spAutoFit/>
          </a:bodyPr>
          <a:lstStyle/>
          <a:p>
            <a:pPr marL="342900" indent="-342900" algn="ctr"/>
            <a:r>
              <a:rPr lang="en-US" sz="2400" b="1" u="sng" dirty="0" smtClean="0">
                <a:solidFill>
                  <a:srgbClr val="003399"/>
                </a:solidFill>
              </a:rPr>
              <a:t>DOWNSIDE</a:t>
            </a:r>
            <a:endParaRPr lang="en-US" sz="2400" b="1" u="sng" dirty="0">
              <a:solidFill>
                <a:srgbClr val="003399"/>
              </a:solidFill>
            </a:endParaRPr>
          </a:p>
          <a:p>
            <a:pPr marL="342900" indent="-342900"/>
            <a:endParaRPr lang="en-US" sz="2400" b="1" dirty="0">
              <a:solidFill>
                <a:srgbClr val="003399"/>
              </a:solidFill>
            </a:endParaRPr>
          </a:p>
          <a:p>
            <a:pPr marL="342900" indent="-342900"/>
            <a:r>
              <a:rPr lang="en-US" b="1" dirty="0"/>
              <a:t>1.  </a:t>
            </a:r>
            <a:r>
              <a:rPr lang="en-US" b="1" dirty="0" smtClean="0"/>
              <a:t>Deep </a:t>
            </a:r>
            <a:r>
              <a:rPr lang="en-US" b="1" dirty="0" smtClean="0"/>
              <a:t>Pockets</a:t>
            </a:r>
            <a:endParaRPr lang="en-US" b="1" dirty="0"/>
          </a:p>
          <a:p>
            <a:pPr marL="342900" indent="-342900"/>
            <a:endParaRPr lang="en-US" b="1" dirty="0"/>
          </a:p>
          <a:p>
            <a:pPr marL="342900" indent="-342900"/>
            <a:r>
              <a:rPr lang="en-US" b="1" dirty="0"/>
              <a:t>2.  Polling Says </a:t>
            </a:r>
            <a:r>
              <a:rPr lang="en-US" b="1" dirty="0" smtClean="0"/>
              <a:t>Support Drops When Framed in Prop 23 Context</a:t>
            </a:r>
            <a:endParaRPr lang="en-US" b="1" dirty="0"/>
          </a:p>
          <a:p>
            <a:pPr marL="342900" indent="-342900"/>
            <a:endParaRPr lang="en-US" b="1" dirty="0"/>
          </a:p>
          <a:p>
            <a:pPr marL="342900" indent="-342900"/>
            <a:r>
              <a:rPr lang="en-US" b="1" dirty="0"/>
              <a:t>3.  Bad Economy</a:t>
            </a:r>
          </a:p>
          <a:p>
            <a:pPr marL="342900" indent="-342900">
              <a:buFontTx/>
              <a:buAutoNum type="arabicPeriod" startAt="3"/>
            </a:pPr>
            <a:endParaRPr lang="en-US" b="1" dirty="0"/>
          </a:p>
          <a:p>
            <a:pPr marL="342900" indent="-342900"/>
            <a:r>
              <a:rPr lang="en-US" b="1" dirty="0"/>
              <a:t>4.  An </a:t>
            </a:r>
            <a:r>
              <a:rPr lang="en-US" b="1" dirty="0" smtClean="0"/>
              <a:t>Deceptive Narrative: </a:t>
            </a:r>
            <a:r>
              <a:rPr lang="en-US" b="1" dirty="0"/>
              <a:t>Energy Tax, Jobs, Bureaucrats</a:t>
            </a:r>
          </a:p>
        </p:txBody>
      </p:sp>
      <p:sp>
        <p:nvSpPr>
          <p:cNvPr id="25604" name="Rectangle 6"/>
          <p:cNvSpPr>
            <a:spLocks noChangeArrowheads="1"/>
          </p:cNvSpPr>
          <p:nvPr/>
        </p:nvSpPr>
        <p:spPr bwMode="auto">
          <a:xfrm>
            <a:off x="2590800" y="304800"/>
            <a:ext cx="3873189" cy="707886"/>
          </a:xfrm>
          <a:prstGeom prst="rect">
            <a:avLst/>
          </a:prstGeom>
          <a:noFill/>
          <a:ln w="9525">
            <a:noFill/>
            <a:miter lim="800000"/>
            <a:headEnd/>
            <a:tailEnd/>
          </a:ln>
        </p:spPr>
        <p:txBody>
          <a:bodyPr wrap="square">
            <a:spAutoFit/>
          </a:bodyPr>
          <a:lstStyle/>
          <a:p>
            <a:pPr algn="ctr" eaLnBrk="0" hangingPunct="0">
              <a:spcBef>
                <a:spcPct val="30000"/>
              </a:spcBef>
              <a:spcAft>
                <a:spcPct val="50000"/>
              </a:spcAft>
              <a:buClr>
                <a:schemeClr val="accent2"/>
              </a:buClr>
              <a:buSzPct val="70000"/>
              <a:buFont typeface="Monotype Sorts" charset="2"/>
              <a:buNone/>
            </a:pPr>
            <a:r>
              <a:rPr lang="en-US" sz="4000" b="1" dirty="0" smtClean="0">
                <a:latin typeface="+mj-lt"/>
              </a:rPr>
              <a:t>Current Outlook </a:t>
            </a:r>
            <a:endParaRPr lang="en-US" sz="4000" dirty="0">
              <a:latin typeface="+mj-lt"/>
            </a:endParaRPr>
          </a:p>
        </p:txBody>
      </p:sp>
      <p:pic>
        <p:nvPicPr>
          <p:cNvPr id="5" name="Picture 6" descr="http://rightthinkingamerican.com/wp-content/uploads/2010/08/prop23.jpg"/>
          <p:cNvPicPr>
            <a:picLocks noChangeAspect="1" noChangeArrowheads="1"/>
          </p:cNvPicPr>
          <p:nvPr/>
        </p:nvPicPr>
        <p:blipFill>
          <a:blip r:embed="rId3" cstate="print"/>
          <a:srcRect/>
          <a:stretch>
            <a:fillRect/>
          </a:stretch>
        </p:blipFill>
        <p:spPr bwMode="auto">
          <a:xfrm>
            <a:off x="5867400" y="1066800"/>
            <a:ext cx="1905000" cy="1895476"/>
          </a:xfrm>
          <a:prstGeom prst="rect">
            <a:avLst/>
          </a:prstGeom>
          <a:noFill/>
        </p:spPr>
      </p:pic>
      <p:pic>
        <p:nvPicPr>
          <p:cNvPr id="6" name="Picture 5"/>
          <p:cNvPicPr>
            <a:picLocks noChangeAspect="1"/>
          </p:cNvPicPr>
          <p:nvPr/>
        </p:nvPicPr>
        <p:blipFill>
          <a:blip r:embed="rId4" cstate="print"/>
          <a:stretch>
            <a:fillRect/>
          </a:stretch>
        </p:blipFill>
        <p:spPr>
          <a:xfrm>
            <a:off x="838200" y="1447800"/>
            <a:ext cx="3276600" cy="148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chor="t">
            <a:normAutofit/>
          </a:bodyPr>
          <a:lstStyle/>
          <a:p>
            <a:pPr algn="ctr"/>
            <a:r>
              <a:rPr lang="en-US" dirty="0" smtClean="0"/>
              <a:t>Polling Shows Context Matters</a:t>
            </a:r>
            <a:endParaRPr lang="en-US" dirty="0"/>
          </a:p>
        </p:txBody>
      </p:sp>
      <p:graphicFrame>
        <p:nvGraphicFramePr>
          <p:cNvPr id="4" name="Chart 3"/>
          <p:cNvGraphicFramePr/>
          <p:nvPr/>
        </p:nvGraphicFramePr>
        <p:xfrm>
          <a:off x="228600" y="3962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2286000" y="13716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572000" y="3886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2819400" y="914400"/>
            <a:ext cx="3657600" cy="461665"/>
          </a:xfrm>
          <a:prstGeom prst="rect">
            <a:avLst/>
          </a:prstGeom>
          <a:noFill/>
        </p:spPr>
        <p:txBody>
          <a:bodyPr wrap="square" rtlCol="0">
            <a:spAutoFit/>
          </a:bodyPr>
          <a:lstStyle/>
          <a:p>
            <a:pPr algn="ctr"/>
            <a:r>
              <a:rPr lang="en-US" sz="2400" b="1" dirty="0" smtClean="0"/>
              <a:t>Public Support for AB 32</a:t>
            </a:r>
            <a:endParaRPr lang="en-US" sz="2400" b="1" dirty="0"/>
          </a:p>
        </p:txBody>
      </p:sp>
      <p:sp>
        <p:nvSpPr>
          <p:cNvPr id="9" name="TextBox 8"/>
          <p:cNvSpPr txBox="1"/>
          <p:nvPr/>
        </p:nvSpPr>
        <p:spPr>
          <a:xfrm>
            <a:off x="609600" y="3505200"/>
            <a:ext cx="3276600" cy="461665"/>
          </a:xfrm>
          <a:prstGeom prst="rect">
            <a:avLst/>
          </a:prstGeom>
          <a:noFill/>
        </p:spPr>
        <p:txBody>
          <a:bodyPr wrap="square" rtlCol="0">
            <a:spAutoFit/>
          </a:bodyPr>
          <a:lstStyle/>
          <a:p>
            <a:pPr algn="ctr"/>
            <a:r>
              <a:rPr lang="en-US" sz="2400" b="1" dirty="0" smtClean="0"/>
              <a:t>AB 32 &amp; Job Impacts </a:t>
            </a:r>
            <a:endParaRPr lang="en-US" sz="2400" b="1" dirty="0"/>
          </a:p>
        </p:txBody>
      </p:sp>
      <p:sp>
        <p:nvSpPr>
          <p:cNvPr id="10" name="TextBox 9"/>
          <p:cNvSpPr txBox="1"/>
          <p:nvPr/>
        </p:nvSpPr>
        <p:spPr>
          <a:xfrm>
            <a:off x="5486400" y="3429000"/>
            <a:ext cx="3048000" cy="461665"/>
          </a:xfrm>
          <a:prstGeom prst="rect">
            <a:avLst/>
          </a:prstGeom>
          <a:noFill/>
        </p:spPr>
        <p:txBody>
          <a:bodyPr wrap="square" rtlCol="0">
            <a:spAutoFit/>
          </a:bodyPr>
          <a:lstStyle/>
          <a:p>
            <a:r>
              <a:rPr lang="en-US" sz="2400" b="1" dirty="0" smtClean="0"/>
              <a:t>AB 32 &amp; the Economy</a:t>
            </a:r>
            <a:endParaRPr lang="en-US" sz="2400" b="1" dirty="0"/>
          </a:p>
        </p:txBody>
      </p:sp>
      <p:sp>
        <p:nvSpPr>
          <p:cNvPr id="12" name="TextBox 11"/>
          <p:cNvSpPr txBox="1"/>
          <p:nvPr/>
        </p:nvSpPr>
        <p:spPr>
          <a:xfrm>
            <a:off x="2743200" y="6248400"/>
            <a:ext cx="3962400" cy="369332"/>
          </a:xfrm>
          <a:prstGeom prst="rect">
            <a:avLst/>
          </a:prstGeom>
          <a:noFill/>
        </p:spPr>
        <p:txBody>
          <a:bodyPr wrap="square" rtlCol="0">
            <a:spAutoFit/>
          </a:bodyPr>
          <a:lstStyle/>
          <a:p>
            <a:pPr algn="ctr"/>
            <a:r>
              <a:rPr lang="en-US" dirty="0" smtClean="0"/>
              <a:t>Source: PPIC, July 2010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7772400" cy="1143000"/>
          </a:xfrm>
        </p:spPr>
        <p:txBody>
          <a:bodyPr/>
          <a:lstStyle/>
          <a:p>
            <a:pPr algn="ctr"/>
            <a:r>
              <a:rPr lang="en-US" dirty="0" smtClean="0"/>
              <a:t>Questions</a:t>
            </a:r>
            <a:endParaRPr lang="en-US" dirty="0"/>
          </a:p>
        </p:txBody>
      </p:sp>
      <p:grpSp>
        <p:nvGrpSpPr>
          <p:cNvPr id="5" name="Group 4"/>
          <p:cNvGrpSpPr>
            <a:grpSpLocks/>
          </p:cNvGrpSpPr>
          <p:nvPr/>
        </p:nvGrpSpPr>
        <p:grpSpPr bwMode="auto">
          <a:xfrm>
            <a:off x="381000" y="228600"/>
            <a:ext cx="1960563" cy="1676400"/>
            <a:chOff x="157" y="912"/>
            <a:chExt cx="1235" cy="1056"/>
          </a:xfrm>
        </p:grpSpPr>
        <p:pic>
          <p:nvPicPr>
            <p:cNvPr id="6" name="Picture 5" descr="logobottom"/>
            <p:cNvPicPr>
              <a:picLocks noChangeAspect="1" noChangeArrowheads="1"/>
            </p:cNvPicPr>
            <p:nvPr/>
          </p:nvPicPr>
          <p:blipFill>
            <a:blip r:embed="rId2" cstate="print"/>
            <a:srcRect/>
            <a:stretch>
              <a:fillRect/>
            </a:stretch>
          </p:blipFill>
          <p:spPr bwMode="auto">
            <a:xfrm>
              <a:off x="157" y="1712"/>
              <a:ext cx="1235" cy="256"/>
            </a:xfrm>
            <a:prstGeom prst="rect">
              <a:avLst/>
            </a:prstGeom>
            <a:noFill/>
          </p:spPr>
        </p:pic>
        <p:pic>
          <p:nvPicPr>
            <p:cNvPr id="7" name="Picture 6" descr="logotop"/>
            <p:cNvPicPr>
              <a:picLocks noChangeAspect="1" noChangeArrowheads="1"/>
            </p:cNvPicPr>
            <p:nvPr/>
          </p:nvPicPr>
          <p:blipFill>
            <a:blip r:embed="rId3" cstate="print"/>
            <a:srcRect/>
            <a:stretch>
              <a:fillRect/>
            </a:stretch>
          </p:blipFill>
          <p:spPr bwMode="auto">
            <a:xfrm>
              <a:off x="157" y="912"/>
              <a:ext cx="1235" cy="800"/>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8600" y="304800"/>
          <a:ext cx="8915400" cy="655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152400"/>
            <a:ext cx="9144000" cy="1828800"/>
          </a:xfrm>
          <a:prstGeom prst="rect">
            <a:avLst/>
          </a:prstGeom>
          <a:solidFill>
            <a:schemeClr val="tx2">
              <a:lumMod val="20000"/>
              <a:lumOff val="80000"/>
            </a:schemeClr>
          </a:solidFill>
          <a:ln w="9525">
            <a:noFill/>
            <a:miter lim="800000"/>
            <a:headEnd/>
            <a:tailEnd/>
          </a:ln>
          <a:effectLst/>
        </p:spPr>
        <p:txBody>
          <a:bodyPr anchor="ctr"/>
          <a:lstStyle/>
          <a:p>
            <a:pPr algn="ctr" fontAlgn="auto">
              <a:spcBef>
                <a:spcPts val="0"/>
              </a:spcBef>
              <a:spcAft>
                <a:spcPts val="0"/>
              </a:spcAft>
              <a:defRPr/>
            </a:pPr>
            <a:endParaRPr lang="en-US" sz="3200">
              <a:solidFill>
                <a:prstClr val="white"/>
              </a:solidFill>
              <a:latin typeface="+mn-lt"/>
              <a:cs typeface="+mn-cs"/>
            </a:endParaRPr>
          </a:p>
        </p:txBody>
      </p:sp>
      <p:sp>
        <p:nvSpPr>
          <p:cNvPr id="20483" name="Text Box 4"/>
          <p:cNvSpPr txBox="1">
            <a:spLocks noChangeArrowheads="1"/>
          </p:cNvSpPr>
          <p:nvPr/>
        </p:nvSpPr>
        <p:spPr bwMode="auto">
          <a:xfrm>
            <a:off x="381000" y="304800"/>
            <a:ext cx="8397875" cy="1384300"/>
          </a:xfrm>
          <a:prstGeom prst="rect">
            <a:avLst/>
          </a:prstGeom>
          <a:noFill/>
          <a:ln w="9525">
            <a:noFill/>
            <a:miter lim="800000"/>
            <a:headEnd/>
            <a:tailEnd/>
          </a:ln>
        </p:spPr>
        <p:txBody>
          <a:bodyPr>
            <a:spAutoFit/>
          </a:bodyPr>
          <a:lstStyle/>
          <a:p>
            <a:pPr algn="ctr"/>
            <a:endParaRPr lang="en-US" sz="1200" b="1" dirty="0">
              <a:latin typeface="Calibri" pitchFamily="34" charset="0"/>
            </a:endParaRPr>
          </a:p>
          <a:p>
            <a:pPr algn="ctr"/>
            <a:r>
              <a:rPr lang="en-US" sz="3600" b="1" dirty="0" smtClean="0">
                <a:latin typeface="Calibri" pitchFamily="34" charset="0"/>
              </a:rPr>
              <a:t>Proposition </a:t>
            </a:r>
            <a:r>
              <a:rPr lang="en-US" sz="3600" b="1" dirty="0">
                <a:latin typeface="Calibri" pitchFamily="34" charset="0"/>
              </a:rPr>
              <a:t>23</a:t>
            </a:r>
          </a:p>
          <a:p>
            <a:pPr algn="ctr"/>
            <a:r>
              <a:rPr lang="en-US" sz="3600" b="1" dirty="0">
                <a:latin typeface="Calibri" pitchFamily="34" charset="0"/>
              </a:rPr>
              <a:t>The 2010 Ballot Initiative to </a:t>
            </a:r>
            <a:r>
              <a:rPr lang="en-US" sz="3600" b="1" dirty="0" smtClean="0">
                <a:latin typeface="Calibri" pitchFamily="34" charset="0"/>
              </a:rPr>
              <a:t>Suspend AB 32</a:t>
            </a:r>
            <a:endParaRPr lang="en-US" sz="3600" b="1" dirty="0">
              <a:latin typeface="Calibri" pitchFamily="34" charset="0"/>
            </a:endParaRPr>
          </a:p>
        </p:txBody>
      </p:sp>
      <p:pic>
        <p:nvPicPr>
          <p:cNvPr id="20484" name="Picture 4" descr="071014_valero_hmed_1p_hmedium.jpg"/>
          <p:cNvPicPr>
            <a:picLocks noChangeAspect="1"/>
          </p:cNvPicPr>
          <p:nvPr/>
        </p:nvPicPr>
        <p:blipFill>
          <a:blip r:embed="rId3" cstate="print"/>
          <a:srcRect/>
          <a:stretch>
            <a:fillRect/>
          </a:stretch>
        </p:blipFill>
        <p:spPr bwMode="auto">
          <a:xfrm>
            <a:off x="6400800" y="2209800"/>
            <a:ext cx="2351314" cy="1371600"/>
          </a:xfrm>
          <a:prstGeom prst="rect">
            <a:avLst/>
          </a:prstGeom>
          <a:noFill/>
          <a:ln w="9525">
            <a:noFill/>
            <a:miter lim="800000"/>
            <a:headEnd/>
            <a:tailEnd/>
          </a:ln>
        </p:spPr>
      </p:pic>
      <p:pic>
        <p:nvPicPr>
          <p:cNvPr id="12" name="Picture 11"/>
          <p:cNvPicPr>
            <a:picLocks noChangeAspect="1"/>
          </p:cNvPicPr>
          <p:nvPr/>
        </p:nvPicPr>
        <p:blipFill>
          <a:blip r:embed="rId4" cstate="print"/>
          <a:stretch>
            <a:fillRect/>
          </a:stretch>
        </p:blipFill>
        <p:spPr>
          <a:xfrm>
            <a:off x="152400" y="2362200"/>
            <a:ext cx="3733800" cy="1691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7218" name="Picture 2" descr="Protesters."/>
          <p:cNvPicPr>
            <a:picLocks noChangeAspect="1" noChangeArrowheads="1"/>
          </p:cNvPicPr>
          <p:nvPr/>
        </p:nvPicPr>
        <p:blipFill>
          <a:blip r:embed="rId5" cstate="print"/>
          <a:srcRect/>
          <a:stretch>
            <a:fillRect/>
          </a:stretch>
        </p:blipFill>
        <p:spPr bwMode="auto">
          <a:xfrm>
            <a:off x="533400" y="4419600"/>
            <a:ext cx="2924175" cy="2190750"/>
          </a:xfrm>
          <a:prstGeom prst="rect">
            <a:avLst/>
          </a:prstGeom>
          <a:noFill/>
        </p:spPr>
      </p:pic>
      <p:pic>
        <p:nvPicPr>
          <p:cNvPr id="137220" name="Picture 4" descr="http://communitiesagainstprop23.com/logos/NO-on-23-logo-fa-RGB-small.png"/>
          <p:cNvPicPr>
            <a:picLocks noChangeAspect="1" noChangeArrowheads="1"/>
          </p:cNvPicPr>
          <p:nvPr/>
        </p:nvPicPr>
        <p:blipFill>
          <a:blip r:embed="rId6" cstate="print"/>
          <a:srcRect/>
          <a:stretch>
            <a:fillRect/>
          </a:stretch>
        </p:blipFill>
        <p:spPr bwMode="auto">
          <a:xfrm>
            <a:off x="4114800" y="3559302"/>
            <a:ext cx="2133600" cy="3051049"/>
          </a:xfrm>
          <a:prstGeom prst="rect">
            <a:avLst/>
          </a:prstGeom>
          <a:noFill/>
        </p:spPr>
      </p:pic>
      <p:pic>
        <p:nvPicPr>
          <p:cNvPr id="137222" name="Picture 6" descr="http://rightthinkingamerican.com/wp-content/uploads/2010/08/prop23.jpg"/>
          <p:cNvPicPr>
            <a:picLocks noChangeAspect="1" noChangeArrowheads="1"/>
          </p:cNvPicPr>
          <p:nvPr/>
        </p:nvPicPr>
        <p:blipFill>
          <a:blip r:embed="rId7" cstate="print"/>
          <a:srcRect/>
          <a:stretch>
            <a:fillRect/>
          </a:stretch>
        </p:blipFill>
        <p:spPr bwMode="auto">
          <a:xfrm>
            <a:off x="6858000" y="4648200"/>
            <a:ext cx="1905000" cy="1895476"/>
          </a:xfrm>
          <a:prstGeom prst="rect">
            <a:avLst/>
          </a:prstGeom>
          <a:noFill/>
        </p:spPr>
      </p:pic>
      <p:pic>
        <p:nvPicPr>
          <p:cNvPr id="137224" name="Picture 8" descr="Koch Industries, Inc."/>
          <p:cNvPicPr>
            <a:picLocks noChangeAspect="1" noChangeArrowheads="1"/>
          </p:cNvPicPr>
          <p:nvPr/>
        </p:nvPicPr>
        <p:blipFill>
          <a:blip r:embed="rId8" cstate="print"/>
          <a:srcRect/>
          <a:stretch>
            <a:fillRect/>
          </a:stretch>
        </p:blipFill>
        <p:spPr bwMode="auto">
          <a:xfrm>
            <a:off x="6705600" y="3886200"/>
            <a:ext cx="2163905" cy="466726"/>
          </a:xfrm>
          <a:prstGeom prst="rect">
            <a:avLst/>
          </a:prstGeom>
          <a:noFill/>
        </p:spPr>
      </p:pic>
      <p:pic>
        <p:nvPicPr>
          <p:cNvPr id="137226" name="Picture 10" descr="http://www.tsocorp.com/stellent/groups/corpcomm/documents/tsocorp_images/tesorologo.gif"/>
          <p:cNvPicPr>
            <a:picLocks noChangeAspect="1" noChangeArrowheads="1"/>
          </p:cNvPicPr>
          <p:nvPr/>
        </p:nvPicPr>
        <p:blipFill>
          <a:blip r:embed="rId9" cstate="print"/>
          <a:srcRect/>
          <a:stretch>
            <a:fillRect/>
          </a:stretch>
        </p:blipFill>
        <p:spPr bwMode="auto">
          <a:xfrm>
            <a:off x="4267200" y="2213428"/>
            <a:ext cx="1600200" cy="1264922"/>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Proposition 23: Ballot Title</a:t>
            </a:r>
            <a:endParaRPr lang="en-US" dirty="0"/>
          </a:p>
        </p:txBody>
      </p:sp>
      <p:sp>
        <p:nvSpPr>
          <p:cNvPr id="3" name="Content Placeholder 2"/>
          <p:cNvSpPr>
            <a:spLocks noGrp="1"/>
          </p:cNvSpPr>
          <p:nvPr>
            <p:ph sz="quarter" idx="1"/>
          </p:nvPr>
        </p:nvSpPr>
        <p:spPr/>
        <p:txBody>
          <a:bodyPr>
            <a:normAutofit/>
          </a:bodyPr>
          <a:lstStyle/>
          <a:p>
            <a:r>
              <a:rPr lang="en-US" sz="3200" b="1" dirty="0" smtClean="0"/>
              <a:t>SUSPENDS IMPLEMENTATION OF AIR POLLUTION CONTROL LAW (AB 32) REQUIRING MAJOR SOURCES OF EMISSIONS TO REPORT AND REDUCE GREENHOUSE GAS EMISSIONS THAT CAUSE GLOBAL WARMING UNTIL UNEMPLOYMENT DROPS TO 5.5 PERCENT OR LESS FOR ONE FULL YEAR.  </a:t>
            </a:r>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Proposition 23 Text</a:t>
            </a:r>
            <a:endParaRPr lang="en-US" dirty="0"/>
          </a:p>
        </p:txBody>
      </p:sp>
      <p:sp>
        <p:nvSpPr>
          <p:cNvPr id="3" name="Content Placeholder 2"/>
          <p:cNvSpPr>
            <a:spLocks noGrp="1"/>
          </p:cNvSpPr>
          <p:nvPr>
            <p:ph sz="quarter" idx="1"/>
          </p:nvPr>
        </p:nvSpPr>
        <p:spPr>
          <a:xfrm>
            <a:off x="457200" y="1371600"/>
            <a:ext cx="8229600" cy="5029200"/>
          </a:xfrm>
        </p:spPr>
        <p:txBody>
          <a:bodyPr>
            <a:normAutofit/>
          </a:bodyPr>
          <a:lstStyle/>
          <a:p>
            <a:r>
              <a:rPr lang="en-US" sz="2800" dirty="0" smtClean="0"/>
              <a:t>(a) From and after the effective date of this measure, Division 25.5(commencing with section 38500) of the Health and Safety Code is suspended until such time as the unemployment rate in California is 5.5% or less for four consecutive calendar quarters. </a:t>
            </a:r>
          </a:p>
          <a:p>
            <a:r>
              <a:rPr lang="en-US" sz="2800" dirty="0" smtClean="0"/>
              <a:t>(b) While suspended, no state agency shall propose, promulgate, or adopt </a:t>
            </a:r>
            <a:r>
              <a:rPr lang="en-US" sz="2800" b="1" i="1" dirty="0" smtClean="0">
                <a:solidFill>
                  <a:srgbClr val="C00000"/>
                </a:solidFill>
              </a:rPr>
              <a:t>any regulation implementing Division 25.5 </a:t>
            </a:r>
            <a:r>
              <a:rPr lang="en-US" sz="2800" dirty="0" smtClean="0"/>
              <a:t>(commencing with section 38500) and any regulation adopted prior to the effective date of this measure shall be void and unenforceable until such time as the suspension is lifted.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 Quarterly Unemployment 1976-2009 (5_5)_EDF.jpg"/>
          <p:cNvPicPr>
            <a:picLocks noChangeAspect="1"/>
          </p:cNvPicPr>
          <p:nvPr/>
        </p:nvPicPr>
        <p:blipFill>
          <a:blip r:embed="rId3" cstate="print"/>
          <a:stretch>
            <a:fillRect/>
          </a:stretch>
        </p:blipFill>
        <p:spPr>
          <a:xfrm>
            <a:off x="-533400" y="-457200"/>
            <a:ext cx="10057260" cy="7772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92162"/>
          </a:xfrm>
        </p:spPr>
        <p:txBody>
          <a:bodyPr anchor="t"/>
          <a:lstStyle/>
          <a:p>
            <a:pPr algn="ctr"/>
            <a:r>
              <a:rPr lang="en-US" dirty="0" smtClean="0"/>
              <a:t>The Threat of Prop 23</a:t>
            </a:r>
            <a:endParaRPr lang="en-US" dirty="0"/>
          </a:p>
        </p:txBody>
      </p:sp>
      <p:sp>
        <p:nvSpPr>
          <p:cNvPr id="3" name="Content Placeholder 2"/>
          <p:cNvSpPr>
            <a:spLocks noGrp="1"/>
          </p:cNvSpPr>
          <p:nvPr>
            <p:ph sz="quarter" idx="1"/>
          </p:nvPr>
        </p:nvSpPr>
        <p:spPr>
          <a:xfrm>
            <a:off x="381000" y="914400"/>
            <a:ext cx="8458200" cy="5715000"/>
          </a:xfrm>
        </p:spPr>
        <p:txBody>
          <a:bodyPr>
            <a:noAutofit/>
          </a:bodyPr>
          <a:lstStyle/>
          <a:p>
            <a:r>
              <a:rPr lang="en-US" sz="2800" dirty="0" smtClean="0"/>
              <a:t>Costs of Inaction</a:t>
            </a:r>
          </a:p>
          <a:p>
            <a:pPr lvl="1"/>
            <a:r>
              <a:rPr lang="en-US" sz="2800" dirty="0" smtClean="0"/>
              <a:t>Water, Wildlife, Agriculture, Tourism, Real Estate</a:t>
            </a:r>
          </a:p>
          <a:p>
            <a:r>
              <a:rPr lang="en-US" sz="2800" dirty="0" smtClean="0"/>
              <a:t>Existing Jobs and Future </a:t>
            </a:r>
            <a:r>
              <a:rPr lang="en-US" sz="2800" dirty="0" smtClean="0"/>
              <a:t>Jobs in Clean </a:t>
            </a:r>
            <a:r>
              <a:rPr lang="en-US" sz="2800" dirty="0" smtClean="0"/>
              <a:t>Energy Economy</a:t>
            </a:r>
          </a:p>
          <a:p>
            <a:r>
              <a:rPr lang="en-US" sz="2800" dirty="0" smtClean="0"/>
              <a:t>Existing and New Investments in Clean Energy</a:t>
            </a:r>
          </a:p>
          <a:p>
            <a:pPr lvl="1"/>
            <a:r>
              <a:rPr lang="en-US" sz="2800" dirty="0" smtClean="0"/>
              <a:t>Market uncertainty</a:t>
            </a:r>
          </a:p>
          <a:p>
            <a:pPr lvl="1"/>
            <a:r>
              <a:rPr lang="en-US" sz="2800" dirty="0" smtClean="0"/>
              <a:t>Lose pace with China</a:t>
            </a:r>
          </a:p>
          <a:p>
            <a:r>
              <a:rPr lang="en-US" sz="2800" dirty="0" smtClean="0"/>
              <a:t>Prolonged Energy Dependence</a:t>
            </a:r>
          </a:p>
          <a:p>
            <a:pPr lvl="1"/>
            <a:r>
              <a:rPr lang="en-US" sz="2800" dirty="0" smtClean="0"/>
              <a:t>Oil price </a:t>
            </a:r>
            <a:r>
              <a:rPr lang="en-US" sz="2800" dirty="0" smtClean="0"/>
              <a:t>shocks</a:t>
            </a:r>
            <a:endParaRPr lang="en-US" sz="2800" dirty="0" smtClean="0"/>
          </a:p>
          <a:p>
            <a:r>
              <a:rPr lang="en-US" sz="2800" dirty="0" smtClean="0"/>
              <a:t>California </a:t>
            </a:r>
            <a:r>
              <a:rPr lang="en-US" sz="2800" dirty="0" smtClean="0"/>
              <a:t>Leadership</a:t>
            </a:r>
          </a:p>
          <a:p>
            <a:pPr lvl="1"/>
            <a:r>
              <a:rPr lang="en-US" sz="2800" dirty="0" smtClean="0"/>
              <a:t>National, regional and international </a:t>
            </a:r>
            <a:r>
              <a:rPr lang="en-US" sz="2800" dirty="0" smtClean="0"/>
              <a:t>impacts</a:t>
            </a:r>
            <a:endParaRPr lang="en-US" sz="28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685800" y="152400"/>
            <a:ext cx="8153400" cy="838200"/>
          </a:xfrm>
        </p:spPr>
        <p:txBody>
          <a:bodyPr anchor="t"/>
          <a:lstStyle/>
          <a:p>
            <a:pPr algn="ctr" eaLnBrk="1" hangingPunct="1"/>
            <a:r>
              <a:rPr lang="en-US" dirty="0" smtClean="0"/>
              <a:t>Costs of doing nothing</a:t>
            </a:r>
          </a:p>
        </p:txBody>
      </p:sp>
      <p:pic>
        <p:nvPicPr>
          <p:cNvPr id="26627" name="Picture 2"/>
          <p:cNvPicPr>
            <a:picLocks noGrp="1" noChangeAspect="1" noChangeArrowheads="1"/>
          </p:cNvPicPr>
          <p:nvPr>
            <p:ph sz="half" idx="4294967295"/>
          </p:nvPr>
        </p:nvPicPr>
        <p:blipFill>
          <a:blip r:embed="rId3" cstate="print"/>
          <a:srcRect/>
          <a:stretch>
            <a:fillRect/>
          </a:stretch>
        </p:blipFill>
        <p:spPr>
          <a:xfrm>
            <a:off x="0" y="990600"/>
            <a:ext cx="9145319" cy="52371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1492</TotalTime>
  <Words>2583</Words>
  <Application>Microsoft Office PowerPoint</Application>
  <PresentationFormat>On-screen Show (4:3)</PresentationFormat>
  <Paragraphs>264</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Equity</vt:lpstr>
      <vt:lpstr>Chart</vt:lpstr>
      <vt:lpstr>AB 32 and Prop 23 The Fight for California’s Clean Energy Future</vt:lpstr>
      <vt:lpstr>Slide 2</vt:lpstr>
      <vt:lpstr>Slide 3</vt:lpstr>
      <vt:lpstr>Slide 4</vt:lpstr>
      <vt:lpstr>Proposition 23: Ballot Title</vt:lpstr>
      <vt:lpstr>Proposition 23 Text</vt:lpstr>
      <vt:lpstr>Slide 7</vt:lpstr>
      <vt:lpstr>The Threat of Prop 23</vt:lpstr>
      <vt:lpstr>Costs of doing nothing</vt:lpstr>
      <vt:lpstr>Economic costs of doing nothing</vt:lpstr>
      <vt:lpstr>Costs of Doing Nothing</vt:lpstr>
      <vt:lpstr>Slide 12</vt:lpstr>
      <vt:lpstr>CA Industries with the Most Green Jobs</vt:lpstr>
      <vt:lpstr>Slide 14</vt:lpstr>
      <vt:lpstr>Clean Tech Investments in 2009 ($m)</vt:lpstr>
      <vt:lpstr>Prop 23 Threatens Emerging  Clean Energy Economy</vt:lpstr>
      <vt:lpstr>Slide 17</vt:lpstr>
      <vt:lpstr>Fossil Fuel Dependence Continues</vt:lpstr>
      <vt:lpstr>Exposing Californians to Risk from Oil Price Shocks</vt:lpstr>
      <vt:lpstr>California’s Long History of Leadership Regulatory history: CA (lower panel) vs. U.S. (upper panel)</vt:lpstr>
      <vt:lpstr>Slide 21</vt:lpstr>
      <vt:lpstr>California Must Continue to Lead </vt:lpstr>
      <vt:lpstr>Western Climate Initiative (WCI)</vt:lpstr>
      <vt:lpstr>California Must Continue to Lead</vt:lpstr>
      <vt:lpstr>Slide 25</vt:lpstr>
      <vt:lpstr>Polling Shows Context Matters</vt:lpstr>
      <vt:lpstr>Questions</vt:lpstr>
    </vt:vector>
  </TitlesOfParts>
  <Company>NRDC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Eberhard</dc:creator>
  <cp:lastModifiedBy>ajackson</cp:lastModifiedBy>
  <cp:revision>120</cp:revision>
  <dcterms:created xsi:type="dcterms:W3CDTF">2010-08-04T00:23:13Z</dcterms:created>
  <dcterms:modified xsi:type="dcterms:W3CDTF">2010-09-14T04:54:38Z</dcterms:modified>
</cp:coreProperties>
</file>