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4" r:id="rId3"/>
    <p:sldId id="262" r:id="rId4"/>
    <p:sldId id="275" r:id="rId5"/>
    <p:sldId id="263" r:id="rId6"/>
    <p:sldId id="261" r:id="rId7"/>
    <p:sldId id="282" r:id="rId8"/>
    <p:sldId id="325" r:id="rId9"/>
    <p:sldId id="274" r:id="rId10"/>
    <p:sldId id="303" r:id="rId11"/>
    <p:sldId id="299" r:id="rId12"/>
    <p:sldId id="301" r:id="rId13"/>
    <p:sldId id="300" r:id="rId14"/>
    <p:sldId id="308" r:id="rId15"/>
    <p:sldId id="312" r:id="rId16"/>
    <p:sldId id="319" r:id="rId17"/>
    <p:sldId id="321" r:id="rId18"/>
    <p:sldId id="323" r:id="rId19"/>
    <p:sldId id="302" r:id="rId20"/>
    <p:sldId id="318" r:id="rId21"/>
    <p:sldId id="285" r:id="rId22"/>
    <p:sldId id="280" r:id="rId23"/>
    <p:sldId id="270" r:id="rId24"/>
    <p:sldId id="276" r:id="rId25"/>
    <p:sldId id="288" r:id="rId26"/>
    <p:sldId id="310" r:id="rId27"/>
    <p:sldId id="267" r:id="rId28"/>
    <p:sldId id="291" r:id="rId29"/>
    <p:sldId id="269" r:id="rId30"/>
    <p:sldId id="287" r:id="rId31"/>
    <p:sldId id="307" r:id="rId32"/>
    <p:sldId id="278" r:id="rId33"/>
    <p:sldId id="281" r:id="rId34"/>
    <p:sldId id="326" r:id="rId35"/>
    <p:sldId id="298" r:id="rId36"/>
    <p:sldId id="284" r:id="rId37"/>
    <p:sldId id="304" r:id="rId38"/>
    <p:sldId id="309" r:id="rId39"/>
    <p:sldId id="286" r:id="rId40"/>
    <p:sldId id="316" r:id="rId41"/>
    <p:sldId id="260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FF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936" autoAdjust="0"/>
    <p:restoredTop sz="98621" autoAdjust="0"/>
  </p:normalViewPr>
  <p:slideViewPr>
    <p:cSldViewPr>
      <p:cViewPr>
        <p:scale>
          <a:sx n="66" d="100"/>
          <a:sy n="66" d="100"/>
        </p:scale>
        <p:origin x="-450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4228DE-2410-46C1-A292-3F9132278E3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91C77E2D-3F81-45DF-A7A0-11FBB3BA1B6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WEATHER &amp; CLIMATE</a:t>
          </a:r>
        </a:p>
      </dgm:t>
    </dgm:pt>
    <dgm:pt modelId="{F25D7760-10F6-4CCC-812A-41BAE40DEC0F}" type="parTrans" cxnId="{D2239969-9BA4-4D51-836B-63DCFA908ED1}">
      <dgm:prSet/>
      <dgm:spPr/>
    </dgm:pt>
    <dgm:pt modelId="{25A3E959-B162-49CD-AB81-811B1D3FF54D}" type="sibTrans" cxnId="{D2239969-9BA4-4D51-836B-63DCFA908ED1}">
      <dgm:prSet/>
      <dgm:spPr/>
    </dgm:pt>
    <dgm:pt modelId="{94B764A3-2753-4824-A1FE-A0E052107E8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ENVIRONMENT</a:t>
          </a:r>
        </a:p>
      </dgm:t>
    </dgm:pt>
    <dgm:pt modelId="{E91C8BDC-4F5B-4B39-973A-9CED4F51404B}" type="parTrans" cxnId="{F3E1DB9A-86E8-42CD-B47A-29D083E1D89F}">
      <dgm:prSet/>
      <dgm:spPr/>
    </dgm:pt>
    <dgm:pt modelId="{A4E68D86-79D3-439C-A27A-5B94846E64DF}" type="sibTrans" cxnId="{F3E1DB9A-86E8-42CD-B47A-29D083E1D89F}">
      <dgm:prSet/>
      <dgm:spPr/>
    </dgm:pt>
    <dgm:pt modelId="{CB493472-C29D-469D-ACAB-8E86BF6BFDA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BIOSPHERE</a:t>
          </a:r>
        </a:p>
      </dgm:t>
    </dgm:pt>
    <dgm:pt modelId="{10F0B275-0B4A-45A9-8BD2-0F9FAC86143E}" type="parTrans" cxnId="{899D0E73-E12A-4AAF-B3CB-FD156E7EF14C}">
      <dgm:prSet/>
      <dgm:spPr/>
    </dgm:pt>
    <dgm:pt modelId="{2A7E9F32-891D-4A0A-BB0F-D5FCF3352384}" type="sibTrans" cxnId="{899D0E73-E12A-4AAF-B3CB-FD156E7EF14C}">
      <dgm:prSet/>
      <dgm:spPr/>
    </dgm:pt>
    <dgm:pt modelId="{0D43C3D3-27F6-4FD4-AC92-F6125FC7A0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EARTH SYSTEM</a:t>
          </a:r>
        </a:p>
      </dgm:t>
    </dgm:pt>
    <dgm:pt modelId="{3AFAC6B3-B9FC-4F3B-9A63-D92129885F63}" type="parTrans" cxnId="{0547DD2E-63F0-47A4-9C90-28978A75484E}">
      <dgm:prSet/>
      <dgm:spPr/>
    </dgm:pt>
    <dgm:pt modelId="{DADA8A13-DF4E-41A1-AD99-F5E86AA23907}" type="sibTrans" cxnId="{0547DD2E-63F0-47A4-9C90-28978A75484E}">
      <dgm:prSet/>
      <dgm:spPr/>
    </dgm:pt>
    <dgm:pt modelId="{CCD4D5E5-97E9-4172-80AF-95AAF332CB1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SOLAR SYSTEM</a:t>
          </a:r>
        </a:p>
      </dgm:t>
    </dgm:pt>
    <dgm:pt modelId="{C55B01C4-FFE6-429C-B42E-39BC69DD13BA}" type="parTrans" cxnId="{957A1C58-80AA-46D9-B2F5-70CDEC98ACF4}">
      <dgm:prSet/>
      <dgm:spPr/>
    </dgm:pt>
    <dgm:pt modelId="{549AAE7B-1F4E-49DA-942C-3998B84426FF}" type="sibTrans" cxnId="{957A1C58-80AA-46D9-B2F5-70CDEC98ACF4}">
      <dgm:prSet/>
      <dgm:spPr/>
    </dgm:pt>
    <dgm:pt modelId="{95A4801B-2285-4644-A2FB-0E9FB4703D0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CIVILISATION</a:t>
          </a:r>
        </a:p>
      </dgm:t>
    </dgm:pt>
    <dgm:pt modelId="{0E55E93D-AFF6-4BFC-AEA9-1AFB3B540988}" type="parTrans" cxnId="{0C8779B6-AFA1-4BA0-AFB4-83393FBE37C1}">
      <dgm:prSet/>
      <dgm:spPr/>
    </dgm:pt>
    <dgm:pt modelId="{14DAECFF-C846-4E85-8B57-EB78158534E1}" type="sibTrans" cxnId="{0C8779B6-AFA1-4BA0-AFB4-83393FBE37C1}">
      <dgm:prSet/>
      <dgm:spPr/>
    </dgm:pt>
    <dgm:pt modelId="{4F4A4DC1-3849-4C0E-A62E-5C4AC8C3D98E}" type="pres">
      <dgm:prSet presAssocID="{324228DE-2410-46C1-A292-3F9132278E38}" presName="compositeShape" presStyleCnt="0">
        <dgm:presLayoutVars>
          <dgm:chMax val="7"/>
          <dgm:dir/>
          <dgm:resizeHandles val="exact"/>
        </dgm:presLayoutVars>
      </dgm:prSet>
      <dgm:spPr/>
    </dgm:pt>
    <dgm:pt modelId="{2A032C66-8432-46E1-BC34-8C7AF675229B}" type="pres">
      <dgm:prSet presAssocID="{91C77E2D-3F81-45DF-A7A0-11FBB3BA1B6D}" presName="circ1" presStyleLbl="vennNode1" presStyleIdx="0" presStyleCnt="6"/>
      <dgm:spPr/>
    </dgm:pt>
    <dgm:pt modelId="{950D5906-DF03-4A96-A87D-F3F2432CAFDA}" type="pres">
      <dgm:prSet presAssocID="{91C77E2D-3F81-45DF-A7A0-11FBB3BA1B6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33D6EF-F4F2-43A5-A1E8-1643A0DDCEC5}" type="pres">
      <dgm:prSet presAssocID="{94B764A3-2753-4824-A1FE-A0E052107E81}" presName="circ2" presStyleLbl="vennNode1" presStyleIdx="1" presStyleCnt="6"/>
      <dgm:spPr/>
    </dgm:pt>
    <dgm:pt modelId="{B03D2986-67AB-4EE8-9CE7-AAAF3C57371B}" type="pres">
      <dgm:prSet presAssocID="{94B764A3-2753-4824-A1FE-A0E052107E8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8A1CFB6-529F-496C-819F-A51878BE60AB}" type="pres">
      <dgm:prSet presAssocID="{CB493472-C29D-469D-ACAB-8E86BF6BFDAD}" presName="circ3" presStyleLbl="vennNode1" presStyleIdx="2" presStyleCnt="6"/>
      <dgm:spPr/>
    </dgm:pt>
    <dgm:pt modelId="{5EB4797D-1712-4B88-BAD7-40CD08C84013}" type="pres">
      <dgm:prSet presAssocID="{CB493472-C29D-469D-ACAB-8E86BF6BFDA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8E5B6E0-D7CC-45E6-AAD7-6BC2C2F2A40D}" type="pres">
      <dgm:prSet presAssocID="{0D43C3D3-27F6-4FD4-AC92-F6125FC7A016}" presName="circ4" presStyleLbl="vennNode1" presStyleIdx="3" presStyleCnt="6"/>
      <dgm:spPr/>
    </dgm:pt>
    <dgm:pt modelId="{0D4BF514-4C61-4AFD-8191-137784EF2143}" type="pres">
      <dgm:prSet presAssocID="{0D43C3D3-27F6-4FD4-AC92-F6125FC7A01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B88F307-1A20-4E78-A396-CDF8A8C828A3}" type="pres">
      <dgm:prSet presAssocID="{CCD4D5E5-97E9-4172-80AF-95AAF332CB1E}" presName="circ5" presStyleLbl="vennNode1" presStyleIdx="4" presStyleCnt="6"/>
      <dgm:spPr/>
    </dgm:pt>
    <dgm:pt modelId="{2DB2E91F-D6C2-4465-A73E-E0331B062D39}" type="pres">
      <dgm:prSet presAssocID="{CCD4D5E5-97E9-4172-80AF-95AAF332CB1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19ABFF1-56E0-407C-91D1-1A60789C5B50}" type="pres">
      <dgm:prSet presAssocID="{95A4801B-2285-4644-A2FB-0E9FB4703D01}" presName="circ6" presStyleLbl="vennNode1" presStyleIdx="5" presStyleCnt="6"/>
      <dgm:spPr/>
    </dgm:pt>
    <dgm:pt modelId="{06A27431-ADBF-4F21-800B-07E4B2BDB7F9}" type="pres">
      <dgm:prSet presAssocID="{95A4801B-2285-4644-A2FB-0E9FB4703D01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DAD2E14-5CFB-45E1-B2FE-272AEE39B892}" type="presOf" srcId="{95A4801B-2285-4644-A2FB-0E9FB4703D01}" destId="{06A27431-ADBF-4F21-800B-07E4B2BDB7F9}" srcOrd="0" destOrd="0" presId="urn:microsoft.com/office/officeart/2005/8/layout/venn1"/>
    <dgm:cxn modelId="{FF2C3219-55D7-426F-B4C4-D120420E6EF4}" type="presOf" srcId="{0D43C3D3-27F6-4FD4-AC92-F6125FC7A016}" destId="{0D4BF514-4C61-4AFD-8191-137784EF2143}" srcOrd="0" destOrd="0" presId="urn:microsoft.com/office/officeart/2005/8/layout/venn1"/>
    <dgm:cxn modelId="{D827DB26-3C66-41C7-98F5-9BA467F91FF2}" type="presOf" srcId="{91C77E2D-3F81-45DF-A7A0-11FBB3BA1B6D}" destId="{950D5906-DF03-4A96-A87D-F3F2432CAFDA}" srcOrd="0" destOrd="0" presId="urn:microsoft.com/office/officeart/2005/8/layout/venn1"/>
    <dgm:cxn modelId="{79040328-000A-4767-BC0A-B28FC523D9DF}" type="presOf" srcId="{CCD4D5E5-97E9-4172-80AF-95AAF332CB1E}" destId="{2DB2E91F-D6C2-4465-A73E-E0331B062D39}" srcOrd="0" destOrd="0" presId="urn:microsoft.com/office/officeart/2005/8/layout/venn1"/>
    <dgm:cxn modelId="{0547DD2E-63F0-47A4-9C90-28978A75484E}" srcId="{324228DE-2410-46C1-A292-3F9132278E38}" destId="{0D43C3D3-27F6-4FD4-AC92-F6125FC7A016}" srcOrd="3" destOrd="0" parTransId="{3AFAC6B3-B9FC-4F3B-9A63-D92129885F63}" sibTransId="{DADA8A13-DF4E-41A1-AD99-F5E86AA23907}"/>
    <dgm:cxn modelId="{D2239969-9BA4-4D51-836B-63DCFA908ED1}" srcId="{324228DE-2410-46C1-A292-3F9132278E38}" destId="{91C77E2D-3F81-45DF-A7A0-11FBB3BA1B6D}" srcOrd="0" destOrd="0" parTransId="{F25D7760-10F6-4CCC-812A-41BAE40DEC0F}" sibTransId="{25A3E959-B162-49CD-AB81-811B1D3FF54D}"/>
    <dgm:cxn modelId="{70344251-BA47-4C8D-8D35-8792040CC8A5}" type="presOf" srcId="{324228DE-2410-46C1-A292-3F9132278E38}" destId="{4F4A4DC1-3849-4C0E-A62E-5C4AC8C3D98E}" srcOrd="0" destOrd="0" presId="urn:microsoft.com/office/officeart/2005/8/layout/venn1"/>
    <dgm:cxn modelId="{71036851-BA6A-4842-8C63-19AD0A5A2D33}" type="presOf" srcId="{CB493472-C29D-469D-ACAB-8E86BF6BFDAD}" destId="{5EB4797D-1712-4B88-BAD7-40CD08C84013}" srcOrd="0" destOrd="0" presId="urn:microsoft.com/office/officeart/2005/8/layout/venn1"/>
    <dgm:cxn modelId="{899D0E73-E12A-4AAF-B3CB-FD156E7EF14C}" srcId="{324228DE-2410-46C1-A292-3F9132278E38}" destId="{CB493472-C29D-469D-ACAB-8E86BF6BFDAD}" srcOrd="2" destOrd="0" parTransId="{10F0B275-0B4A-45A9-8BD2-0F9FAC86143E}" sibTransId="{2A7E9F32-891D-4A0A-BB0F-D5FCF3352384}"/>
    <dgm:cxn modelId="{957A1C58-80AA-46D9-B2F5-70CDEC98ACF4}" srcId="{324228DE-2410-46C1-A292-3F9132278E38}" destId="{CCD4D5E5-97E9-4172-80AF-95AAF332CB1E}" srcOrd="4" destOrd="0" parTransId="{C55B01C4-FFE6-429C-B42E-39BC69DD13BA}" sibTransId="{549AAE7B-1F4E-49DA-942C-3998B84426FF}"/>
    <dgm:cxn modelId="{F3E1DB9A-86E8-42CD-B47A-29D083E1D89F}" srcId="{324228DE-2410-46C1-A292-3F9132278E38}" destId="{94B764A3-2753-4824-A1FE-A0E052107E81}" srcOrd="1" destOrd="0" parTransId="{E91C8BDC-4F5B-4B39-973A-9CED4F51404B}" sibTransId="{A4E68D86-79D3-439C-A27A-5B94846E64DF}"/>
    <dgm:cxn modelId="{0C8779B6-AFA1-4BA0-AFB4-83393FBE37C1}" srcId="{324228DE-2410-46C1-A292-3F9132278E38}" destId="{95A4801B-2285-4644-A2FB-0E9FB4703D01}" srcOrd="5" destOrd="0" parTransId="{0E55E93D-AFF6-4BFC-AEA9-1AFB3B540988}" sibTransId="{14DAECFF-C846-4E85-8B57-EB78158534E1}"/>
    <dgm:cxn modelId="{B98499F0-9724-4F5C-BF78-5535383F08DF}" type="presOf" srcId="{94B764A3-2753-4824-A1FE-A0E052107E81}" destId="{B03D2986-67AB-4EE8-9CE7-AAAF3C57371B}" srcOrd="0" destOrd="0" presId="urn:microsoft.com/office/officeart/2005/8/layout/venn1"/>
    <dgm:cxn modelId="{883E6025-54CA-4365-94B8-061FD3A83E48}" type="presParOf" srcId="{4F4A4DC1-3849-4C0E-A62E-5C4AC8C3D98E}" destId="{2A032C66-8432-46E1-BC34-8C7AF675229B}" srcOrd="0" destOrd="0" presId="urn:microsoft.com/office/officeart/2005/8/layout/venn1"/>
    <dgm:cxn modelId="{896029C2-CEBF-417D-989C-5B462A70C2C3}" type="presParOf" srcId="{4F4A4DC1-3849-4C0E-A62E-5C4AC8C3D98E}" destId="{950D5906-DF03-4A96-A87D-F3F2432CAFDA}" srcOrd="1" destOrd="0" presId="urn:microsoft.com/office/officeart/2005/8/layout/venn1"/>
    <dgm:cxn modelId="{39797E74-AB41-4BEB-9B92-D3719F8A9129}" type="presParOf" srcId="{4F4A4DC1-3849-4C0E-A62E-5C4AC8C3D98E}" destId="{5133D6EF-F4F2-43A5-A1E8-1643A0DDCEC5}" srcOrd="2" destOrd="0" presId="urn:microsoft.com/office/officeart/2005/8/layout/venn1"/>
    <dgm:cxn modelId="{A6E5531D-F9EC-4AB6-A941-57ACC3CC98BC}" type="presParOf" srcId="{4F4A4DC1-3849-4C0E-A62E-5C4AC8C3D98E}" destId="{B03D2986-67AB-4EE8-9CE7-AAAF3C57371B}" srcOrd="3" destOrd="0" presId="urn:microsoft.com/office/officeart/2005/8/layout/venn1"/>
    <dgm:cxn modelId="{D87DC258-FC58-4C3C-999F-57D4D955917B}" type="presParOf" srcId="{4F4A4DC1-3849-4C0E-A62E-5C4AC8C3D98E}" destId="{A8A1CFB6-529F-496C-819F-A51878BE60AB}" srcOrd="4" destOrd="0" presId="urn:microsoft.com/office/officeart/2005/8/layout/venn1"/>
    <dgm:cxn modelId="{7CDF3624-E12E-4533-BD3A-BBB712B26F27}" type="presParOf" srcId="{4F4A4DC1-3849-4C0E-A62E-5C4AC8C3D98E}" destId="{5EB4797D-1712-4B88-BAD7-40CD08C84013}" srcOrd="5" destOrd="0" presId="urn:microsoft.com/office/officeart/2005/8/layout/venn1"/>
    <dgm:cxn modelId="{73349CCA-2313-44EA-B212-B382AE071A1F}" type="presParOf" srcId="{4F4A4DC1-3849-4C0E-A62E-5C4AC8C3D98E}" destId="{E8E5B6E0-D7CC-45E6-AAD7-6BC2C2F2A40D}" srcOrd="6" destOrd="0" presId="urn:microsoft.com/office/officeart/2005/8/layout/venn1"/>
    <dgm:cxn modelId="{190D6A21-7FD2-4F5E-A9B7-9DB73E654FD1}" type="presParOf" srcId="{4F4A4DC1-3849-4C0E-A62E-5C4AC8C3D98E}" destId="{0D4BF514-4C61-4AFD-8191-137784EF2143}" srcOrd="7" destOrd="0" presId="urn:microsoft.com/office/officeart/2005/8/layout/venn1"/>
    <dgm:cxn modelId="{F3C68216-1F17-42B5-9096-61FAFBFC64B0}" type="presParOf" srcId="{4F4A4DC1-3849-4C0E-A62E-5C4AC8C3D98E}" destId="{5B88F307-1A20-4E78-A396-CDF8A8C828A3}" srcOrd="8" destOrd="0" presId="urn:microsoft.com/office/officeart/2005/8/layout/venn1"/>
    <dgm:cxn modelId="{25BA2B99-E20D-4F2E-9C95-52B36DCA3C3C}" type="presParOf" srcId="{4F4A4DC1-3849-4C0E-A62E-5C4AC8C3D98E}" destId="{2DB2E91F-D6C2-4465-A73E-E0331B062D39}" srcOrd="9" destOrd="0" presId="urn:microsoft.com/office/officeart/2005/8/layout/venn1"/>
    <dgm:cxn modelId="{990607B8-E8D2-4AF8-9D50-70A7C8ABF469}" type="presParOf" srcId="{4F4A4DC1-3849-4C0E-A62E-5C4AC8C3D98E}" destId="{E19ABFF1-56E0-407C-91D1-1A60789C5B50}" srcOrd="10" destOrd="0" presId="urn:microsoft.com/office/officeart/2005/8/layout/venn1"/>
    <dgm:cxn modelId="{333EB131-DC06-475B-BB5C-6094F9D03FD8}" type="presParOf" srcId="{4F4A4DC1-3849-4C0E-A62E-5C4AC8C3D98E}" destId="{06A27431-ADBF-4F21-800B-07E4B2BDB7F9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32C66-8432-46E1-BC34-8C7AF675229B}">
      <dsp:nvSpPr>
        <dsp:cNvPr id="0" name=""/>
        <dsp:cNvSpPr/>
      </dsp:nvSpPr>
      <dsp:spPr>
        <a:xfrm>
          <a:off x="3416896" y="1041876"/>
          <a:ext cx="1395806" cy="1395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50D5906-DF03-4A96-A87D-F3F2432CAFDA}">
      <dsp:nvSpPr>
        <dsp:cNvPr id="0" name=""/>
        <dsp:cNvSpPr/>
      </dsp:nvSpPr>
      <dsp:spPr>
        <a:xfrm>
          <a:off x="3242420" y="0"/>
          <a:ext cx="1744758" cy="9504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WEATHER &amp; CLIMATE</a:t>
          </a:r>
        </a:p>
      </dsp:txBody>
      <dsp:txXfrm>
        <a:off x="3242420" y="0"/>
        <a:ext cx="1744758" cy="950452"/>
      </dsp:txXfrm>
    </dsp:sp>
    <dsp:sp modelId="{5133D6EF-F4F2-43A5-A1E8-1643A0DDCEC5}">
      <dsp:nvSpPr>
        <dsp:cNvPr id="0" name=""/>
        <dsp:cNvSpPr/>
      </dsp:nvSpPr>
      <dsp:spPr>
        <a:xfrm>
          <a:off x="3869952" y="1303477"/>
          <a:ext cx="1395806" cy="1395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03D2986-67AB-4EE8-9CE7-AAAF3C57371B}">
      <dsp:nvSpPr>
        <dsp:cNvPr id="0" name=""/>
        <dsp:cNvSpPr/>
      </dsp:nvSpPr>
      <dsp:spPr>
        <a:xfrm>
          <a:off x="5369281" y="905192"/>
          <a:ext cx="1653449" cy="104097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ENVIRONMENT</a:t>
          </a:r>
        </a:p>
      </dsp:txBody>
      <dsp:txXfrm>
        <a:off x="5369281" y="905192"/>
        <a:ext cx="1653449" cy="1040971"/>
      </dsp:txXfrm>
    </dsp:sp>
    <dsp:sp modelId="{A8A1CFB6-529F-496C-819F-A51878BE60AB}">
      <dsp:nvSpPr>
        <dsp:cNvPr id="0" name=""/>
        <dsp:cNvSpPr/>
      </dsp:nvSpPr>
      <dsp:spPr>
        <a:xfrm>
          <a:off x="3869952" y="1826678"/>
          <a:ext cx="1395806" cy="1395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EB4797D-1712-4B88-BAD7-40CD08C84013}">
      <dsp:nvSpPr>
        <dsp:cNvPr id="0" name=""/>
        <dsp:cNvSpPr/>
      </dsp:nvSpPr>
      <dsp:spPr>
        <a:xfrm>
          <a:off x="5369281" y="2457597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BIOSPHERE</a:t>
          </a:r>
        </a:p>
      </dsp:txBody>
      <dsp:txXfrm>
        <a:off x="5369281" y="2457597"/>
        <a:ext cx="1653449" cy="1163172"/>
      </dsp:txXfrm>
    </dsp:sp>
    <dsp:sp modelId="{E8E5B6E0-D7CC-45E6-AAD7-6BC2C2F2A40D}">
      <dsp:nvSpPr>
        <dsp:cNvPr id="0" name=""/>
        <dsp:cNvSpPr/>
      </dsp:nvSpPr>
      <dsp:spPr>
        <a:xfrm>
          <a:off x="3416896" y="2088731"/>
          <a:ext cx="1395806" cy="1395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4BF514-4C61-4AFD-8191-137784EF2143}">
      <dsp:nvSpPr>
        <dsp:cNvPr id="0" name=""/>
        <dsp:cNvSpPr/>
      </dsp:nvSpPr>
      <dsp:spPr>
        <a:xfrm>
          <a:off x="3242420" y="3575510"/>
          <a:ext cx="1744758" cy="9504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EARTH SYSTEM</a:t>
          </a:r>
        </a:p>
      </dsp:txBody>
      <dsp:txXfrm>
        <a:off x="3242420" y="3575510"/>
        <a:ext cx="1744758" cy="950452"/>
      </dsp:txXfrm>
    </dsp:sp>
    <dsp:sp modelId="{5B88F307-1A20-4E78-A396-CDF8A8C828A3}">
      <dsp:nvSpPr>
        <dsp:cNvPr id="0" name=""/>
        <dsp:cNvSpPr/>
      </dsp:nvSpPr>
      <dsp:spPr>
        <a:xfrm>
          <a:off x="2963840" y="1826678"/>
          <a:ext cx="1395806" cy="1395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DB2E91F-D6C2-4465-A73E-E0331B062D39}">
      <dsp:nvSpPr>
        <dsp:cNvPr id="0" name=""/>
        <dsp:cNvSpPr/>
      </dsp:nvSpPr>
      <dsp:spPr>
        <a:xfrm>
          <a:off x="1206868" y="2457597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SOLAR SYSTEM</a:t>
          </a:r>
        </a:p>
      </dsp:txBody>
      <dsp:txXfrm>
        <a:off x="1206868" y="2457597"/>
        <a:ext cx="1653449" cy="1163172"/>
      </dsp:txXfrm>
    </dsp:sp>
    <dsp:sp modelId="{E19ABFF1-56E0-407C-91D1-1A60789C5B50}">
      <dsp:nvSpPr>
        <dsp:cNvPr id="0" name=""/>
        <dsp:cNvSpPr/>
      </dsp:nvSpPr>
      <dsp:spPr>
        <a:xfrm>
          <a:off x="2963840" y="1303477"/>
          <a:ext cx="1395806" cy="1395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6A27431-ADBF-4F21-800B-07E4B2BDB7F9}">
      <dsp:nvSpPr>
        <dsp:cNvPr id="0" name=""/>
        <dsp:cNvSpPr/>
      </dsp:nvSpPr>
      <dsp:spPr>
        <a:xfrm>
          <a:off x="1206868" y="905192"/>
          <a:ext cx="1653449" cy="11631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CIVILISATION</a:t>
          </a:r>
        </a:p>
      </dsp:txBody>
      <dsp:txXfrm>
        <a:off x="1206868" y="905192"/>
        <a:ext cx="1653449" cy="1163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FC2A-1E1F-489A-8603-6662BEBE5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1CE07-83D6-4516-A141-8E5DE266D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38FB6-652B-4954-834D-3D3BF774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0881C-5985-4CC9-9E7E-81A719FA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995C3-0736-4435-AE11-A7420363F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450FD-E488-4AEA-9C65-8B99795E51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00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179A9-1F60-4984-B659-EE34FF4AE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74BC9-3A1C-488B-9E9D-A119113CE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050B7-92E0-4327-A8A1-A5920F0E5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BDC62-B6A5-4DE7-8FAB-E46CD220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36AE5-EA5D-4750-B682-00BF6351B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CA8B5-514E-4D2A-8822-550EE6C40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54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D5D472-2E53-45FB-81FE-BF386DEEB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2F0FCA-1892-463D-8FC4-FDF79F520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375FD-B431-40BC-8D1F-AD8BDBD8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1CC97-B87E-423C-8460-03350A16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5B6CD-241A-4B8C-9B58-6455F3A0E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CD60A-50CD-4A5D-B6C2-62F1D9FC32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61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65ABF-F9B5-46EF-9FBB-229D579A3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8D1B4CE0-5AFE-4679-9796-0B934ECCFC6C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CA4C6-2993-41EB-A874-D8C57441CE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89813-71FB-4AE9-B733-864085B5F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82605-F6AE-4528-9B5A-4888877B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B01801-C80B-4D0D-B8AB-D4AA96E5A1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440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31E3B-7CBE-425F-8593-C0CF0A3D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4E1B318-FC74-4154-A547-525875DCB315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28326-4FF5-486E-9E47-86233526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07329-9BFF-4660-8392-60AC8DB3C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C327F-2011-4F57-8090-1FA259AB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21CBFD-90BF-44E5-9271-942871AE1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86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6ABB-CED4-4470-B917-C6C021A3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1C927-8DEF-43AD-BE64-A681BE660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08A8F-4AEB-4F78-B3D3-9DF1C34C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643BE-D825-4FEC-A9D4-CC983DB5D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EA9B7-1CF5-403C-9D5C-B534ABBD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20141-F6E2-4C75-AB7E-942AA89811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57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B3D4-2905-4200-A040-2CE94862F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1BB20-68C0-4AE7-9BDC-FEE1E1042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FE6DB-630A-4B4A-B06C-E6C0B7CFC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2E738-DB1E-4CB9-9A9A-6CB0FB28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ABB51-C054-40C3-90B2-6E3B1B4F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E1145-B623-4C37-840E-BD8D23E49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02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37753-7242-464C-9EB8-528324F7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B2D10-5E17-4662-873A-8B44FB88A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3CC1C-F0D4-4579-8098-696941740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C716A-39D6-438A-9AB2-1639D574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1AB2B-E032-4D22-9E2A-F2C4A35E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6C0B63-8669-47D9-A2F9-FBD17A7B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B7425-FB95-49D3-82C7-C77421A19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47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75632-F44D-4F7B-AED6-11310A890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A4DB5-A189-4745-A625-5CD1934FD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CEB54-E6B1-4F5C-A97F-9D6E5F6B8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5C0C0-8EF1-4792-A39B-A0C368BDC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D2692-7B5E-4F2A-81D7-2D94DFA00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14909D-C122-424A-90EA-E2519A9A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75C758-6B5E-4B90-83B6-DAA05451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904B4F-91B6-43F3-9CEF-71FC2F30E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0B276-0CDC-48C6-B128-42BF97DF10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3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FB819-10A9-4DBE-869B-8FBFC4117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ED173-0827-4F7D-B492-40D559DC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23F26-A16C-4188-8254-8A2E1A40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46F3A-C402-4138-AFFF-F9482B8D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2BD0F-7281-4F07-9547-62F43D7C39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29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44AF4-5E54-421C-81B4-9FFA3F605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BE54E-2BDF-42CD-B0D7-A391A1C6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64C1A-8201-4C01-98F3-79BE9E67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32B2-4ACA-4C7A-8FB0-8C7DEA0118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94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A85E4-4665-4C0D-AE9D-36E5C02A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BB955-A9CE-46BC-A1EE-E150BF900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8DAB06-A826-4144-BBC9-4685AEB6A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C1874-D997-4D53-AB40-187A966EE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0E89B-01E3-42D6-9ED6-7AB2D870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16BB1-9E70-4BB4-A16A-9A1F5C56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4DAF4-16BD-4F8B-8893-4AA61B0F8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79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F05A7-EB07-438F-9EAC-A5CB32888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608A75-E9EE-4A6A-AEE8-76DE67CA2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47418-767A-4BAB-BD15-D34B03B28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F1417-FDED-4793-AFEB-3AE2F63AE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99007-034A-403E-AD2A-9A7FEC7D5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B3BE8-E4FE-41F5-872A-A0D9AB21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C862E-1E64-45D2-89B8-5FBF747371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0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D49C9BD-E371-4DD8-8536-F64A4EE8E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4FB87E7-4FDF-4633-89E9-37026FD0C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F6D42A-4E06-4600-8E7A-D305D85C20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2F084A-BB20-45E0-A65B-7E8EF85709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401A24-BE0B-4258-AADE-622579642B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C504C01-DE76-4165-BA1C-14E141A309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470EE210-B7DF-4C3D-A63E-94101449A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4450"/>
          </a:xfrm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The Future of Climate Science</a:t>
            </a:r>
            <a:br>
              <a:rPr lang="en-US" altLang="en-US"/>
            </a:br>
            <a:r>
              <a:rPr lang="en-US" altLang="en-US" sz="3200"/>
              <a:t>Dr. Robert Bishop</a:t>
            </a:r>
            <a:br>
              <a:rPr lang="en-US" altLang="en-US" sz="3200"/>
            </a:br>
            <a:br>
              <a:rPr lang="en-US" altLang="en-US" sz="3200"/>
            </a:br>
            <a:br>
              <a:rPr lang="en-US" altLang="en-US" sz="3200"/>
            </a:br>
            <a:r>
              <a:rPr lang="en-US" altLang="en-US" sz="3200"/>
              <a:t>World Resources Simulation Center</a:t>
            </a:r>
            <a:br>
              <a:rPr lang="en-US" altLang="en-US" sz="3200"/>
            </a:br>
            <a:r>
              <a:rPr lang="en-US" altLang="en-US" sz="3200"/>
              <a:t>San Diego, USA, 21</a:t>
            </a:r>
            <a:r>
              <a:rPr lang="en-US" altLang="en-US" sz="3200" baseline="30000"/>
              <a:t>st</a:t>
            </a:r>
            <a:r>
              <a:rPr lang="en-US" altLang="en-US" sz="3200"/>
              <a:t> Sept 2010</a:t>
            </a:r>
            <a:endParaRPr lang="en-US" altLang="en-US" sz="1800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D4C8F0D4-7928-4C54-BC34-4DC8A9C47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 flipV="1">
            <a:off x="457200" y="6669088"/>
            <a:ext cx="8229600" cy="1889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800"/>
              <a:t>              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80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DA20E696-E783-46AA-841C-C008A6B39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9144000" cy="936625"/>
          </a:xfrm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ICES: a sustained &amp; dedicated facility with global focus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D5D3663E-1F09-440D-A1CD-77B032531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2205038"/>
            <a:ext cx="7905750" cy="3960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Modeling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Algorithms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Parameterisation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Data Assimilation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Computing systems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Scientific Integration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Science and Socio-economic interaction 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An instrument for policy guidance &amp; decision support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C0F02478-E23A-440C-8025-3D6053D13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863600"/>
          </a:xfrm>
        </p:spPr>
        <p:txBody>
          <a:bodyPr/>
          <a:lstStyle/>
          <a:p>
            <a:r>
              <a:rPr lang="en-US" altLang="en-US" sz="4000"/>
              <a:t>ICES Resource Allocation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B9186B7-CCC6-4E1A-B465-42B21C6D4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713788" cy="5389562"/>
          </a:xfrm>
        </p:spPr>
        <p:txBody>
          <a:bodyPr/>
          <a:lstStyle/>
          <a:p>
            <a:endParaRPr lang="en-US" altLang="en-US"/>
          </a:p>
        </p:txBody>
      </p:sp>
      <p:grpSp>
        <p:nvGrpSpPr>
          <p:cNvPr id="74756" name="Group 8">
            <a:extLst>
              <a:ext uri="{FF2B5EF4-FFF2-40B4-BE49-F238E27FC236}">
                <a16:creationId xmlns:a16="http://schemas.microsoft.com/office/drawing/2014/main" id="{0DA2CCCC-123B-4577-8365-84494524DF78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125538"/>
            <a:ext cx="8280400" cy="5143500"/>
            <a:chOff x="428596" y="1142984"/>
            <a:chExt cx="8286808" cy="514353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D31082-2388-4A90-8F39-8935613F05A7}"/>
                </a:ext>
              </a:extLst>
            </p:cNvPr>
            <p:cNvSpPr/>
            <p:nvPr/>
          </p:nvSpPr>
          <p:spPr>
            <a:xfrm>
              <a:off x="2250265" y="2143116"/>
              <a:ext cx="4607751" cy="3143272"/>
            </a:xfrm>
            <a:prstGeom prst="ellipse">
              <a:avLst/>
            </a:prstGeom>
            <a:solidFill>
              <a:schemeClr val="tx1">
                <a:lumMod val="75000"/>
                <a:alpha val="70000"/>
              </a:schemeClr>
            </a:solidFill>
            <a:ln w="381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50% to next-generation model development</a:t>
              </a:r>
            </a:p>
            <a:p>
              <a:pPr algn="ctr">
                <a:buFont typeface="Arial" panose="020B0604020202020204" pitchFamily="34" charset="0"/>
                <a:buNone/>
              </a:pPr>
              <a:endParaRPr lang="en-US" altLang="en-US" sz="2000" b="1">
                <a:solidFill>
                  <a:srgbClr val="FF0000"/>
                </a:solidFill>
              </a:endParaRP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25% to global climate &amp; earth systems community support</a:t>
              </a:r>
            </a:p>
            <a:p>
              <a:pPr algn="ctr">
                <a:buFont typeface="Arial" panose="020B0604020202020204" pitchFamily="34" charset="0"/>
                <a:buNone/>
              </a:pPr>
              <a:endParaRPr lang="en-US" altLang="en-US" sz="2000" b="1">
                <a:solidFill>
                  <a:srgbClr val="FF0000"/>
                </a:solidFill>
              </a:endParaRPr>
            </a:p>
            <a:p>
              <a:pPr algn="ctr">
                <a:buFont typeface="Arial" panose="020B0604020202020204" pitchFamily="34" charset="0"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25% to developing world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7FB1CE4-177C-4310-9DD6-AA1613A135C8}"/>
                </a:ext>
              </a:extLst>
            </p:cNvPr>
            <p:cNvSpPr/>
            <p:nvPr/>
          </p:nvSpPr>
          <p:spPr>
            <a:xfrm>
              <a:off x="6143636" y="2143116"/>
              <a:ext cx="2571768" cy="1214446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ENVIRONMENT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483DDA-61DE-4352-9DFE-DDD73A86F412}"/>
                </a:ext>
              </a:extLst>
            </p:cNvPr>
            <p:cNvSpPr/>
            <p:nvPr/>
          </p:nvSpPr>
          <p:spPr>
            <a:xfrm>
              <a:off x="6143636" y="4071942"/>
              <a:ext cx="2571768" cy="1214446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BIOSPHERE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C86B0B9-74CC-4A1A-A56C-B6771B4D1420}"/>
                </a:ext>
              </a:extLst>
            </p:cNvPr>
            <p:cNvSpPr/>
            <p:nvPr/>
          </p:nvSpPr>
          <p:spPr>
            <a:xfrm>
              <a:off x="3268256" y="5072074"/>
              <a:ext cx="2571768" cy="1214446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EARTH</a:t>
              </a:r>
            </a:p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SYSTEM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57D3838-6523-40FF-AFB7-1DE356059A30}"/>
                </a:ext>
              </a:extLst>
            </p:cNvPr>
            <p:cNvSpPr/>
            <p:nvPr/>
          </p:nvSpPr>
          <p:spPr>
            <a:xfrm>
              <a:off x="3268256" y="1142984"/>
              <a:ext cx="2571768" cy="1214446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CLIMATE &amp; </a:t>
              </a:r>
            </a:p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WEATHER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C305FD8-E89D-43E2-ACDB-0B0CEF0919EE}"/>
                </a:ext>
              </a:extLst>
            </p:cNvPr>
            <p:cNvSpPr/>
            <p:nvPr/>
          </p:nvSpPr>
          <p:spPr>
            <a:xfrm>
              <a:off x="428596" y="2143116"/>
              <a:ext cx="2571768" cy="1214446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SOCIAL</a:t>
              </a:r>
            </a:p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SYSTEMS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3BA0E5C-0122-43F0-A22B-BB56DE25181F}"/>
                </a:ext>
              </a:extLst>
            </p:cNvPr>
            <p:cNvSpPr/>
            <p:nvPr/>
          </p:nvSpPr>
          <p:spPr>
            <a:xfrm>
              <a:off x="428596" y="4071942"/>
              <a:ext cx="2571768" cy="1214446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SOLAR</a:t>
              </a:r>
            </a:p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SYSTEM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9A31AD12-C130-4F58-90B7-FD2FC34C5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en-US" sz="4000"/>
              <a:t>ICES and Geoengineering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4AB59166-8469-439C-AB65-A4C5A2CF0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964612" cy="5876925"/>
          </a:xfrm>
        </p:spPr>
        <p:txBody>
          <a:bodyPr/>
          <a:lstStyle/>
          <a:p>
            <a:endParaRPr lang="en-US" altLang="en-US"/>
          </a:p>
        </p:txBody>
      </p:sp>
      <p:grpSp>
        <p:nvGrpSpPr>
          <p:cNvPr id="76804" name="Group 14">
            <a:extLst>
              <a:ext uri="{FF2B5EF4-FFF2-40B4-BE49-F238E27FC236}">
                <a16:creationId xmlns:a16="http://schemas.microsoft.com/office/drawing/2014/main" id="{19181147-7D2F-4312-96EF-91EBA164564F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196975"/>
            <a:ext cx="8286750" cy="5143500"/>
            <a:chOff x="428596" y="1142984"/>
            <a:chExt cx="8286808" cy="514353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7A7D463-CE31-4B5F-9CB3-77A3EBB7F54F}"/>
                </a:ext>
              </a:extLst>
            </p:cNvPr>
            <p:cNvSpPr/>
            <p:nvPr/>
          </p:nvSpPr>
          <p:spPr>
            <a:xfrm>
              <a:off x="2268124" y="2143116"/>
              <a:ext cx="4607751" cy="3143272"/>
            </a:xfrm>
            <a:prstGeom prst="ellipse">
              <a:avLst/>
            </a:prstGeom>
            <a:solidFill>
              <a:schemeClr val="bg1">
                <a:lumMod val="50000"/>
                <a:alpha val="70000"/>
              </a:schemeClr>
            </a:solidFill>
            <a:ln w="381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buFont typeface="Arial" pitchFamily="34" charset="0"/>
                <a:buChar char="•"/>
                <a:defRPr/>
              </a:pPr>
              <a:endParaRPr lang="en-US" sz="2000" b="1" dirty="0">
                <a:ln/>
                <a:latin typeface="Arial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432AB5-C426-4145-9C67-7AD5F6D3443B}"/>
                </a:ext>
              </a:extLst>
            </p:cNvPr>
            <p:cNvSpPr/>
            <p:nvPr/>
          </p:nvSpPr>
          <p:spPr>
            <a:xfrm>
              <a:off x="6143636" y="2143116"/>
              <a:ext cx="2571768" cy="1214446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ENVIRONMENT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3308A92-CC65-475B-91EF-C346A37B476F}"/>
                </a:ext>
              </a:extLst>
            </p:cNvPr>
            <p:cNvSpPr/>
            <p:nvPr/>
          </p:nvSpPr>
          <p:spPr>
            <a:xfrm>
              <a:off x="6143636" y="4071942"/>
              <a:ext cx="2571768" cy="1214446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BIOSPHERE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7549345-7495-44DC-96C5-7E0B516AA353}"/>
                </a:ext>
              </a:extLst>
            </p:cNvPr>
            <p:cNvSpPr/>
            <p:nvPr/>
          </p:nvSpPr>
          <p:spPr>
            <a:xfrm>
              <a:off x="3268256" y="5072074"/>
              <a:ext cx="2571768" cy="1214446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EARTH</a:t>
              </a:r>
            </a:p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SYSTEM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D127F4E-A76F-4DC5-9250-02D7C81D9433}"/>
                </a:ext>
              </a:extLst>
            </p:cNvPr>
            <p:cNvSpPr/>
            <p:nvPr/>
          </p:nvSpPr>
          <p:spPr>
            <a:xfrm>
              <a:off x="3268256" y="1142984"/>
              <a:ext cx="2571768" cy="1214446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000" b="1">
                  <a:solidFill>
                    <a:srgbClr val="4040FF"/>
                  </a:solidFill>
                </a:rPr>
                <a:t>WEATHER &amp; </a:t>
              </a:r>
            </a:p>
            <a:p>
              <a:pPr algn="ctr"/>
              <a:r>
                <a:rPr lang="en-GB" altLang="en-US" sz="2000" b="1">
                  <a:solidFill>
                    <a:srgbClr val="4040FF"/>
                  </a:solidFill>
                </a:rPr>
                <a:t>CLIMATE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0B91184-56C4-4447-B99C-7718EE4B2435}"/>
                </a:ext>
              </a:extLst>
            </p:cNvPr>
            <p:cNvSpPr/>
            <p:nvPr/>
          </p:nvSpPr>
          <p:spPr>
            <a:xfrm>
              <a:off x="428596" y="2143116"/>
              <a:ext cx="2571768" cy="1214446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SOCIAL</a:t>
              </a:r>
            </a:p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SYSTEMS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D8A2046-C61E-4434-8793-076634B6986D}"/>
                </a:ext>
              </a:extLst>
            </p:cNvPr>
            <p:cNvSpPr/>
            <p:nvPr/>
          </p:nvSpPr>
          <p:spPr>
            <a:xfrm>
              <a:off x="428596" y="4071942"/>
              <a:ext cx="2571768" cy="1214446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SOLAR</a:t>
              </a:r>
            </a:p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SYSTEM</a:t>
              </a:r>
            </a:p>
          </p:txBody>
        </p:sp>
      </p:grpSp>
      <p:sp>
        <p:nvSpPr>
          <p:cNvPr id="76826" name="Rectangle 26">
            <a:extLst>
              <a:ext uri="{FF2B5EF4-FFF2-40B4-BE49-F238E27FC236}">
                <a16:creationId xmlns:a16="http://schemas.microsoft.com/office/drawing/2014/main" id="{8115AAC5-6216-4453-9799-441955567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565400"/>
            <a:ext cx="424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2000" b="1">
              <a:solidFill>
                <a:schemeClr val="bg1"/>
              </a:solidFill>
            </a:endParaRPr>
          </a:p>
        </p:txBody>
      </p:sp>
      <p:sp>
        <p:nvSpPr>
          <p:cNvPr id="76827" name="Rectangle 15">
            <a:extLst>
              <a:ext uri="{FF2B5EF4-FFF2-40B4-BE49-F238E27FC236}">
                <a16:creationId xmlns:a16="http://schemas.microsoft.com/office/drawing/2014/main" id="{955E3487-7ADC-46DF-8D0E-7E1981C51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00313"/>
            <a:ext cx="4572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FF0000"/>
                </a:solidFill>
              </a:rPr>
              <a:t>Climate Remediation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FF0000"/>
                </a:solidFill>
              </a:rPr>
              <a:t>CO</a:t>
            </a:r>
            <a:r>
              <a:rPr lang="en-US" altLang="en-US" sz="2000" b="1" baseline="-25000">
                <a:solidFill>
                  <a:srgbClr val="FF0000"/>
                </a:solidFill>
              </a:rPr>
              <a:t>2</a:t>
            </a:r>
            <a:r>
              <a:rPr lang="en-US" altLang="en-US" sz="2000" b="1">
                <a:solidFill>
                  <a:srgbClr val="FF0000"/>
                </a:solidFill>
              </a:rPr>
              <a:t> Removal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FF0000"/>
                </a:solidFill>
              </a:rPr>
              <a:t>Solar Radiation Management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000" b="1">
                <a:solidFill>
                  <a:srgbClr val="FF0000"/>
                </a:solidFill>
              </a:rPr>
              <a:t>Unintended Consequences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4CBBA0D2-16A0-4A26-B34F-95F1DB365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06437"/>
          </a:xfrm>
        </p:spPr>
        <p:txBody>
          <a:bodyPr/>
          <a:lstStyle/>
          <a:p>
            <a:r>
              <a:rPr lang="en-US" altLang="en-US" sz="4000"/>
              <a:t>ICES and Disaster Risk Management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FF9AB210-3164-4E21-9039-82B01845B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543550"/>
          </a:xfrm>
        </p:spPr>
        <p:txBody>
          <a:bodyPr/>
          <a:lstStyle/>
          <a:p>
            <a:endParaRPr lang="en-US" altLang="en-US"/>
          </a:p>
        </p:txBody>
      </p:sp>
      <p:grpSp>
        <p:nvGrpSpPr>
          <p:cNvPr id="75780" name="Group 11">
            <a:extLst>
              <a:ext uri="{FF2B5EF4-FFF2-40B4-BE49-F238E27FC236}">
                <a16:creationId xmlns:a16="http://schemas.microsoft.com/office/drawing/2014/main" id="{4F716EF3-3B83-4CE2-9EC6-2F1E623105EB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125538"/>
            <a:ext cx="8286750" cy="5143500"/>
            <a:chOff x="428596" y="1142984"/>
            <a:chExt cx="8286808" cy="514353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53C29C8-BF0D-4651-AF78-94594ED71418}"/>
                </a:ext>
              </a:extLst>
            </p:cNvPr>
            <p:cNvSpPr/>
            <p:nvPr/>
          </p:nvSpPr>
          <p:spPr>
            <a:xfrm>
              <a:off x="2250265" y="2143116"/>
              <a:ext cx="4607751" cy="3143272"/>
            </a:xfrm>
            <a:prstGeom prst="ellipse">
              <a:avLst/>
            </a:prstGeom>
            <a:solidFill>
              <a:schemeClr val="tx2">
                <a:lumMod val="75000"/>
                <a:alpha val="70000"/>
              </a:schemeClr>
            </a:solidFill>
            <a:ln w="381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en-US" sz="2000" b="1">
                  <a:solidFill>
                    <a:srgbClr val="FF0000"/>
                  </a:solidFill>
                </a:rPr>
                <a:t>Community Resilience</a:t>
              </a: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en-US" sz="2000" b="1">
                  <a:solidFill>
                    <a:srgbClr val="FF0000"/>
                  </a:solidFill>
                </a:rPr>
                <a:t>Adaptation &amp; Mitigation</a:t>
              </a: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en-US" sz="2000" b="1">
                  <a:solidFill>
                    <a:srgbClr val="FF0000"/>
                  </a:solidFill>
                </a:rPr>
                <a:t>Planning &amp; Relief Strategies</a:t>
              </a: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en-US" sz="2000" b="1">
                  <a:solidFill>
                    <a:srgbClr val="FF0000"/>
                  </a:solidFill>
                </a:rPr>
                <a:t>Precursor Signals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A30C124-2B36-479E-88AC-090161AEE6A2}"/>
                </a:ext>
              </a:extLst>
            </p:cNvPr>
            <p:cNvSpPr/>
            <p:nvPr/>
          </p:nvSpPr>
          <p:spPr>
            <a:xfrm>
              <a:off x="6143636" y="2143116"/>
              <a:ext cx="2571768" cy="1214446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ENVIRONMENT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F83B869-4EE0-4311-9D3A-9818902CCF77}"/>
                </a:ext>
              </a:extLst>
            </p:cNvPr>
            <p:cNvSpPr/>
            <p:nvPr/>
          </p:nvSpPr>
          <p:spPr>
            <a:xfrm>
              <a:off x="6143636" y="4071942"/>
              <a:ext cx="2571768" cy="1214446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BIOSPHERE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1851F4E-9F7B-439F-B389-2116220255CE}"/>
                </a:ext>
              </a:extLst>
            </p:cNvPr>
            <p:cNvSpPr/>
            <p:nvPr/>
          </p:nvSpPr>
          <p:spPr>
            <a:xfrm>
              <a:off x="3268256" y="5072074"/>
              <a:ext cx="2571768" cy="1214446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EARTH</a:t>
              </a:r>
            </a:p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SYSTEM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B10D7B7-88A7-49C6-9610-F7A5AFDCD1BC}"/>
                </a:ext>
              </a:extLst>
            </p:cNvPr>
            <p:cNvSpPr/>
            <p:nvPr/>
          </p:nvSpPr>
          <p:spPr>
            <a:xfrm>
              <a:off x="3268256" y="1142984"/>
              <a:ext cx="2571768" cy="1214446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2000" b="1">
                  <a:solidFill>
                    <a:srgbClr val="4040FF"/>
                  </a:solidFill>
                </a:rPr>
                <a:t>WEATHER &amp; </a:t>
              </a:r>
            </a:p>
            <a:p>
              <a:pPr algn="ctr"/>
              <a:r>
                <a:rPr lang="en-GB" altLang="en-US" sz="2000" b="1">
                  <a:solidFill>
                    <a:srgbClr val="4040FF"/>
                  </a:solidFill>
                </a:rPr>
                <a:t>CLIMATE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01168F-6869-46A0-81E5-1EA0A1C4331C}"/>
                </a:ext>
              </a:extLst>
            </p:cNvPr>
            <p:cNvSpPr/>
            <p:nvPr/>
          </p:nvSpPr>
          <p:spPr>
            <a:xfrm>
              <a:off x="428596" y="2143116"/>
              <a:ext cx="2571768" cy="1214446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SOCIAL</a:t>
              </a:r>
            </a:p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SYSTEMS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9BEFE2D-A49D-4D08-B38E-3F125C3C4360}"/>
                </a:ext>
              </a:extLst>
            </p:cNvPr>
            <p:cNvSpPr/>
            <p:nvPr/>
          </p:nvSpPr>
          <p:spPr>
            <a:xfrm>
              <a:off x="428596" y="4071942"/>
              <a:ext cx="2571768" cy="1214446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SOLAR</a:t>
              </a:r>
            </a:p>
            <a:p>
              <a:pPr algn="ctr">
                <a:defRPr/>
              </a:pPr>
              <a:r>
                <a:rPr lang="en-GB" sz="2000" b="1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SYSTEM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151B2278-93D0-44D0-883C-471494EDA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52413" y="274638"/>
            <a:ext cx="9648826" cy="706437"/>
          </a:xfrm>
        </p:spPr>
        <p:txBody>
          <a:bodyPr/>
          <a:lstStyle/>
          <a:p>
            <a:r>
              <a:rPr lang="en-US" altLang="en-US" sz="3200">
                <a:solidFill>
                  <a:srgbClr val="FF0000"/>
                </a:solidFill>
              </a:rPr>
              <a:t>Volcanic ash cloud disrupts European economy</a:t>
            </a:r>
            <a:r>
              <a:rPr lang="en-US" altLang="en-US" sz="3200"/>
              <a:t> </a:t>
            </a:r>
            <a:br>
              <a:rPr lang="en-US" altLang="en-US" sz="3200"/>
            </a:br>
            <a:endParaRPr lang="en-US" altLang="en-US" sz="3200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7A06E86A-CA59-45FE-9215-EBB6AC11C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692150"/>
            <a:ext cx="8002587" cy="5434013"/>
          </a:xfrm>
        </p:spPr>
        <p:txBody>
          <a:bodyPr/>
          <a:lstStyle/>
          <a:p>
            <a:r>
              <a:rPr lang="en-US" altLang="en-US" sz="2400"/>
              <a:t>Mantle-Crust-Glacier-Rivers-Oceans</a:t>
            </a:r>
          </a:p>
          <a:p>
            <a:r>
              <a:rPr lang="en-US" altLang="en-US" sz="2400"/>
              <a:t>Weather-Agriculture-Economy-Society</a:t>
            </a:r>
          </a:p>
          <a:p>
            <a:r>
              <a:rPr lang="en-US" altLang="en-US" sz="2400"/>
              <a:t>150,000 flights cancelled, 15 million re-bookings</a:t>
            </a:r>
          </a:p>
        </p:txBody>
      </p:sp>
      <p:pic>
        <p:nvPicPr>
          <p:cNvPr id="87044" name="Picture 4">
            <a:extLst>
              <a:ext uri="{FF2B5EF4-FFF2-40B4-BE49-F238E27FC236}">
                <a16:creationId xmlns:a16="http://schemas.microsoft.com/office/drawing/2014/main" id="{6AF761F6-39C8-4F93-9874-DF8F9D849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76475"/>
            <a:ext cx="7704137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1F42113D-2193-4EA0-BE25-E24E30DB6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3412"/>
          </a:xfrm>
        </p:spPr>
        <p:txBody>
          <a:bodyPr/>
          <a:lstStyle/>
          <a:p>
            <a:r>
              <a:rPr lang="en-US" altLang="en-US" sz="3200">
                <a:solidFill>
                  <a:srgbClr val="FF0000"/>
                </a:solidFill>
              </a:rPr>
              <a:t>BP Oil Slick disrupts Gulf States economy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566F0414-C158-45A6-8531-0CE25119D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981075"/>
            <a:ext cx="7993062" cy="5616575"/>
          </a:xfrm>
        </p:spPr>
        <p:txBody>
          <a:bodyPr/>
          <a:lstStyle/>
          <a:p>
            <a:r>
              <a:rPr lang="en-US" altLang="en-US" sz="2400"/>
              <a:t>87 days of continuous flow</a:t>
            </a:r>
          </a:p>
          <a:p>
            <a:r>
              <a:rPr lang="en-US" altLang="en-US" sz="2400"/>
              <a:t>50km oil slick below the surface</a:t>
            </a:r>
          </a:p>
          <a:p>
            <a:r>
              <a:rPr lang="en-US" altLang="en-US" sz="2400"/>
              <a:t>5 million barrels of oil spilled - largest spill in history </a:t>
            </a:r>
          </a:p>
        </p:txBody>
      </p:sp>
      <p:pic>
        <p:nvPicPr>
          <p:cNvPr id="105476" name="Picture 4" descr="oilspill2nolanl">
            <a:extLst>
              <a:ext uri="{FF2B5EF4-FFF2-40B4-BE49-F238E27FC236}">
                <a16:creationId xmlns:a16="http://schemas.microsoft.com/office/drawing/2014/main" id="{6B2B632A-BC11-4EEF-B0DC-9927855DD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08275"/>
            <a:ext cx="7561262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C070C321-EA59-4770-B784-EA862AB1A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en-US" sz="3200">
                <a:solidFill>
                  <a:srgbClr val="FF0000"/>
                </a:solidFill>
              </a:rPr>
              <a:t>Extreme Rainfall – Northwest Pakistan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18EFA084-F968-4DEC-8927-FB122D9B3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1125538"/>
            <a:ext cx="7416800" cy="5000625"/>
          </a:xfrm>
        </p:spPr>
        <p:txBody>
          <a:bodyPr/>
          <a:lstStyle/>
          <a:p>
            <a:r>
              <a:rPr lang="en-US" altLang="en-US" sz="2400"/>
              <a:t>Heaviest monsoon in 80 years</a:t>
            </a:r>
          </a:p>
          <a:p>
            <a:r>
              <a:rPr lang="en-US" altLang="en-US" sz="2400"/>
              <a:t>20 million people displaced</a:t>
            </a:r>
          </a:p>
          <a:p>
            <a:r>
              <a:rPr lang="en-US" altLang="en-US" sz="2400"/>
              <a:t>1700+ deaths</a:t>
            </a:r>
          </a:p>
        </p:txBody>
      </p:sp>
      <p:pic>
        <p:nvPicPr>
          <p:cNvPr id="116740" name="Picture 4" descr="55277248">
            <a:extLst>
              <a:ext uri="{FF2B5EF4-FFF2-40B4-BE49-F238E27FC236}">
                <a16:creationId xmlns:a16="http://schemas.microsoft.com/office/drawing/2014/main" id="{90AEF6D6-1295-4276-8CB4-E4CBFEE6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08275"/>
            <a:ext cx="74168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0D6EFE97-1BDE-40EE-94AD-4ACFB6A0F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r>
              <a:rPr lang="en-US" altLang="en-US" sz="3200">
                <a:solidFill>
                  <a:srgbClr val="FF0000"/>
                </a:solidFill>
              </a:rPr>
              <a:t>Record Heat Wave – Western Russia</a:t>
            </a:r>
            <a:br>
              <a:rPr lang="en-US" altLang="en-US" sz="2800"/>
            </a:br>
            <a:br>
              <a:rPr lang="en-US" altLang="en-US" sz="2800"/>
            </a:br>
            <a:endParaRPr lang="en-US" altLang="en-US" sz="2800"/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D31934EF-FE69-4886-9F01-4D6603EDB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052513"/>
            <a:ext cx="8066087" cy="4165600"/>
          </a:xfrm>
        </p:spPr>
        <p:txBody>
          <a:bodyPr/>
          <a:lstStyle/>
          <a:p>
            <a:r>
              <a:rPr lang="en-US" altLang="en-US" sz="2400"/>
              <a:t>Highest temperatures in 130 years</a:t>
            </a:r>
          </a:p>
          <a:p>
            <a:r>
              <a:rPr lang="en-US" altLang="en-US" sz="2400"/>
              <a:t>Spontaneous fires – peat bogs, crops, forests</a:t>
            </a:r>
          </a:p>
          <a:p>
            <a:r>
              <a:rPr lang="en-US" altLang="en-US" sz="2400"/>
              <a:t>70+ deaths from fire, 2000+ deaths from drowning</a:t>
            </a:r>
          </a:p>
          <a:p>
            <a:endParaRPr lang="en-US" altLang="en-US"/>
          </a:p>
        </p:txBody>
      </p:sp>
      <p:pic>
        <p:nvPicPr>
          <p:cNvPr id="119812" name="Picture 4">
            <a:extLst>
              <a:ext uri="{FF2B5EF4-FFF2-40B4-BE49-F238E27FC236}">
                <a16:creationId xmlns:a16="http://schemas.microsoft.com/office/drawing/2014/main" id="{96C0EC7F-E0B6-40C1-9517-44DED6A9D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06688"/>
            <a:ext cx="7451725" cy="381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3E3648C1-70F9-45F2-A4F3-0F45288BD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en-US" sz="3200">
                <a:solidFill>
                  <a:srgbClr val="FF0000"/>
                </a:solidFill>
              </a:rPr>
              <a:t>China - Gansu Landslide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69DFE591-0E62-42CB-8A88-F6D992346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en-US" altLang="en-US" sz="2400"/>
              <a:t>Disruption from 47 hydro-electric projects </a:t>
            </a:r>
          </a:p>
          <a:p>
            <a:r>
              <a:rPr lang="en-US" altLang="en-US" sz="2400"/>
              <a:t>Massive deforestation - landslides</a:t>
            </a:r>
          </a:p>
          <a:p>
            <a:r>
              <a:rPr lang="en-US" altLang="en-US" sz="2400"/>
              <a:t>1500+ deaths</a:t>
            </a:r>
          </a:p>
        </p:txBody>
      </p:sp>
      <p:pic>
        <p:nvPicPr>
          <p:cNvPr id="121860" name="Picture 4">
            <a:extLst>
              <a:ext uri="{FF2B5EF4-FFF2-40B4-BE49-F238E27FC236}">
                <a16:creationId xmlns:a16="http://schemas.microsoft.com/office/drawing/2014/main" id="{59546F91-84AE-4F9B-97C6-DA14B5781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7343775" cy="405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8D34E32D-14A1-4E2F-86A5-4D3BA2CDA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431800"/>
          </a:xfrm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Recent Flooding Disasters</a:t>
            </a:r>
          </a:p>
        </p:txBody>
      </p:sp>
      <p:graphicFrame>
        <p:nvGraphicFramePr>
          <p:cNvPr id="79269" name="Group 421">
            <a:extLst>
              <a:ext uri="{FF2B5EF4-FFF2-40B4-BE49-F238E27FC236}">
                <a16:creationId xmlns:a16="http://schemas.microsoft.com/office/drawing/2014/main" id="{9B1D695A-F19E-4E9E-B3D2-0532720310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80400" cy="4797425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3372074600"/>
                    </a:ext>
                  </a:extLst>
                </a:gridCol>
                <a:gridCol w="2125662">
                  <a:extLst>
                    <a:ext uri="{9D8B030D-6E8A-4147-A177-3AD203B41FA5}">
                      <a16:colId xmlns:a16="http://schemas.microsoft.com/office/drawing/2014/main" val="2439673410"/>
                    </a:ext>
                  </a:extLst>
                </a:gridCol>
                <a:gridCol w="1882775">
                  <a:extLst>
                    <a:ext uri="{9D8B030D-6E8A-4147-A177-3AD203B41FA5}">
                      <a16:colId xmlns:a16="http://schemas.microsoft.com/office/drawing/2014/main" val="928502647"/>
                    </a:ext>
                  </a:extLst>
                </a:gridCol>
                <a:gridCol w="2328863">
                  <a:extLst>
                    <a:ext uri="{9D8B030D-6E8A-4147-A177-3AD203B41FA5}">
                      <a16:colId xmlns:a16="http://schemas.microsoft.com/office/drawing/2014/main" val="2031678343"/>
                    </a:ext>
                  </a:extLst>
                </a:gridCol>
              </a:tblGrid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August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Gansu 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1500+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floods, landslides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581589"/>
                  </a:ext>
                </a:extLst>
              </a:tr>
              <a:tr h="352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August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Kashmir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170+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flash floods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094074"/>
                  </a:ext>
                </a:extLst>
              </a:tr>
              <a:tr h="352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August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Central Europe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15+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flash floods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396747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July-Aug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West Pakistan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1700+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heavy monsoons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330957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June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Southern France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flash floods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385630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June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Southern 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200+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floods, landslides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301088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June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Northern Brazil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100+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floods, landslides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784539"/>
                  </a:ext>
                </a:extLst>
              </a:tr>
              <a:tr h="352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June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Provence, France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flash floods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13582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June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Poland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river flooding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039439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April 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Brazil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200+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rain, mudslides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662437"/>
                  </a:ext>
                </a:extLst>
              </a:tr>
              <a:tr h="352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March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Uganda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350+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rain, mudslides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77395"/>
                  </a:ext>
                </a:extLst>
              </a:tr>
              <a:tr h="350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Feb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Xanthia, France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50+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tempest, sea walls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972182"/>
                  </a:ext>
                </a:extLst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Aug 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Katrina, USA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1,800+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hurricane, levees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0370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DC6DFC4D-1730-4FAE-B952-95CA3DB06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628775"/>
            <a:ext cx="9144000" cy="2232025"/>
          </a:xfrm>
        </p:spPr>
        <p:txBody>
          <a:bodyPr/>
          <a:lstStyle/>
          <a:p>
            <a:r>
              <a:rPr lang="en-US" altLang="en-US" sz="3200">
                <a:solidFill>
                  <a:schemeClr val="tx1"/>
                </a:solidFill>
              </a:rPr>
              <a:t>Predicting future conditions on Earth</a:t>
            </a:r>
            <a:br>
              <a:rPr lang="en-US" altLang="en-US" sz="3200">
                <a:solidFill>
                  <a:schemeClr val="tx1"/>
                </a:solidFill>
              </a:rPr>
            </a:br>
            <a:r>
              <a:rPr lang="en-US" altLang="en-US" sz="3200">
                <a:solidFill>
                  <a:schemeClr val="tx1"/>
                </a:solidFill>
              </a:rPr>
              <a:t> </a:t>
            </a:r>
            <a:br>
              <a:rPr lang="en-US" altLang="en-US" sz="3200">
                <a:solidFill>
                  <a:schemeClr val="tx1"/>
                </a:solidFill>
              </a:rPr>
            </a:br>
            <a:r>
              <a:rPr lang="en-US" altLang="en-US" sz="3200">
                <a:solidFill>
                  <a:schemeClr val="tx1"/>
                </a:solidFill>
              </a:rPr>
              <a:t>involves understanding</a:t>
            </a:r>
            <a:r>
              <a:rPr lang="en-US" altLang="en-US" sz="3200">
                <a:solidFill>
                  <a:srgbClr val="FF0000"/>
                </a:solidFill>
              </a:rPr>
              <a:t> </a:t>
            </a:r>
            <a:r>
              <a:rPr lang="en-US" altLang="en-US" sz="3200">
                <a:solidFill>
                  <a:schemeClr val="tx1"/>
                </a:solidFill>
              </a:rPr>
              <a:t>many</a:t>
            </a:r>
            <a:r>
              <a:rPr lang="en-US" altLang="en-US" sz="3200">
                <a:solidFill>
                  <a:srgbClr val="FF0000"/>
                </a:solidFill>
              </a:rPr>
              <a:t> </a:t>
            </a:r>
            <a:br>
              <a:rPr lang="en-US" altLang="en-US" sz="3200">
                <a:solidFill>
                  <a:srgbClr val="FF0000"/>
                </a:solidFill>
              </a:rPr>
            </a:br>
            <a:br>
              <a:rPr lang="en-US" altLang="en-US" sz="3600">
                <a:solidFill>
                  <a:srgbClr val="FF0000"/>
                </a:solidFill>
              </a:rPr>
            </a:br>
            <a:r>
              <a:rPr lang="en-US" altLang="en-US" sz="3600">
                <a:solidFill>
                  <a:srgbClr val="FF0000"/>
                </a:solidFill>
              </a:rPr>
              <a:t>complex non-linear interconnected systems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C921352A-1945-4DB1-BDA9-9D0354114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 flipV="1">
            <a:off x="457200" y="6126163"/>
            <a:ext cx="8229600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9E77DBE9-6AC1-47D2-AE72-1C9944098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549275"/>
          </a:xfrm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Other Major Natural Disasters</a:t>
            </a:r>
          </a:p>
        </p:txBody>
      </p:sp>
      <p:graphicFrame>
        <p:nvGraphicFramePr>
          <p:cNvPr id="115870" name="Group 158">
            <a:extLst>
              <a:ext uri="{FF2B5EF4-FFF2-40B4-BE49-F238E27FC236}">
                <a16:creationId xmlns:a16="http://schemas.microsoft.com/office/drawing/2014/main" id="{F720BDDD-5B6D-43A6-81EC-8CAB407E17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850" y="908050"/>
          <a:ext cx="8569325" cy="5737225"/>
        </p:xfrm>
        <a:graphic>
          <a:graphicData uri="http://schemas.openxmlformats.org/drawingml/2006/table">
            <a:tbl>
              <a:tblPr/>
              <a:tblGrid>
                <a:gridCol w="2070100">
                  <a:extLst>
                    <a:ext uri="{9D8B030D-6E8A-4147-A177-3AD203B41FA5}">
                      <a16:colId xmlns:a16="http://schemas.microsoft.com/office/drawing/2014/main" val="4020119760"/>
                    </a:ext>
                  </a:extLst>
                </a:gridCol>
                <a:gridCol w="1998663">
                  <a:extLst>
                    <a:ext uri="{9D8B030D-6E8A-4147-A177-3AD203B41FA5}">
                      <a16:colId xmlns:a16="http://schemas.microsoft.com/office/drawing/2014/main" val="3742594274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val="1263608999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1308904193"/>
                    </a:ext>
                  </a:extLst>
                </a:gridCol>
              </a:tblGrid>
              <a:tr h="38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September 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New Zealand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7.1 quake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170071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July-August 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Russia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2000+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drought, fire, heat wave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935107"/>
                  </a:ext>
                </a:extLst>
              </a:tr>
              <a:tr h="38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June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USA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38 tornadoes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318234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April - June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USA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BP oil rig spill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143399"/>
                  </a:ext>
                </a:extLst>
              </a:tr>
              <a:tr h="38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April - May 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Iceland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volcanic ash cloud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439962"/>
                  </a:ext>
                </a:extLst>
              </a:tr>
              <a:tr h="38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April 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2000+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6.9 quake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452747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Feb 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Chile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700+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8.8 quake, tsunami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811178"/>
                  </a:ext>
                </a:extLst>
              </a:tr>
              <a:tr h="38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Jan 2010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Haiti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250,000+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7.9 quake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509875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April 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Italy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300+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6.3 quake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155200"/>
                  </a:ext>
                </a:extLst>
              </a:tr>
              <a:tr h="38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Feb 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Australia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173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bushfires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466631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May 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87,000+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8.0 quake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757184"/>
                  </a:ext>
                </a:extLst>
              </a:tr>
              <a:tr h="38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Oct  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Kashmir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86,000+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7.6 quake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9980311"/>
                  </a:ext>
                </a:extLst>
              </a:tr>
              <a:tr h="38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Dec 2004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Indonesia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225,000+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9.1 quake, tsunami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660895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Dec 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Iran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31,000+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6.6 quake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662246"/>
                  </a:ext>
                </a:extLst>
              </a:tr>
              <a:tr h="320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Aug 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France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30,000+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heat wave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7565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DB109BD4-348A-45C3-997E-8DEC29632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altLang="en-US" sz="4000"/>
              <a:t>Yokohama Earth Simulator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 sz="2800"/>
              <a:t>Opened March 2002, NEC SX-6</a:t>
            </a:r>
          </a:p>
        </p:txBody>
      </p:sp>
      <p:pic>
        <p:nvPicPr>
          <p:cNvPr id="60419" name="Picture 3">
            <a:extLst>
              <a:ext uri="{FF2B5EF4-FFF2-40B4-BE49-F238E27FC236}">
                <a16:creationId xmlns:a16="http://schemas.microsoft.com/office/drawing/2014/main" id="{E2343331-4EA5-4DA8-BC3D-FC864F20D2A8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9144000" cy="5584825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80" name="Rectangle 56">
            <a:extLst>
              <a:ext uri="{FF2B5EF4-FFF2-40B4-BE49-F238E27FC236}">
                <a16:creationId xmlns:a16="http://schemas.microsoft.com/office/drawing/2014/main" id="{29DF89CE-E1CF-4EE3-8E13-64F6C7C2E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Dedicated</a:t>
            </a:r>
            <a:r>
              <a:rPr lang="en-US" altLang="en-US" sz="4000"/>
              <a:t> </a:t>
            </a:r>
            <a:r>
              <a:rPr lang="en-US" altLang="en-US" sz="4000">
                <a:solidFill>
                  <a:srgbClr val="FF0000"/>
                </a:solidFill>
              </a:rPr>
              <a:t>Weather-Climate Systems</a:t>
            </a:r>
            <a:br>
              <a:rPr lang="en-US" altLang="en-US" sz="4000"/>
            </a:br>
            <a:r>
              <a:rPr lang="en-US" altLang="en-US" sz="1800"/>
              <a:t>(TAKEN FROM THE JUNE 2010 LIST OF TOP500 SUPERCOMPUTER SITES)</a:t>
            </a:r>
            <a:endParaRPr lang="en-US" altLang="en-US" sz="4000"/>
          </a:p>
        </p:txBody>
      </p:sp>
      <p:graphicFrame>
        <p:nvGraphicFramePr>
          <p:cNvPr id="52434" name="Group 210">
            <a:extLst>
              <a:ext uri="{FF2B5EF4-FFF2-40B4-BE49-F238E27FC236}">
                <a16:creationId xmlns:a16="http://schemas.microsoft.com/office/drawing/2014/main" id="{A99473A4-7373-4EA7-9D2C-78CD76941C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1557338"/>
          <a:ext cx="8782050" cy="4700587"/>
        </p:xfrm>
        <a:graphic>
          <a:graphicData uri="http://schemas.openxmlformats.org/drawingml/2006/table">
            <a:tbl>
              <a:tblPr/>
              <a:tblGrid>
                <a:gridCol w="1463675">
                  <a:extLst>
                    <a:ext uri="{9D8B030D-6E8A-4147-A177-3AD203B41FA5}">
                      <a16:colId xmlns:a16="http://schemas.microsoft.com/office/drawing/2014/main" val="3916620424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val="1146551358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val="1523829749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1678731735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61055379"/>
                    </a:ext>
                  </a:extLst>
                </a:gridCol>
                <a:gridCol w="1652588">
                  <a:extLst>
                    <a:ext uri="{9D8B030D-6E8A-4147-A177-3AD203B41FA5}">
                      <a16:colId xmlns:a16="http://schemas.microsoft.com/office/drawing/2014/main" val="2830451711"/>
                    </a:ext>
                  </a:extLst>
                </a:gridCol>
              </a:tblGrid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Worldwide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Ranking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Organisation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Peak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Teraflops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Sustained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Teraflops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Supplier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907851"/>
                  </a:ext>
                </a:extLst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# 37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JAMSTEC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JAPAN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131.07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122.40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NEC  SX9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524112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# 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ECMWF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156.42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115.90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IBM Power 575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402844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# 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ECMWF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156.42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115.90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IBM Power 575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119783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# 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DKRZ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151.60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115.90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IBM Power 575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664473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# 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NAVO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USA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117.14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90.84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CRAY  XT5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02535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# 69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NAVO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USA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102.27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78.68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IBM Power 575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476227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# 78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NCEP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USA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93.85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73.06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IBM Power 575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603565"/>
                  </a:ext>
                </a:extLst>
              </a:tr>
              <a:tr h="344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# 79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NCEP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USA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93.85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73.06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IBM Power 575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130233"/>
                  </a:ext>
                </a:extLst>
              </a:tr>
              <a:tr h="357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# 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NCAR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USA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76.40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59.68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IBM Power 575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248188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# 94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IITM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INDIA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70.39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55.11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IBM Power 575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5452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0981CE6-F983-4F4A-873A-E9D92B0651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1081088"/>
          </a:xfrm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Proposed ICES Computing Resources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6D5203E-7348-4AD8-BF26-132E16E2DC3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 sz="3600"/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Dedicated</a:t>
            </a:r>
            <a:r>
              <a:rPr lang="en-US" altLang="en-US" sz="2400"/>
              <a:t> Massively Parallel High Performance Computing</a:t>
            </a:r>
            <a:r>
              <a:rPr lang="en-US" altLang="en-US" sz="28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	- 20 year transition from petaflop(10</a:t>
            </a:r>
            <a:r>
              <a:rPr lang="en-US" altLang="en-US" sz="1800" baseline="30000"/>
              <a:t>15</a:t>
            </a:r>
            <a:r>
              <a:rPr lang="en-US" altLang="en-US" sz="1800"/>
              <a:t>)-exaflop(10</a:t>
            </a:r>
            <a:r>
              <a:rPr lang="en-US" altLang="en-US" sz="1800" baseline="30000"/>
              <a:t>18</a:t>
            </a:r>
            <a:r>
              <a:rPr lang="en-US" altLang="en-US" sz="1800"/>
              <a:t>)-zettaflop(10</a:t>
            </a:r>
            <a:r>
              <a:rPr lang="en-US" altLang="en-US" sz="1800" baseline="30000"/>
              <a:t>21</a:t>
            </a:r>
            <a:r>
              <a:rPr lang="en-US" altLang="en-US" sz="1800"/>
              <a:t>flops)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	- 1 million cores, 1 billion threads, dynamic resource allocation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	- co-designed hardware/software/applications/algorithms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Exabyte</a:t>
            </a:r>
            <a:r>
              <a:rPr lang="en-US" altLang="en-US" sz="2400"/>
              <a:t> Hierarchical Storage &amp; Automatic File Migration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High-Res 3D</a:t>
            </a:r>
            <a:r>
              <a:rPr lang="en-US" altLang="en-US" sz="2400"/>
              <a:t> interactive immersion &amp; image analysis</a:t>
            </a:r>
            <a:r>
              <a:rPr lang="en-US" altLang="en-US" sz="2800"/>
              <a:t>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	-</a:t>
            </a:r>
            <a:r>
              <a:rPr lang="en-US" altLang="en-US" sz="2000"/>
              <a:t> </a:t>
            </a:r>
            <a:r>
              <a:rPr lang="en-US" altLang="en-US" sz="1800"/>
              <a:t>auditorium level viewing with remote access, holographics, augmented reality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	- scientist ‘in-the-loop’, cockpit environment, computational steering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Physically near to </a:t>
            </a:r>
            <a:r>
              <a:rPr lang="en-US" altLang="en-US" sz="2400">
                <a:solidFill>
                  <a:srgbClr val="FF0000"/>
                </a:solidFill>
              </a:rPr>
              <a:t>low cost power &amp; cooling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	- 20 megawatts (nuclear/hydro/solar), lake cooling, green design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Supplemented by:</a:t>
            </a:r>
            <a:endParaRPr lang="en-US" alt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	 - Cloud Computing, Grid Computing (public, private, hybrid)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      - Google Earth, Wolfram Alpha, Wiki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	- Citizen Science Computing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	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18437" name="Picture 5" descr="ICES_logo_sm_rgb.jpg">
            <a:extLst>
              <a:ext uri="{FF2B5EF4-FFF2-40B4-BE49-F238E27FC236}">
                <a16:creationId xmlns:a16="http://schemas.microsoft.com/office/drawing/2014/main" id="{06729FAA-CF5E-41CA-89D6-F979723C66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689475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238FCE3-9F0E-4ACF-B4B7-6DB74449A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396413" cy="865188"/>
          </a:xfrm>
        </p:spPr>
        <p:txBody>
          <a:bodyPr/>
          <a:lstStyle/>
          <a:p>
            <a:r>
              <a:rPr lang="en-US" altLang="en-US" sz="3600"/>
              <a:t>The </a:t>
            </a:r>
            <a:r>
              <a:rPr lang="en-US" altLang="en-US" sz="3600">
                <a:solidFill>
                  <a:srgbClr val="FF0000"/>
                </a:solidFill>
              </a:rPr>
              <a:t>Complexity</a:t>
            </a:r>
            <a:r>
              <a:rPr lang="en-US" altLang="en-US" sz="3600"/>
              <a:t> of Earth System Modeling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4AC16CD-C533-4C15-AD7A-FC7DF3F4D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6624638" cy="50403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Grid Size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Parameterisation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Algorithm development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Coupling, linkages &amp; feedbacks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Representation of physical processes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Integration of the socio-economic processes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Initial &amp; boundary condition determination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Uncertainty estimates &amp; management 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Statistical &amp; ensemble methods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Hierarchy of models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Multi-models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Stochastics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Nextgen</a:t>
            </a:r>
          </a:p>
          <a:p>
            <a:pPr>
              <a:lnSpc>
                <a:spcPct val="80000"/>
              </a:lnSpc>
            </a:pPr>
            <a:endParaRPr lang="en-US" altLang="en-US"/>
          </a:p>
        </p:txBody>
      </p:sp>
      <p:pic>
        <p:nvPicPr>
          <p:cNvPr id="36868" name="Picture 5" descr="ICES_logo_sm_rgb.jpg">
            <a:extLst>
              <a:ext uri="{FF2B5EF4-FFF2-40B4-BE49-F238E27FC236}">
                <a16:creationId xmlns:a16="http://schemas.microsoft.com/office/drawing/2014/main" id="{5F90B057-2381-4381-9520-2ABBD2A73E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33925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A48A36C-AD12-427C-9017-60A74C602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Earth</a:t>
            </a:r>
            <a:r>
              <a:rPr lang="en-US" altLang="en-US" sz="4000"/>
              <a:t> </a:t>
            </a:r>
            <a:r>
              <a:rPr lang="en-US" altLang="en-US" sz="4000">
                <a:solidFill>
                  <a:srgbClr val="FF0000"/>
                </a:solidFill>
              </a:rPr>
              <a:t>Data Challenges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600A3A28-FE9C-493F-BE96-2681A37CF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6769100" cy="42481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Where ICES will play a role</a:t>
            </a:r>
            <a:r>
              <a:rPr lang="en-US" altLang="en-US" sz="2000"/>
              <a:t>: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Data assimilation</a:t>
            </a:r>
            <a:endParaRPr lang="en-US" alt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/>
              <a:t>Historical data re-analysis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Model output data storage</a:t>
            </a:r>
            <a:endParaRPr lang="en-US" alt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/>
              <a:t>Model output data validation &amp; verification</a:t>
            </a:r>
            <a:endParaRPr lang="en-US" altLang="en-US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Where ICES depends on others</a:t>
            </a:r>
            <a:r>
              <a:rPr lang="en-US" altLang="en-US" sz="2000"/>
              <a:t>: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Data access, meta-data, cataloging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Data quality control &amp; harmonisation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Data availability (in situ, remote sensing)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Sparse data fill (Oceans, Africa, Antarctica)</a:t>
            </a:r>
            <a:endParaRPr lang="en-US" altLang="en-US" sz="2800"/>
          </a:p>
        </p:txBody>
      </p:sp>
      <p:pic>
        <p:nvPicPr>
          <p:cNvPr id="63492" name="Picture 5" descr="ICES_logo_sm_rgb.jpg">
            <a:extLst>
              <a:ext uri="{FF2B5EF4-FFF2-40B4-BE49-F238E27FC236}">
                <a16:creationId xmlns:a16="http://schemas.microsoft.com/office/drawing/2014/main" id="{B7DAE705-9BF3-49D3-B258-34F1BAADA0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581525"/>
            <a:ext cx="19796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D88A57E5-8ED0-4F3C-876B-82272BE36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endParaRPr lang="en-US" altLang="en-US" sz="4000"/>
          </a:p>
        </p:txBody>
      </p:sp>
      <p:pic>
        <p:nvPicPr>
          <p:cNvPr id="91140" name="Picture 4" descr="GOS-fullsize">
            <a:extLst>
              <a:ext uri="{FF2B5EF4-FFF2-40B4-BE49-F238E27FC236}">
                <a16:creationId xmlns:a16="http://schemas.microsoft.com/office/drawing/2014/main" id="{CC5125D1-121E-4965-8321-2B7BA254B05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33105A7-29A3-434D-996F-9F5AC48AA5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ICES Organisation Structure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C50D065-F1DB-44F6-9D3A-16CAF8EF7B5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44675"/>
            <a:ext cx="8208962" cy="3168650"/>
          </a:xfrm>
        </p:spPr>
        <p:txBody>
          <a:bodyPr/>
          <a:lstStyle/>
          <a:p>
            <a:r>
              <a:rPr lang="en-US" altLang="en-US" sz="2400"/>
              <a:t>Swiss based</a:t>
            </a:r>
          </a:p>
          <a:p>
            <a:r>
              <a:rPr lang="en-US" altLang="en-US" sz="2400"/>
              <a:t>Not-for-profit Foundation</a:t>
            </a:r>
          </a:p>
          <a:p>
            <a:r>
              <a:rPr lang="en-US" altLang="en-US" sz="2400">
                <a:solidFill>
                  <a:srgbClr val="FF0000"/>
                </a:solidFill>
              </a:rPr>
              <a:t>Public-Private Partnership</a:t>
            </a:r>
          </a:p>
          <a:p>
            <a:r>
              <a:rPr lang="en-US" altLang="en-US" sz="2400"/>
              <a:t>Broad Scientific Participation </a:t>
            </a:r>
          </a:p>
          <a:p>
            <a:r>
              <a:rPr lang="en-US" altLang="en-US" sz="2400"/>
              <a:t>Inter-disciplinary Governance</a:t>
            </a:r>
          </a:p>
          <a:p>
            <a:r>
              <a:rPr lang="en-US" altLang="en-US" sz="2400"/>
              <a:t>Participation by Int’l Organisations</a:t>
            </a:r>
          </a:p>
          <a:p>
            <a:r>
              <a:rPr lang="en-US" altLang="en-US" sz="2400">
                <a:solidFill>
                  <a:srgbClr val="FF0000"/>
                </a:solidFill>
              </a:rPr>
              <a:t>Experts Committee, Ethics Committee</a:t>
            </a:r>
          </a:p>
        </p:txBody>
      </p:sp>
      <p:pic>
        <p:nvPicPr>
          <p:cNvPr id="15365" name="Picture 5" descr="ICES_logo_sm_rgb.jpg">
            <a:extLst>
              <a:ext uri="{FF2B5EF4-FFF2-40B4-BE49-F238E27FC236}">
                <a16:creationId xmlns:a16="http://schemas.microsoft.com/office/drawing/2014/main" id="{8B76066F-B06F-435E-808B-C206A2627B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33925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E1FE7AD-104C-42AD-A804-67DFD8287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Why Public-Private Partnership?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71906636-8560-4129-B432-58A4D33EC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6851650" cy="4210050"/>
          </a:xfrm>
        </p:spPr>
        <p:txBody>
          <a:bodyPr/>
          <a:lstStyle/>
          <a:p>
            <a:r>
              <a:rPr lang="en-US" altLang="en-US" sz="2400"/>
              <a:t>Fast</a:t>
            </a:r>
          </a:p>
          <a:p>
            <a:r>
              <a:rPr lang="en-US" altLang="en-US" sz="2400"/>
              <a:t>Agile</a:t>
            </a:r>
          </a:p>
          <a:p>
            <a:r>
              <a:rPr lang="en-US" altLang="en-US" sz="2400"/>
              <a:t>Simple</a:t>
            </a:r>
          </a:p>
          <a:p>
            <a:r>
              <a:rPr lang="en-US" altLang="en-US" sz="2400"/>
              <a:t>Flexible</a:t>
            </a:r>
          </a:p>
          <a:p>
            <a:r>
              <a:rPr lang="en-US" altLang="en-US" sz="2400"/>
              <a:t>Responsive</a:t>
            </a:r>
          </a:p>
          <a:p>
            <a:r>
              <a:rPr lang="en-US" altLang="en-US" sz="2400">
                <a:solidFill>
                  <a:srgbClr val="FF0000"/>
                </a:solidFill>
              </a:rPr>
              <a:t>Non-political</a:t>
            </a:r>
          </a:p>
          <a:p>
            <a:r>
              <a:rPr lang="en-US" altLang="en-US" sz="2400">
                <a:solidFill>
                  <a:srgbClr val="FF0000"/>
                </a:solidFill>
              </a:rPr>
              <a:t>Independent</a:t>
            </a:r>
          </a:p>
          <a:p>
            <a:r>
              <a:rPr lang="en-US" altLang="en-US" sz="2400">
                <a:solidFill>
                  <a:srgbClr val="FF0000"/>
                </a:solidFill>
              </a:rPr>
              <a:t>New sources of funding</a:t>
            </a:r>
          </a:p>
        </p:txBody>
      </p:sp>
      <p:pic>
        <p:nvPicPr>
          <p:cNvPr id="66564" name="Picture 5" descr="ICES_logo_sm_rgb.jpg">
            <a:extLst>
              <a:ext uri="{FF2B5EF4-FFF2-40B4-BE49-F238E27FC236}">
                <a16:creationId xmlns:a16="http://schemas.microsoft.com/office/drawing/2014/main" id="{793866FB-EBA7-44A7-A664-D1B877FA3B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33925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46AA9ED-4907-474B-B42A-9D7F23F310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Why Switzerland?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B531E63-34BA-47B2-AB23-CC309538F3D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84313"/>
            <a:ext cx="8964612" cy="4105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History of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international humanitarianism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Global thinking</a:t>
            </a:r>
            <a:r>
              <a:rPr lang="en-US" altLang="en-US" sz="2400"/>
              <a:t>, </a:t>
            </a:r>
            <a:r>
              <a:rPr lang="en-US" altLang="en-US" sz="2400">
                <a:solidFill>
                  <a:srgbClr val="FF0000"/>
                </a:solidFill>
              </a:rPr>
              <a:t>neutral, trusted country</a:t>
            </a:r>
            <a:r>
              <a:rPr lang="en-US" altLang="en-US" sz="240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Science literate</a:t>
            </a:r>
            <a:r>
              <a:rPr lang="en-US" altLang="en-US" sz="2400"/>
              <a:t>, </a:t>
            </a:r>
            <a:r>
              <a:rPr lang="en-US" altLang="en-US" sz="2400">
                <a:solidFill>
                  <a:srgbClr val="FF0000"/>
                </a:solidFill>
              </a:rPr>
              <a:t>educational infrastructure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Proximity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to global policy bodies</a:t>
            </a:r>
            <a:r>
              <a:rPr lang="en-US" altLang="en-US" sz="2400"/>
              <a:t>: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   	UNEP, WBCSD, IUCN, WWF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 	WHO, UNHCR, ICRC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	WMO (WCRP, WWRP), GEO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	WTO, WEF, UNCTAD, ILO, ITU, EBU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Partnerships:</a:t>
            </a:r>
            <a:r>
              <a:rPr lang="en-US" altLang="en-US" sz="2400"/>
              <a:t> CERN, ETH, Canton Universities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/>
          </a:p>
        </p:txBody>
      </p:sp>
      <p:pic>
        <p:nvPicPr>
          <p:cNvPr id="17413" name="Picture 5" descr="ICES_logo_sm_rgb.jpg">
            <a:extLst>
              <a:ext uri="{FF2B5EF4-FFF2-40B4-BE49-F238E27FC236}">
                <a16:creationId xmlns:a16="http://schemas.microsoft.com/office/drawing/2014/main" id="{46520C9D-886D-42BA-A71A-CF7F04A0A3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33925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DC1139D-51C9-4EAE-A6C9-DEAA35FD0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00213"/>
            <a:ext cx="8135938" cy="1589087"/>
          </a:xfrm>
        </p:spPr>
        <p:txBody>
          <a:bodyPr/>
          <a:lstStyle/>
          <a:p>
            <a:r>
              <a:rPr lang="en-US" altLang="en-US" sz="3200"/>
              <a:t>Indeed, Weather and Climate are only</a:t>
            </a:r>
            <a:br>
              <a:rPr lang="en-US" altLang="en-US" sz="3200"/>
            </a:br>
            <a:r>
              <a:rPr lang="en-US" altLang="en-US" sz="3200"/>
              <a:t> </a:t>
            </a:r>
            <a:br>
              <a:rPr lang="en-US" altLang="en-US" sz="3200"/>
            </a:br>
            <a:r>
              <a:rPr lang="en-US" altLang="en-US" sz="4000">
                <a:solidFill>
                  <a:srgbClr val="FF0000"/>
                </a:solidFill>
              </a:rPr>
              <a:t>the</a:t>
            </a:r>
            <a:r>
              <a:rPr lang="en-US" altLang="en-US" sz="4000"/>
              <a:t> </a:t>
            </a:r>
            <a:r>
              <a:rPr lang="en-US" altLang="en-US" sz="4000">
                <a:solidFill>
                  <a:srgbClr val="FF0000"/>
                </a:solidFill>
              </a:rPr>
              <a:t>thin edge of the wedge!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7662276-9FA1-4713-931B-1FA731511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 flipV="1">
            <a:off x="457200" y="6126163"/>
            <a:ext cx="8229600" cy="746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E50EC4E-07F6-4863-BCEA-A142E9DA9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ICES Core Actor’s Network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23C85223-1DAD-4ACD-B7DD-E57BAB7B0F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893175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World Meteorological Organisation (WMO)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/>
              <a:t>      - World Climate Research Programme (WCRP)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/>
              <a:t>      - World Weather Research Programme (WWRP)</a:t>
            </a: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/>
              <a:t>European Centre Medium-Range Weather Forecasts (ECMWF)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European Network for Earth System Modelling (ENES)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Group on Earth Observations (GEO Portal, GEO Grid)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UN International Strategy for Disaster Reduction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National Disaster Management Agencies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World Resources Simulation Center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National Meteorology Bureaus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National Geological Surveys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Global Earthquake Model 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National Climate Centres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National Ocean Centres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National Space Centres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Research Universities</a:t>
            </a:r>
          </a:p>
        </p:txBody>
      </p:sp>
      <p:pic>
        <p:nvPicPr>
          <p:cNvPr id="62468" name="Picture 5" descr="ICES_logo_sm_rgb.jpg">
            <a:extLst>
              <a:ext uri="{FF2B5EF4-FFF2-40B4-BE49-F238E27FC236}">
                <a16:creationId xmlns:a16="http://schemas.microsoft.com/office/drawing/2014/main" id="{D3334F1D-1E73-4DD5-8850-0FC80D6F02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33925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44443A86-39F4-477D-A2DC-A0F47B660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ICES Top Priorities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84B5125-2BA4-4816-8214-F668D0271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964612" cy="5516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Utilize </a:t>
            </a:r>
            <a:r>
              <a:rPr lang="en-US" altLang="en-US" sz="2400">
                <a:solidFill>
                  <a:srgbClr val="FF0000"/>
                </a:solidFill>
              </a:rPr>
              <a:t>all available</a:t>
            </a:r>
            <a:r>
              <a:rPr lang="en-US" altLang="en-US" sz="2400"/>
              <a:t> worldwide observational data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Support training of next generation </a:t>
            </a:r>
            <a:r>
              <a:rPr lang="en-US" altLang="en-US" sz="2400">
                <a:solidFill>
                  <a:srgbClr val="FF0000"/>
                </a:solidFill>
              </a:rPr>
              <a:t>‘holistic thinkers’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/>
              <a:t>Drive </a:t>
            </a:r>
            <a:r>
              <a:rPr lang="en-US" altLang="en-US" sz="2400">
                <a:solidFill>
                  <a:srgbClr val="FF0000"/>
                </a:solidFill>
              </a:rPr>
              <a:t>new paradigm</a:t>
            </a:r>
            <a:r>
              <a:rPr lang="en-US" altLang="en-US" sz="2400"/>
              <a:t> Earth System Models by integrating weather, climate, bio, geo, space &amp; social sciences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Improve </a:t>
            </a:r>
            <a:r>
              <a:rPr lang="en-US" altLang="en-US" sz="2400">
                <a:solidFill>
                  <a:srgbClr val="FF0000"/>
                </a:solidFill>
              </a:rPr>
              <a:t>process parameterisation</a:t>
            </a:r>
            <a:r>
              <a:rPr lang="en-US" altLang="en-US" sz="2400"/>
              <a:t> and analysis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Maintain </a:t>
            </a:r>
            <a:r>
              <a:rPr lang="en-US" altLang="en-US" sz="2400">
                <a:solidFill>
                  <a:srgbClr val="FF0000"/>
                </a:solidFill>
              </a:rPr>
              <a:t>dedicated</a:t>
            </a:r>
            <a:r>
              <a:rPr lang="en-US" altLang="en-US" sz="2400"/>
              <a:t> HPC in the </a:t>
            </a:r>
            <a:r>
              <a:rPr lang="en-US" altLang="en-US" sz="2400">
                <a:solidFill>
                  <a:srgbClr val="FF0000"/>
                </a:solidFill>
              </a:rPr>
              <a:t>top 10</a:t>
            </a:r>
            <a:r>
              <a:rPr lang="en-US" altLang="en-US" sz="2400"/>
              <a:t> of machines worldwide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Supply </a:t>
            </a:r>
            <a:r>
              <a:rPr lang="en-US" altLang="en-US" sz="2400">
                <a:solidFill>
                  <a:srgbClr val="FF0000"/>
                </a:solidFill>
              </a:rPr>
              <a:t>HPC cycles and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software engineering support</a:t>
            </a:r>
            <a:r>
              <a:rPr lang="en-US" altLang="en-US" sz="2400"/>
              <a:t> to national and regional centres worldwide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r>
              <a:rPr lang="en-US" altLang="en-US" sz="2400"/>
              <a:t>Use International Orgs &amp; NGOs as </a:t>
            </a:r>
            <a:r>
              <a:rPr lang="en-US" altLang="en-US" sz="2400">
                <a:solidFill>
                  <a:srgbClr val="FF0000"/>
                </a:solidFill>
              </a:rPr>
              <a:t>comms channel</a:t>
            </a:r>
            <a:r>
              <a:rPr lang="en-US" altLang="en-US" sz="2400"/>
              <a:t> </a:t>
            </a:r>
          </a:p>
        </p:txBody>
      </p:sp>
      <p:pic>
        <p:nvPicPr>
          <p:cNvPr id="84996" name="Picture 5" descr="ICES_logo_sm_rgb.jpg">
            <a:extLst>
              <a:ext uri="{FF2B5EF4-FFF2-40B4-BE49-F238E27FC236}">
                <a16:creationId xmlns:a16="http://schemas.microsoft.com/office/drawing/2014/main" id="{417945A5-CC86-424D-A915-F7B5AFE448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57788"/>
            <a:ext cx="147637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1F1D705-09EF-4C33-AE41-4C9621A68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ICES Foundation Members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B6FC6BA-2B73-42F6-9744-41E795760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85225" cy="57324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Board members:</a:t>
            </a:r>
            <a:r>
              <a:rPr lang="en-US" altLang="en-US" sz="5400"/>
              <a:t>	</a:t>
            </a:r>
          </a:p>
          <a:p>
            <a:pPr>
              <a:buFontTx/>
              <a:buNone/>
            </a:pPr>
            <a:r>
              <a:rPr lang="en-US" altLang="en-US" sz="1600"/>
              <a:t>Bob Bishop  President,   André Kaplun  Secretary,   Julien Pitton Treasurer</a:t>
            </a:r>
          </a:p>
          <a:p>
            <a:pPr>
              <a:buFontTx/>
              <a:buNone/>
            </a:pPr>
            <a:r>
              <a:rPr lang="en-US" altLang="en-US" sz="2800"/>
              <a:t>Bankers:</a:t>
            </a:r>
            <a:r>
              <a:rPr lang="en-US" altLang="en-US" sz="2000"/>
              <a:t> </a:t>
            </a:r>
            <a:r>
              <a:rPr lang="en-US" altLang="en-US" sz="2800"/>
              <a:t>UBS</a:t>
            </a:r>
            <a:r>
              <a:rPr lang="en-US" altLang="en-US" sz="2000"/>
              <a:t>            </a:t>
            </a:r>
            <a:r>
              <a:rPr lang="en-US" altLang="en-US" sz="2800"/>
              <a:t>Auditors:</a:t>
            </a:r>
            <a:r>
              <a:rPr lang="en-US" altLang="en-US" sz="2000"/>
              <a:t> </a:t>
            </a:r>
            <a:r>
              <a:rPr lang="en-US" altLang="en-US" sz="2800"/>
              <a:t>PricewaterhouseCoopers</a:t>
            </a:r>
          </a:p>
          <a:p>
            <a:pPr>
              <a:buFontTx/>
              <a:buNone/>
            </a:pPr>
            <a:r>
              <a:rPr lang="en-US" altLang="en-US" sz="2800"/>
              <a:t>Expert Committee:</a:t>
            </a:r>
          </a:p>
          <a:p>
            <a:pPr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Dr. Ghassem Asrar</a:t>
            </a:r>
            <a:r>
              <a:rPr lang="en-US" altLang="en-US" sz="1600"/>
              <a:t>		Director, World Climate Research Programme, WMO</a:t>
            </a:r>
          </a:p>
          <a:p>
            <a:pPr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Prof. Martin Beniston</a:t>
            </a:r>
            <a:r>
              <a:rPr lang="en-US" altLang="en-US" sz="1600"/>
              <a:t>   	Chair for Climate Research, University of Geneva</a:t>
            </a:r>
          </a:p>
          <a:p>
            <a:pPr>
              <a:buFontTx/>
              <a:buNone/>
            </a:pPr>
            <a:r>
              <a:rPr lang="en-US" altLang="en-US" sz="1600"/>
              <a:t>                                    	Director, Institute for Environmental Sciences</a:t>
            </a:r>
          </a:p>
          <a:p>
            <a:pPr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Prof. Marc Parlange</a:t>
            </a:r>
            <a:r>
              <a:rPr lang="en-US" altLang="en-US" sz="1600"/>
              <a:t>     	Dean of the School of Architecture, Civil &amp; Environmental Eng.</a:t>
            </a:r>
          </a:p>
          <a:p>
            <a:pPr>
              <a:buFontTx/>
              <a:buNone/>
            </a:pPr>
            <a:r>
              <a:rPr lang="en-US" altLang="en-US" sz="1600"/>
              <a:t>  			     	Ecole Polytechnique Federal Lausanne</a:t>
            </a:r>
          </a:p>
          <a:p>
            <a:pPr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Dr. Michael Rast</a:t>
            </a:r>
            <a:r>
              <a:rPr lang="en-US" altLang="en-US" sz="1600"/>
              <a:t>          	Head of Programme Planning Office</a:t>
            </a:r>
          </a:p>
          <a:p>
            <a:pPr>
              <a:buFontTx/>
              <a:buNone/>
            </a:pPr>
            <a:r>
              <a:rPr lang="en-US" altLang="en-US" sz="1600"/>
              <a:t>      		     	Directorate of Earth Observation Programmes</a:t>
            </a:r>
          </a:p>
          <a:p>
            <a:pPr>
              <a:buFontTx/>
              <a:buNone/>
            </a:pPr>
            <a:r>
              <a:rPr lang="en-US" altLang="en-US" sz="1600"/>
              <a:t> 			     	European Space Agency </a:t>
            </a:r>
          </a:p>
          <a:p>
            <a:pPr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Prof. Jagadish Shukla</a:t>
            </a:r>
            <a:r>
              <a:rPr lang="en-US" altLang="en-US" sz="1600"/>
              <a:t>   	President, Institute of Global Environment &amp; </a:t>
            </a:r>
          </a:p>
          <a:p>
            <a:pPr>
              <a:buFontTx/>
              <a:buNone/>
            </a:pPr>
            <a:r>
              <a:rPr lang="en-US" altLang="en-US" sz="1600"/>
              <a:t>                                           	Society</a:t>
            </a:r>
          </a:p>
        </p:txBody>
      </p:sp>
      <p:pic>
        <p:nvPicPr>
          <p:cNvPr id="39940" name="Picture 5" descr="ICES_logo_sm_rgb.jpg">
            <a:extLst>
              <a:ext uri="{FF2B5EF4-FFF2-40B4-BE49-F238E27FC236}">
                <a16:creationId xmlns:a16="http://schemas.microsoft.com/office/drawing/2014/main" id="{9EF4DC66-6D45-45A6-ACF4-F21232E6D1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878388"/>
            <a:ext cx="19796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E7EB9AD-2F7D-4E7E-B253-9146993FC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4076700"/>
            <a:ext cx="8229600" cy="865188"/>
          </a:xfrm>
        </p:spPr>
        <p:txBody>
          <a:bodyPr/>
          <a:lstStyle/>
          <a:p>
            <a:r>
              <a:rPr lang="en-US" altLang="ja-JP" sz="1600" b="1">
                <a:ea typeface="ＭＳ Ｐゴシック" panose="020B0600070205080204" pitchFamily="34" charset="-128"/>
              </a:rPr>
              <a:t>Helping guide the successful transformation of human society </a:t>
            </a:r>
            <a:br>
              <a:rPr lang="en-US" altLang="ja-JP" sz="1600" b="1">
                <a:ea typeface="ＭＳ Ｐゴシック" panose="020B0600070205080204" pitchFamily="34" charset="-128"/>
              </a:rPr>
            </a:br>
            <a:r>
              <a:rPr lang="en-US" altLang="ja-JP" sz="1600" b="1">
                <a:ea typeface="ＭＳ Ｐゴシック" panose="020B0600070205080204" pitchFamily="34" charset="-128"/>
              </a:rPr>
              <a:t>in an era of rapid climate change and frequent natural disasters.</a:t>
            </a:r>
            <a:endParaRPr lang="en-US" altLang="en-US" sz="1600" b="1"/>
          </a:p>
        </p:txBody>
      </p:sp>
      <p:pic>
        <p:nvPicPr>
          <p:cNvPr id="56324" name="Picture 5" descr="ICES_logo_sm_rgb.jpg">
            <a:extLst>
              <a:ext uri="{FF2B5EF4-FFF2-40B4-BE49-F238E27FC236}">
                <a16:creationId xmlns:a16="http://schemas.microsoft.com/office/drawing/2014/main" id="{B5CE16FE-EC5E-4FB4-ACDD-AA4A251EDBAD}"/>
              </a:ext>
            </a:extLst>
          </p:cNvPr>
          <p:cNvPicPr>
            <a:picLocks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692150"/>
            <a:ext cx="3346450" cy="3346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5239FD25-9C3E-40DE-948B-DD5A20D6B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8FF24FD3-7097-4261-BF20-EABD1FE93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Back-up slides to follow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E3FB847F-65E7-4FD5-9D74-1F0E8EE018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Father of Modern Meteorology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E0740BC8-646F-47C4-A14E-9B512C5BB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7402513" cy="4752975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73732" name="Picture 4" descr="vilhelmbjerknes">
            <a:extLst>
              <a:ext uri="{FF2B5EF4-FFF2-40B4-BE49-F238E27FC236}">
                <a16:creationId xmlns:a16="http://schemas.microsoft.com/office/drawing/2014/main" id="{8C8D76AF-C8C0-4FAA-9E72-744AB49A0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416800" cy="48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75428F0-B79B-43DF-81CB-666656CEE28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1913" y="4797425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/>
              <a:t>Before the Age of Computing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In 1922, Lewis Fry Richardson, a British mathematician and meteorologist, proposed an immersive giant globe to numerically forecast weather. This “factory” would employ 64,000 human computers to sit in tiers around the interior circumference of a giant globe.</a:t>
            </a:r>
          </a:p>
        </p:txBody>
      </p:sp>
      <p:pic>
        <p:nvPicPr>
          <p:cNvPr id="59395" name="Picture 3">
            <a:extLst>
              <a:ext uri="{FF2B5EF4-FFF2-40B4-BE49-F238E27FC236}">
                <a16:creationId xmlns:a16="http://schemas.microsoft.com/office/drawing/2014/main" id="{FEA04A32-695B-46BA-B6AD-F2D71AFCF754}"/>
              </a:ext>
            </a:extLst>
          </p:cNvPr>
          <p:cNvPicPr>
            <a:picLocks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4150"/>
            <a:ext cx="8642350" cy="4573588"/>
          </a:xfrm>
          <a:noFill/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3F46E15-9B30-424D-8590-00A2C00D3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/>
              <a:t>1950 ENIAC Meteorology Simulations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E6257600-AEAA-4962-8F77-26A889305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24" name="Picture 4" descr="neumann">
            <a:extLst>
              <a:ext uri="{FF2B5EF4-FFF2-40B4-BE49-F238E27FC236}">
                <a16:creationId xmlns:a16="http://schemas.microsoft.com/office/drawing/2014/main" id="{D2EE2C3F-A02E-41CF-A2A0-6678D9A2D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0988"/>
            <a:ext cx="8137525" cy="483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>
            <a:extLst>
              <a:ext uri="{FF2B5EF4-FFF2-40B4-BE49-F238E27FC236}">
                <a16:creationId xmlns:a16="http://schemas.microsoft.com/office/drawing/2014/main" id="{4A37BE57-CFBD-4927-81AB-52D4171ABF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468313" y="260350"/>
            <a:ext cx="8229600" cy="73025"/>
          </a:xfrm>
        </p:spPr>
        <p:txBody>
          <a:bodyPr/>
          <a:lstStyle/>
          <a:p>
            <a:endParaRPr lang="en-US" altLang="en-US" sz="4000"/>
          </a:p>
        </p:txBody>
      </p:sp>
      <p:graphicFrame>
        <p:nvGraphicFramePr>
          <p:cNvPr id="88068" name="Object 4">
            <a:extLst>
              <a:ext uri="{FF2B5EF4-FFF2-40B4-BE49-F238E27FC236}">
                <a16:creationId xmlns:a16="http://schemas.microsoft.com/office/drawing/2014/main" id="{47B60CA4-7DF7-41F0-BABA-BE16795B7CE5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-180975" y="188913"/>
          <a:ext cx="9721850" cy="729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2" name="Slide" r:id="rId3" imgW="6004500" imgH="4503571" progId="PowerPoint.Slide.8">
                  <p:embed/>
                </p:oleObj>
              </mc:Choice>
              <mc:Fallback>
                <p:oleObj name="Slide" r:id="rId3" imgW="6004500" imgH="4503571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975" y="188913"/>
                        <a:ext cx="9721850" cy="7292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06075C4-CE8B-40D3-8AC7-375D9A960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354137"/>
          </a:xfrm>
        </p:spPr>
        <p:txBody>
          <a:bodyPr/>
          <a:lstStyle/>
          <a:p>
            <a:r>
              <a:rPr lang="en-US" altLang="en-US" sz="4000"/>
              <a:t>Weather &amp; Climate Communities</a:t>
            </a:r>
            <a:br>
              <a:rPr lang="en-US" altLang="en-US" sz="5400"/>
            </a:br>
            <a:r>
              <a:rPr lang="en-US" altLang="en-US" sz="2800"/>
              <a:t>(A Convergence of Methodologies)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EC29D70-D484-4C75-B3F3-40A00FB2A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496300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Numerical Weather Prediction (NWP):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1800"/>
              <a:t>National Bureaus of Meteorology today:  3~5 days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/>
              <a:t>            	ECMWF today:   5~10 days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/>
              <a:t>            	Future Goal: increased accuracy, and on to monthly &amp; seasonal level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Climate modeling: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           </a:t>
            </a:r>
            <a:r>
              <a:rPr lang="en-US" altLang="en-US" sz="1800"/>
              <a:t>WCRP today: 100~1000 years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/>
              <a:t>             	Future Goal :  increased accuracy, and on to decadal &amp; annual level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The 10-year Challenge: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/>
              <a:t>       	Seasonal to inter-annual predictions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/>
              <a:t>		Global to regional to local forecasting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/>
              <a:t>		Coarse-grain to fine-grain spatial resolution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/>
              <a:t>		Extreme weather early warning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pic>
        <p:nvPicPr>
          <p:cNvPr id="61444" name="Picture 5" descr="ICES_logo_sm_rgb.jpg">
            <a:extLst>
              <a:ext uri="{FF2B5EF4-FFF2-40B4-BE49-F238E27FC236}">
                <a16:creationId xmlns:a16="http://schemas.microsoft.com/office/drawing/2014/main" id="{47A58A65-0171-4BD6-98AB-206FFAF4C7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33925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>
            <a:extLst>
              <a:ext uri="{FF2B5EF4-FFF2-40B4-BE49-F238E27FC236}">
                <a16:creationId xmlns:a16="http://schemas.microsoft.com/office/drawing/2014/main" id="{799C2034-43AD-44EB-AF78-CF293B625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Now</a:t>
            </a:r>
            <a:r>
              <a:rPr lang="en-US" altLang="en-US" sz="3200">
                <a:solidFill>
                  <a:srgbClr val="FF0000"/>
                </a:solidFill>
              </a:rPr>
              <a:t> is the time to focus on the</a:t>
            </a:r>
            <a:r>
              <a:rPr lang="en-US" altLang="en-US" sz="3200"/>
              <a:t> </a:t>
            </a:r>
            <a:br>
              <a:rPr lang="en-US" altLang="en-US" sz="3200"/>
            </a:br>
            <a:r>
              <a:rPr lang="en-US" altLang="en-US" sz="4000">
                <a:solidFill>
                  <a:srgbClr val="FF0000"/>
                </a:solidFill>
              </a:rPr>
              <a:t>bigger picture</a:t>
            </a:r>
            <a:r>
              <a:rPr lang="en-US" altLang="en-US" sz="3200">
                <a:solidFill>
                  <a:srgbClr val="FF0000"/>
                </a:solidFill>
              </a:rPr>
              <a:t>!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F8D4386-7C20-4615-8F35-B14E5C8B14FE}"/>
              </a:ext>
            </a:extLst>
          </p:cNvPr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" descr="nh-sh-d+3+5+7+10-06-10.png">
            <a:extLst>
              <a:ext uri="{FF2B5EF4-FFF2-40B4-BE49-F238E27FC236}">
                <a16:creationId xmlns:a16="http://schemas.microsoft.com/office/drawing/2014/main" id="{CFAF0006-F339-48D3-BE0A-0FE0D9B343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538"/>
            <a:ext cx="91440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C556FF7-E060-4BA4-BFEE-60B36D55D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ICES in a Nutshell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F31D7CA-F989-4323-85F4-3446E2DDA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964612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Development of a </a:t>
            </a:r>
            <a:r>
              <a:rPr lang="en-US" altLang="en-US" sz="2400">
                <a:solidFill>
                  <a:srgbClr val="FF0000"/>
                </a:solidFill>
              </a:rPr>
              <a:t>transformative meta-science</a:t>
            </a:r>
            <a:r>
              <a:rPr lang="en-US" altLang="en-US" sz="2400"/>
              <a:t> that integrates weather, climate, environmental, geo, bio, &amp; socio-economic sciences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Next-generation</a:t>
            </a:r>
            <a:r>
              <a:rPr lang="en-US" altLang="en-US" sz="2400"/>
              <a:t> modeling and simulation techniques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Assimilation of </a:t>
            </a:r>
            <a:r>
              <a:rPr lang="en-US" altLang="en-US" sz="2400">
                <a:solidFill>
                  <a:srgbClr val="FF0000"/>
                </a:solidFill>
              </a:rPr>
              <a:t>all available</a:t>
            </a:r>
            <a:r>
              <a:rPr lang="en-US" altLang="en-US" sz="2400"/>
              <a:t> worldwide observational data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Technical support</a:t>
            </a:r>
            <a:r>
              <a:rPr lang="en-US" altLang="en-US" sz="2400"/>
              <a:t> for national &amp; regional climate centres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Teaching, training, </a:t>
            </a:r>
            <a:r>
              <a:rPr lang="en-US" altLang="en-US" sz="2400">
                <a:solidFill>
                  <a:srgbClr val="FF0000"/>
                </a:solidFill>
              </a:rPr>
              <a:t>capacity building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Decision support</a:t>
            </a:r>
            <a:r>
              <a:rPr lang="en-US" altLang="en-US" sz="2400"/>
              <a:t>, communications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Dedicated</a:t>
            </a:r>
            <a:r>
              <a:rPr lang="en-US" altLang="en-US" sz="2400"/>
              <a:t> supercomputing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Global</a:t>
            </a:r>
            <a:r>
              <a:rPr lang="en-US" altLang="en-US" sz="2400"/>
              <a:t> networking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Visual</a:t>
            </a:r>
            <a:r>
              <a:rPr lang="en-US" altLang="en-US" sz="2400"/>
              <a:t> paradigm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~200 professionals plus seconded experts</a:t>
            </a:r>
          </a:p>
        </p:txBody>
      </p:sp>
      <p:pic>
        <p:nvPicPr>
          <p:cNvPr id="7173" name="Picture 5" descr="ICES_logo_sm_rgb.jpg">
            <a:extLst>
              <a:ext uri="{FF2B5EF4-FFF2-40B4-BE49-F238E27FC236}">
                <a16:creationId xmlns:a16="http://schemas.microsoft.com/office/drawing/2014/main" id="{6B3A896F-39C8-4815-A770-9A1A896DF3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33925"/>
            <a:ext cx="2124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C2E6DE1-1D14-4D1C-B251-970C7A667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2362200"/>
          </a:xfrm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Our problem</a:t>
            </a:r>
            <a:r>
              <a:rPr lang="en-US" altLang="en-US" sz="3200">
                <a:solidFill>
                  <a:srgbClr val="FF0000"/>
                </a:solidFill>
              </a:rPr>
              <a:t>: we have been treating the sciences as separate stovepipes and silos </a:t>
            </a:r>
            <a:br>
              <a:rPr lang="en-US" altLang="en-US" sz="3200">
                <a:solidFill>
                  <a:srgbClr val="FF0000"/>
                </a:solidFill>
              </a:rPr>
            </a:br>
            <a:r>
              <a:rPr lang="en-US" altLang="en-US" sz="3200">
                <a:solidFill>
                  <a:srgbClr val="FF0000"/>
                </a:solidFill>
              </a:rPr>
              <a:t>over the past 200 years!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23E23D7-286B-4378-94B6-BA8E6137E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r>
              <a:rPr lang="en-US" altLang="en-US" sz="2400"/>
              <a:t>In Research</a:t>
            </a:r>
          </a:p>
          <a:p>
            <a:r>
              <a:rPr lang="en-US" altLang="en-US" sz="2400"/>
              <a:t>In Research Funding</a:t>
            </a:r>
          </a:p>
          <a:p>
            <a:r>
              <a:rPr lang="en-US" altLang="en-US" sz="2400"/>
              <a:t>In Publishing</a:t>
            </a:r>
          </a:p>
          <a:p>
            <a:r>
              <a:rPr lang="en-US" altLang="en-US" sz="2400"/>
              <a:t>In Peer-review</a:t>
            </a:r>
          </a:p>
          <a:p>
            <a:r>
              <a:rPr lang="en-US" altLang="en-US" sz="2400"/>
              <a:t>In Conferences </a:t>
            </a:r>
          </a:p>
          <a:p>
            <a:r>
              <a:rPr lang="en-US" altLang="en-US" sz="2400"/>
              <a:t>In University Faculties </a:t>
            </a:r>
          </a:p>
          <a:p>
            <a:r>
              <a:rPr lang="en-US" altLang="en-US" sz="2400"/>
              <a:t>In Government Departments</a:t>
            </a:r>
          </a:p>
          <a:p>
            <a:endParaRPr lang="en-US" altLang="en-US" sz="2400"/>
          </a:p>
          <a:p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0704395-6CB7-4096-ABE4-923178695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3200">
                <a:solidFill>
                  <a:srgbClr val="FF0000"/>
                </a:solidFill>
              </a:rPr>
              <a:t>The 21</a:t>
            </a:r>
            <a:r>
              <a:rPr lang="en-US" altLang="en-US" sz="3200" baseline="30000">
                <a:solidFill>
                  <a:srgbClr val="FF0000"/>
                </a:solidFill>
              </a:rPr>
              <a:t>st</a:t>
            </a:r>
            <a:r>
              <a:rPr lang="en-US" altLang="en-US" sz="3200">
                <a:solidFill>
                  <a:srgbClr val="FF0000"/>
                </a:solidFill>
              </a:rPr>
              <a:t> C:</a:t>
            </a:r>
            <a:r>
              <a:rPr lang="en-US" altLang="en-US" sz="3200"/>
              <a:t> </a:t>
            </a:r>
            <a:r>
              <a:rPr lang="en-US" altLang="en-US" sz="4000">
                <a:solidFill>
                  <a:srgbClr val="FF0000"/>
                </a:solidFill>
              </a:rPr>
              <a:t>Integration vs. Dis-Integration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36A3B24-D21B-4954-890A-72D137058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8640762" cy="41370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 </a:t>
            </a:r>
            <a:r>
              <a:rPr lang="en-US" altLang="en-US" sz="2400"/>
              <a:t>To view the Earth as a whole and take an </a:t>
            </a:r>
            <a:r>
              <a:rPr lang="en-US" altLang="en-US" sz="2400">
                <a:solidFill>
                  <a:srgbClr val="FF0000"/>
                </a:solidFill>
              </a:rPr>
              <a:t>Holistic Approach</a:t>
            </a:r>
            <a:r>
              <a:rPr lang="en-US" altLang="en-US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 sz="2400"/>
              <a:t>Seamless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Multi-scale (spectral, spatial &amp; temporal)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Multi-science (physical, chem, bio, socio-economic)</a:t>
            </a:r>
            <a:r>
              <a:rPr lang="en-US" altLang="en-US" sz="2800"/>
              <a:t> 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             </a:t>
            </a:r>
            <a:r>
              <a:rPr lang="en-US" altLang="en-US" sz="4000">
                <a:solidFill>
                  <a:srgbClr val="FF0000"/>
                </a:solidFill>
              </a:rPr>
              <a:t>The New Grand Challenge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2FB5823-E1C3-43A6-85D8-07A697152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90537"/>
          </a:xfrm>
        </p:spPr>
        <p:txBody>
          <a:bodyPr/>
          <a:lstStyle/>
          <a:p>
            <a:r>
              <a:rPr lang="en-US" altLang="en-US" sz="3200">
                <a:solidFill>
                  <a:srgbClr val="FF0000"/>
                </a:solidFill>
              </a:rPr>
              <a:t>Nature is</a:t>
            </a:r>
            <a:r>
              <a:rPr lang="en-US" altLang="en-US" sz="3200"/>
              <a:t> </a:t>
            </a:r>
            <a:r>
              <a:rPr lang="en-US" altLang="en-US" sz="3200">
                <a:solidFill>
                  <a:srgbClr val="FF0000"/>
                </a:solidFill>
              </a:rPr>
              <a:t>Seamless, Borderless &amp; Integrated!</a:t>
            </a:r>
            <a:r>
              <a:rPr lang="en-US" altLang="en-US" sz="3200"/>
              <a:t> </a:t>
            </a:r>
            <a:r>
              <a:rPr lang="en-US" altLang="en-US" sz="4000"/>
              <a:t> 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9E8529BF-9E47-4D0F-8C1A-9F0635CBA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7348" name="Picture 4" descr="Home Planet">
            <a:extLst>
              <a:ext uri="{FF2B5EF4-FFF2-40B4-BE49-F238E27FC236}">
                <a16:creationId xmlns:a16="http://schemas.microsoft.com/office/drawing/2014/main" id="{372E85DA-5163-40B7-8BE5-C1B08E261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416800" cy="589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11705C84-CB24-4306-9456-6C75C0197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In the next 10 years …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F39FEA6C-59D8-4ECE-AE4F-C3307B656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748712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Climate models will learn to integrate all natural sciences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     – weather, climate, earth, environmental, helio &amp; planetary sciences, etc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/>
              <a:t>Climate models will assimilate much more of our observational data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     – in situ, ocean, airborne, space based, etc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/>
              <a:t>Climate models will resolve fine-detailed relevant phenomenon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     – cloud microphysics, convection, vorticity, aerosols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/>
              <a:t>Supercomputing resources, cloud computing &amp; international grids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     will all play their part, as will Google Earth, Wolfram Alpha &amp; Wikis</a:t>
            </a:r>
          </a:p>
          <a:p>
            <a:pPr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/>
              <a:t>Natural Science &amp; Socioeconomic models will integrate successfully</a:t>
            </a:r>
          </a:p>
          <a:p>
            <a:pPr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/>
              <a:t>Public-Private Partnerships will emerge as new key players</a:t>
            </a:r>
          </a:p>
          <a:p>
            <a:pPr>
              <a:lnSpc>
                <a:spcPct val="80000"/>
              </a:lnSpc>
            </a:pPr>
            <a:endParaRPr lang="en-US" altLang="en-US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Black background.tif">
            <a:extLst>
              <a:ext uri="{FF2B5EF4-FFF2-40B4-BE49-F238E27FC236}">
                <a16:creationId xmlns:a16="http://schemas.microsoft.com/office/drawing/2014/main" id="{5CE0B697-B004-4330-AC36-A6601CDDA7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84138"/>
            <a:ext cx="9556750" cy="717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CES Final Low Res Title.jpg">
            <a:extLst>
              <a:ext uri="{FF2B5EF4-FFF2-40B4-BE49-F238E27FC236}">
                <a16:creationId xmlns:a16="http://schemas.microsoft.com/office/drawing/2014/main" id="{FA92B688-0EB7-438F-BE02-A0A252C64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228600"/>
            <a:ext cx="4000500" cy="6400800"/>
          </a:xfrm>
          <a:prstGeom prst="rect">
            <a:avLst/>
          </a:prstGeom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3676</TotalTime>
  <Words>1471</Words>
  <Application>Microsoft Office PowerPoint</Application>
  <PresentationFormat>On-screen Show (4:3)</PresentationFormat>
  <Paragraphs>460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ＭＳ Ｐゴシック</vt:lpstr>
      <vt:lpstr>Default Design</vt:lpstr>
      <vt:lpstr>Microsoft PowerPoint Slide</vt:lpstr>
      <vt:lpstr>The Future of Climate Science Dr. Robert Bishop   World Resources Simulation Center San Diego, USA, 21st Sept 2010</vt:lpstr>
      <vt:lpstr>Predicting future conditions on Earth   involves understanding many   complex non-linear interconnected systems</vt:lpstr>
      <vt:lpstr>Indeed, Weather and Climate are only   the thin edge of the wedge!</vt:lpstr>
      <vt:lpstr>Now is the time to focus on the  bigger picture!</vt:lpstr>
      <vt:lpstr>Our problem: we have been treating the sciences as separate stovepipes and silos  over the past 200 years!</vt:lpstr>
      <vt:lpstr>The 21st C: Integration vs. Dis-Integration</vt:lpstr>
      <vt:lpstr>Nature is Seamless, Borderless &amp; Integrated!  </vt:lpstr>
      <vt:lpstr>In the next 10 years …</vt:lpstr>
      <vt:lpstr>PowerPoint Presentation</vt:lpstr>
      <vt:lpstr>ICES: a sustained &amp; dedicated facility with global focus</vt:lpstr>
      <vt:lpstr>ICES Resource Allocation</vt:lpstr>
      <vt:lpstr>ICES and Geoengineering</vt:lpstr>
      <vt:lpstr>ICES and Disaster Risk Management</vt:lpstr>
      <vt:lpstr>Volcanic ash cloud disrupts European economy  </vt:lpstr>
      <vt:lpstr>BP Oil Slick disrupts Gulf States economy</vt:lpstr>
      <vt:lpstr>Extreme Rainfall – Northwest Pakistan</vt:lpstr>
      <vt:lpstr>Record Heat Wave – Western Russia  </vt:lpstr>
      <vt:lpstr>China - Gansu Landslide</vt:lpstr>
      <vt:lpstr>Recent Flooding Disasters</vt:lpstr>
      <vt:lpstr>Other Major Natural Disasters</vt:lpstr>
      <vt:lpstr>Yokohama Earth Simulator  Opened March 2002, NEC SX-6</vt:lpstr>
      <vt:lpstr>Dedicated Weather-Climate Systems (TAKEN FROM THE JUNE 2010 LIST OF TOP500 SUPERCOMPUTER SITES)</vt:lpstr>
      <vt:lpstr>Proposed ICES Computing Resources</vt:lpstr>
      <vt:lpstr>The Complexity of Earth System Modeling</vt:lpstr>
      <vt:lpstr>Earth Data Challenges</vt:lpstr>
      <vt:lpstr>PowerPoint Presentation</vt:lpstr>
      <vt:lpstr>ICES Organisation Structure</vt:lpstr>
      <vt:lpstr>Why Public-Private Partnership?</vt:lpstr>
      <vt:lpstr>Why Switzerland?</vt:lpstr>
      <vt:lpstr>ICES Core Actor’s Network</vt:lpstr>
      <vt:lpstr>ICES Top Priorities</vt:lpstr>
      <vt:lpstr>ICES Foundation Members</vt:lpstr>
      <vt:lpstr>Helping guide the successful transformation of human society  in an era of rapid climate change and frequent natural disasters.</vt:lpstr>
      <vt:lpstr>PowerPoint Presentation</vt:lpstr>
      <vt:lpstr>The Father of Modern Meteorology</vt:lpstr>
      <vt:lpstr>PowerPoint Presentation</vt:lpstr>
      <vt:lpstr>1950 ENIAC Meteorology Simulations</vt:lpstr>
      <vt:lpstr>PowerPoint Presentation</vt:lpstr>
      <vt:lpstr>Weather &amp; Climate Communities (A Convergence of Methodologies)</vt:lpstr>
      <vt:lpstr>PowerPoint Presentation</vt:lpstr>
      <vt:lpstr>ICES in a Nutshell</vt:lpstr>
    </vt:vector>
  </TitlesOfParts>
  <Company>SGI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Computing in Climate Science</dc:title>
  <dc:creator>bbishop</dc:creator>
  <cp:lastModifiedBy>Linh Nguyen</cp:lastModifiedBy>
  <cp:revision>306</cp:revision>
  <dcterms:created xsi:type="dcterms:W3CDTF">2010-01-24T17:52:36Z</dcterms:created>
  <dcterms:modified xsi:type="dcterms:W3CDTF">2019-05-01T20:02:07Z</dcterms:modified>
</cp:coreProperties>
</file>