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9008" autoAdjust="0"/>
  </p:normalViewPr>
  <p:slideViewPr>
    <p:cSldViewPr>
      <p:cViewPr varScale="1">
        <p:scale>
          <a:sx n="90" d="100"/>
          <a:sy n="90" d="100"/>
        </p:scale>
        <p:origin x="222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o\Desktop\SD%20Transports%203\Docx\Chapter%203\Char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o\Desktop\SD%20Transports\Docx\Chapter%205\2%20-%20Electrification\Chepter%205%20-%20Electrific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o\Desktop\SD%20Transports%202\Docx\Chapter%203\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o\Desktop\SD%20Transports%202\Docx\Chapter%203\Char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o\Desktop\SD%20Transports%202\Docx\Chapter%203\Char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o\Desktop\SD%20Transports%202\Docx\Chapter%203\Char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o\Desktop\SD%20Transports%203\Docx\Chapter%204\Char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o\Desktop\SD%20Transports%202\Docx\Chapter%204\Char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o\Desktop\SD%20Transports\Docx\Chapter%205\1%20-%20Diesel%20vs%20CNG\Chapter%20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o\Desktop\SD%20Transports\Docx\Chapter%205\2%20-%20Electrification\Chepter%205%20-%20Electrific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21894138232728E-2"/>
          <c:y val="9.5167083407403749E-2"/>
          <c:w val="0.58086560086259986"/>
          <c:h val="0.87439841784286643"/>
        </c:manualLayout>
      </c:layout>
      <c:pieChart>
        <c:varyColors val="1"/>
        <c:ser>
          <c:idx val="0"/>
          <c:order val="0"/>
          <c:tx>
            <c:strRef>
              <c:f>'Transportation To Work'!$B$1</c:f>
              <c:strCache>
                <c:ptCount val="1"/>
                <c:pt idx="0">
                  <c:v>%</c:v>
                </c:pt>
              </c:strCache>
            </c:strRef>
          </c:tx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8884-45DD-A8A0-47D5CF58940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1-8884-45DD-A8A0-47D5CF589400}"/>
              </c:ext>
            </c:extLst>
          </c:dPt>
          <c:dLbls>
            <c:dLbl>
              <c:idx val="0"/>
              <c:layout>
                <c:manualLayout>
                  <c:x val="-6.469094488188977E-2"/>
                  <c:y val="0.202240473462460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84-45DD-A8A0-47D5CF589400}"/>
                </c:ext>
              </c:extLst>
            </c:dLbl>
            <c:dLbl>
              <c:idx val="3"/>
              <c:layout>
                <c:manualLayout>
                  <c:x val="1.5255577427821522E-2"/>
                  <c:y val="-8.031882937159303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84-45DD-A8A0-47D5CF589400}"/>
                </c:ext>
              </c:extLst>
            </c:dLbl>
            <c:dLbl>
              <c:idx val="4"/>
              <c:layout>
                <c:manualLayout>
                  <c:x val="1.2789588801399826E-2"/>
                  <c:y val="-4.673086679910674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84-45DD-A8A0-47D5CF589400}"/>
                </c:ext>
              </c:extLst>
            </c:dLbl>
            <c:dLbl>
              <c:idx val="5"/>
              <c:layout>
                <c:manualLayout>
                  <c:x val="1.207567804024497E-2"/>
                  <c:y val="1.367653565825788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84-45DD-A8A0-47D5CF5894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'Transportation To Work'!$A$2:$A$8</c:f>
              <c:strCache>
                <c:ptCount val="6"/>
                <c:pt idx="0">
                  <c:v>Driving Alone</c:v>
                </c:pt>
                <c:pt idx="1">
                  <c:v>Carpooling</c:v>
                </c:pt>
                <c:pt idx="2">
                  <c:v>Work at home</c:v>
                </c:pt>
                <c:pt idx="3">
                  <c:v>Public Transits</c:v>
                </c:pt>
                <c:pt idx="4">
                  <c:v>Walking</c:v>
                </c:pt>
                <c:pt idx="5">
                  <c:v>Other</c:v>
                </c:pt>
              </c:strCache>
            </c:strRef>
          </c:cat>
          <c:val>
            <c:numRef>
              <c:f>'Transportation To Work'!$B$2:$B$8</c:f>
              <c:numCache>
                <c:formatCode>0%</c:formatCode>
                <c:ptCount val="7"/>
                <c:pt idx="0">
                  <c:v>0.76</c:v>
                </c:pt>
                <c:pt idx="1">
                  <c:v>0.1</c:v>
                </c:pt>
                <c:pt idx="2">
                  <c:v>0.06</c:v>
                </c:pt>
                <c:pt idx="3">
                  <c:v>0.03</c:v>
                </c:pt>
                <c:pt idx="4">
                  <c:v>0.03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84-45DD-A8A0-47D5CF58940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6"/>
      </c:pieChart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5652023184601926"/>
          <c:y val="8.3602852349210999E-2"/>
          <c:w val="0.32433070866141733"/>
          <c:h val="0.8648687883030585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1824498838972"/>
          <c:y val="0.11096323743845744"/>
          <c:w val="0.83477157267190694"/>
          <c:h val="0.655699855487717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Reliability!$B$9</c:f>
              <c:strCache>
                <c:ptCount val="1"/>
                <c:pt idx="0">
                  <c:v>Electric</c:v>
                </c:pt>
              </c:strCache>
            </c:strRef>
          </c:tx>
          <c:invertIfNegative val="0"/>
          <c:cat>
            <c:strRef>
              <c:f>Reliability!$C$8:$D$8</c:f>
              <c:strCache>
                <c:ptCount val="2"/>
                <c:pt idx="0">
                  <c:v>Intercity </c:v>
                </c:pt>
                <c:pt idx="1">
                  <c:v>Regional</c:v>
                </c:pt>
              </c:strCache>
            </c:strRef>
          </c:cat>
          <c:val>
            <c:numRef>
              <c:f>Reliability!$C$9:$D$9</c:f>
              <c:numCache>
                <c:formatCode>#,##0</c:formatCode>
                <c:ptCount val="2"/>
                <c:pt idx="0">
                  <c:v>16571</c:v>
                </c:pt>
                <c:pt idx="1">
                  <c:v>30209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11-4725-87ED-B0416B13B83F}"/>
            </c:ext>
          </c:extLst>
        </c:ser>
        <c:ser>
          <c:idx val="1"/>
          <c:order val="1"/>
          <c:tx>
            <c:strRef>
              <c:f>Reliability!$B$10</c:f>
              <c:strCache>
                <c:ptCount val="1"/>
                <c:pt idx="0">
                  <c:v>Diesel</c:v>
                </c:pt>
              </c:strCache>
            </c:strRef>
          </c:tx>
          <c:invertIfNegative val="0"/>
          <c:cat>
            <c:strRef>
              <c:f>Reliability!$C$8:$D$8</c:f>
              <c:strCache>
                <c:ptCount val="2"/>
                <c:pt idx="0">
                  <c:v>Intercity </c:v>
                </c:pt>
                <c:pt idx="1">
                  <c:v>Regional</c:v>
                </c:pt>
              </c:strCache>
            </c:strRef>
          </c:cat>
          <c:val>
            <c:numRef>
              <c:f>Reliability!$C$10:$D$10</c:f>
              <c:numCache>
                <c:formatCode>#,##0</c:formatCode>
                <c:ptCount val="2"/>
                <c:pt idx="0">
                  <c:v>11800</c:v>
                </c:pt>
                <c:pt idx="1">
                  <c:v>12880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11-4725-87ED-B0416B13B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3616768"/>
        <c:axId val="76748992"/>
      </c:barChart>
      <c:catAx>
        <c:axId val="1236167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76748992"/>
        <c:crosses val="autoZero"/>
        <c:auto val="1"/>
        <c:lblAlgn val="ctr"/>
        <c:lblOffset val="100"/>
        <c:noMultiLvlLbl val="0"/>
      </c:catAx>
      <c:valAx>
        <c:axId val="7674899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 b="0">
                    <a:latin typeface="Calibri" pitchFamily="34" charset="0"/>
                    <a:cs typeface="Calibri" pitchFamily="34" charset="0"/>
                  </a:defRPr>
                </a:pPr>
                <a:r>
                  <a:rPr lang="en-GB" sz="1400" b="0" dirty="0">
                    <a:latin typeface="Calibri" pitchFamily="34" charset="0"/>
                    <a:cs typeface="Calibri" pitchFamily="34" charset="0"/>
                  </a:rPr>
                  <a:t>Distance</a:t>
                </a:r>
                <a:r>
                  <a:rPr lang="en-GB" sz="1400" b="0" baseline="0" dirty="0">
                    <a:latin typeface="Calibri" pitchFamily="34" charset="0"/>
                    <a:cs typeface="Calibri" pitchFamily="34" charset="0"/>
                  </a:rPr>
                  <a:t> (miles)</a:t>
                </a:r>
                <a:endParaRPr lang="en-GB" sz="1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0.82282237235348521"/>
              <c:y val="0.9062276266908158"/>
            </c:manualLayout>
          </c:layout>
          <c:overlay val="0"/>
        </c:title>
        <c:numFmt formatCode="#,##0" sourceLinked="1"/>
        <c:majorTickMark val="out"/>
        <c:minorTickMark val="out"/>
        <c:tickLblPos val="nextTo"/>
        <c:txPr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123616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980353881708279"/>
          <c:y val="0.45036892530199835"/>
          <c:w val="0.16963301139175541"/>
          <c:h val="0.2886555653399861"/>
        </c:manualLayout>
      </c:layout>
      <c:overlay val="0"/>
      <c:txPr>
        <a:bodyPr/>
        <a:lstStyle/>
        <a:p>
          <a:pPr>
            <a:defRPr sz="1800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31789493852748E-2"/>
          <c:y val="8.4271259016735753E-2"/>
          <c:w val="0.90241452376592457"/>
          <c:h val="0.841565127301785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'Highway VMT'!$B$2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'Highway VMT'!$A$3:$A$7</c:f>
              <c:strCache>
                <c:ptCount val="5"/>
                <c:pt idx="0">
                  <c:v>San Francisco</c:v>
                </c:pt>
                <c:pt idx="1">
                  <c:v>Los Angeles</c:v>
                </c:pt>
                <c:pt idx="2">
                  <c:v>Orange County</c:v>
                </c:pt>
                <c:pt idx="3">
                  <c:v>San Diego</c:v>
                </c:pt>
                <c:pt idx="4">
                  <c:v>CALIFORNIA</c:v>
                </c:pt>
              </c:strCache>
            </c:strRef>
          </c:cat>
          <c:val>
            <c:numRef>
              <c:f>'Highway VMT'!$B$3:$B$7</c:f>
              <c:numCache>
                <c:formatCode>General</c:formatCode>
                <c:ptCount val="5"/>
                <c:pt idx="0">
                  <c:v>4.3</c:v>
                </c:pt>
                <c:pt idx="1">
                  <c:v>10.199999999999999</c:v>
                </c:pt>
                <c:pt idx="2">
                  <c:v>12.2</c:v>
                </c:pt>
                <c:pt idx="3">
                  <c:v>13.5</c:v>
                </c:pt>
                <c:pt idx="4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B0-482D-8557-C4D2FA909030}"/>
            </c:ext>
          </c:extLst>
        </c:ser>
        <c:ser>
          <c:idx val="1"/>
          <c:order val="1"/>
          <c:tx>
            <c:strRef>
              <c:f>'Highway VMT'!$C$2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'Highway VMT'!$A$3:$A$7</c:f>
              <c:strCache>
                <c:ptCount val="5"/>
                <c:pt idx="0">
                  <c:v>San Francisco</c:v>
                </c:pt>
                <c:pt idx="1">
                  <c:v>Los Angeles</c:v>
                </c:pt>
                <c:pt idx="2">
                  <c:v>Orange County</c:v>
                </c:pt>
                <c:pt idx="3">
                  <c:v>San Diego</c:v>
                </c:pt>
                <c:pt idx="4">
                  <c:v>CALIFORNIA</c:v>
                </c:pt>
              </c:strCache>
            </c:strRef>
          </c:cat>
          <c:val>
            <c:numRef>
              <c:f>'Highway VMT'!$C$3:$C$7</c:f>
              <c:numCache>
                <c:formatCode>General</c:formatCode>
                <c:ptCount val="5"/>
                <c:pt idx="0">
                  <c:v>4.5</c:v>
                </c:pt>
                <c:pt idx="1">
                  <c:v>10.5</c:v>
                </c:pt>
                <c:pt idx="2">
                  <c:v>12.2</c:v>
                </c:pt>
                <c:pt idx="3">
                  <c:v>14.5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B0-482D-8557-C4D2FA909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1324032"/>
        <c:axId val="39100416"/>
      </c:barChart>
      <c:catAx>
        <c:axId val="12132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39100416"/>
        <c:crosses val="autoZero"/>
        <c:auto val="1"/>
        <c:lblAlgn val="ctr"/>
        <c:lblOffset val="100"/>
        <c:noMultiLvlLbl val="0"/>
      </c:catAx>
      <c:valAx>
        <c:axId val="39100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 b="0" spc="0" baseline="0">
                    <a:latin typeface="Calibri" pitchFamily="34" charset="0"/>
                    <a:cs typeface="Calibri" pitchFamily="34" charset="0"/>
                  </a:defRPr>
                </a:pPr>
                <a:r>
                  <a:rPr lang="en-GB" sz="1800" b="0" spc="0" baseline="0" dirty="0">
                    <a:latin typeface="Calibri" pitchFamily="34" charset="0"/>
                    <a:cs typeface="Calibri" pitchFamily="34" charset="0"/>
                  </a:rPr>
                  <a:t>miles</a:t>
                </a:r>
              </a:p>
            </c:rich>
          </c:tx>
          <c:layout>
            <c:manualLayout>
              <c:xMode val="edge"/>
              <c:yMode val="edge"/>
              <c:x val="1.3888890407796413E-3"/>
              <c:y val="8.714025081550509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12132403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126320114426959"/>
          <c:y val="0.32428642466767416"/>
          <c:w val="0.12158673683144541"/>
          <c:h val="0.15615600943937957"/>
        </c:manualLayout>
      </c:layout>
      <c:overlay val="0"/>
      <c:spPr>
        <a:ln>
          <a:noFill/>
        </a:ln>
      </c:spPr>
      <c:txPr>
        <a:bodyPr/>
        <a:lstStyle/>
        <a:p>
          <a:pPr>
            <a:defRPr sz="1800" b="0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0551878689584E-2"/>
          <c:y val="0.10453137546275164"/>
          <c:w val="0.89812213535351071"/>
          <c:h val="0.8253138220736105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'Daily VMT'!$A$17:$A$29</c:f>
              <c:numCache>
                <c:formatCode>General</c:formatCode>
                <c:ptCount val="13"/>
                <c:pt idx="0">
                  <c:v>1983</c:v>
                </c:pt>
                <c:pt idx="1">
                  <c:v>1985</c:v>
                </c:pt>
                <c:pt idx="2">
                  <c:v>1987</c:v>
                </c:pt>
                <c:pt idx="3">
                  <c:v>1989</c:v>
                </c:pt>
                <c:pt idx="4">
                  <c:v>1991</c:v>
                </c:pt>
                <c:pt idx="5">
                  <c:v>1993</c:v>
                </c:pt>
                <c:pt idx="6">
                  <c:v>1995</c:v>
                </c:pt>
                <c:pt idx="7">
                  <c:v>1997</c:v>
                </c:pt>
                <c:pt idx="8">
                  <c:v>1999</c:v>
                </c:pt>
                <c:pt idx="9">
                  <c:v>2001</c:v>
                </c:pt>
                <c:pt idx="10">
                  <c:v>2003</c:v>
                </c:pt>
                <c:pt idx="11">
                  <c:v>2005</c:v>
                </c:pt>
                <c:pt idx="12">
                  <c:v>2007</c:v>
                </c:pt>
              </c:numCache>
            </c:numRef>
          </c:cat>
          <c:val>
            <c:numRef>
              <c:f>'Daily VMT'!$B$17:$B$29</c:f>
              <c:numCache>
                <c:formatCode>0</c:formatCode>
                <c:ptCount val="13"/>
                <c:pt idx="0">
                  <c:v>29</c:v>
                </c:pt>
                <c:pt idx="1">
                  <c:v>33</c:v>
                </c:pt>
                <c:pt idx="2">
                  <c:v>39</c:v>
                </c:pt>
                <c:pt idx="3">
                  <c:v>44.7</c:v>
                </c:pt>
                <c:pt idx="4">
                  <c:v>45</c:v>
                </c:pt>
                <c:pt idx="5">
                  <c:v>46</c:v>
                </c:pt>
                <c:pt idx="6">
                  <c:v>48</c:v>
                </c:pt>
                <c:pt idx="7">
                  <c:v>49</c:v>
                </c:pt>
                <c:pt idx="8">
                  <c:v>51</c:v>
                </c:pt>
                <c:pt idx="9">
                  <c:v>56</c:v>
                </c:pt>
                <c:pt idx="10">
                  <c:v>57</c:v>
                </c:pt>
                <c:pt idx="11">
                  <c:v>62</c:v>
                </c:pt>
                <c:pt idx="1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5F-4746-A439-ADDE102FA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1533952"/>
        <c:axId val="39103296"/>
      </c:barChart>
      <c:dateAx>
        <c:axId val="12153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39103296"/>
        <c:crosses val="autoZero"/>
        <c:auto val="1"/>
        <c:lblOffset val="100"/>
        <c:baseTimeUnit val="years"/>
        <c:majorTimeUnit val="years"/>
        <c:minorUnit val="1"/>
        <c:minorTimeUnit val="years"/>
      </c:dateAx>
      <c:valAx>
        <c:axId val="39103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 kern="0" spc="0" baseline="0">
                    <a:latin typeface="Calibri" pitchFamily="34" charset="0"/>
                    <a:cs typeface="Calibri" pitchFamily="34" charset="0"/>
                  </a:defRPr>
                </a:pPr>
                <a:r>
                  <a:rPr lang="en-US" sz="1800" b="0" kern="0" spc="0" baseline="0" dirty="0">
                    <a:latin typeface="Calibri" pitchFamily="34" charset="0"/>
                    <a:cs typeface="Calibri" pitchFamily="34" charset="0"/>
                  </a:rPr>
                  <a:t>Millions of miles</a:t>
                </a:r>
              </a:p>
            </c:rich>
          </c:tx>
          <c:layout>
            <c:manualLayout>
              <c:xMode val="edge"/>
              <c:yMode val="edge"/>
              <c:x val="3.4554982952712306E-3"/>
              <c:y val="9.8353484066090888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1215339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43824173141149"/>
          <c:y val="6.381751742683861E-2"/>
          <c:w val="0.87319852460302927"/>
          <c:h val="0.8616775475351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'Transit Ridership by City'!$F$1</c:f>
              <c:strCache>
                <c:ptCount val="1"/>
                <c:pt idx="0">
                  <c:v>Ridership</c:v>
                </c:pt>
              </c:strCache>
            </c:strRef>
          </c:tx>
          <c:invertIfNegative val="0"/>
          <c:cat>
            <c:strRef>
              <c:f>'Transit Ridership by City'!$E$2:$E$7</c:f>
              <c:strCache>
                <c:ptCount val="6"/>
                <c:pt idx="0">
                  <c:v>New York City</c:v>
                </c:pt>
                <c:pt idx="1">
                  <c:v>Chicago</c:v>
                </c:pt>
                <c:pt idx="2">
                  <c:v>San Francisco</c:v>
                </c:pt>
                <c:pt idx="3">
                  <c:v>Los Angeles</c:v>
                </c:pt>
                <c:pt idx="4">
                  <c:v>Washington</c:v>
                </c:pt>
                <c:pt idx="5">
                  <c:v>San Diego</c:v>
                </c:pt>
              </c:strCache>
            </c:strRef>
          </c:cat>
          <c:val>
            <c:numRef>
              <c:f>'Transit Ridership by City'!$F$2:$F$7</c:f>
              <c:numCache>
                <c:formatCode>General</c:formatCode>
                <c:ptCount val="6"/>
                <c:pt idx="0">
                  <c:v>508</c:v>
                </c:pt>
                <c:pt idx="1">
                  <c:v>480</c:v>
                </c:pt>
                <c:pt idx="2">
                  <c:v>440</c:v>
                </c:pt>
                <c:pt idx="3">
                  <c:v>430</c:v>
                </c:pt>
                <c:pt idx="4">
                  <c:v>390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1E-43AB-BD32-ABDBD6CF9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1673216"/>
        <c:axId val="39106176"/>
      </c:barChart>
      <c:catAx>
        <c:axId val="12167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39106176"/>
        <c:crosses val="autoZero"/>
        <c:auto val="1"/>
        <c:lblAlgn val="ctr"/>
        <c:lblOffset val="100"/>
        <c:noMultiLvlLbl val="0"/>
      </c:catAx>
      <c:valAx>
        <c:axId val="39106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50" b="0" spc="0" baseline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800" b="0" spc="0" baseline="0" dirty="0">
                    <a:latin typeface="Calibri" pitchFamily="34" charset="0"/>
                    <a:cs typeface="Calibri" pitchFamily="34" charset="0"/>
                  </a:rPr>
                  <a:t>Millions of ridership</a:t>
                </a:r>
              </a:p>
            </c:rich>
          </c:tx>
          <c:layout>
            <c:manualLayout>
              <c:xMode val="edge"/>
              <c:yMode val="edge"/>
              <c:x val="0"/>
              <c:y val="4.734522496839953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121673216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3175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295166229221353E-2"/>
          <c:y val="0.10288993255000553"/>
          <c:w val="0.86515988626421692"/>
          <c:h val="0.76247909355825072"/>
        </c:manualLayout>
      </c:layout>
      <c:scatterChart>
        <c:scatterStyle val="lineMarker"/>
        <c:varyColors val="0"/>
        <c:ser>
          <c:idx val="0"/>
          <c:order val="0"/>
          <c:tx>
            <c:strRef>
              <c:f>'Population, Jobs, Housing'!$B$1</c:f>
              <c:strCache>
                <c:ptCount val="1"/>
                <c:pt idx="0">
                  <c:v>Population</c:v>
                </c:pt>
              </c:strCache>
            </c:strRef>
          </c:tx>
          <c:spPr>
            <a:ln w="38100"/>
          </c:spPr>
          <c:marker>
            <c:symbol val="diamond"/>
            <c:size val="12"/>
          </c:marker>
          <c:xVal>
            <c:numRef>
              <c:f>'Population, Jobs, Housing'!$A$2:$A$6</c:f>
              <c:numCache>
                <c:formatCode>General</c:formatCode>
                <c:ptCount val="5"/>
                <c:pt idx="0">
                  <c:v>2008</c:v>
                </c:pt>
                <c:pt idx="1">
                  <c:v>2020</c:v>
                </c:pt>
                <c:pt idx="2">
                  <c:v>2030</c:v>
                </c:pt>
                <c:pt idx="3">
                  <c:v>2035</c:v>
                </c:pt>
                <c:pt idx="4">
                  <c:v>2050</c:v>
                </c:pt>
              </c:numCache>
            </c:numRef>
          </c:xVal>
          <c:yVal>
            <c:numRef>
              <c:f>'Population, Jobs, Housing'!$B$2:$B$6</c:f>
              <c:numCache>
                <c:formatCode>General</c:formatCode>
                <c:ptCount val="5"/>
                <c:pt idx="0">
                  <c:v>3131552</c:v>
                </c:pt>
                <c:pt idx="1">
                  <c:v>3535000</c:v>
                </c:pt>
                <c:pt idx="2">
                  <c:v>3870001</c:v>
                </c:pt>
                <c:pt idx="3">
                  <c:v>4026131</c:v>
                </c:pt>
                <c:pt idx="4">
                  <c:v>4384867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CF8-4DC1-BA88-FBFAE7E26D29}"/>
            </c:ext>
          </c:extLst>
        </c:ser>
        <c:ser>
          <c:idx val="1"/>
          <c:order val="1"/>
          <c:tx>
            <c:strRef>
              <c:f>'Population, Jobs, Housing'!$C$1</c:f>
              <c:strCache>
                <c:ptCount val="1"/>
                <c:pt idx="0">
                  <c:v>Jobs</c:v>
                </c:pt>
              </c:strCache>
            </c:strRef>
          </c:tx>
          <c:spPr>
            <a:ln w="38100"/>
          </c:spPr>
          <c:marker>
            <c:symbol val="square"/>
            <c:size val="9"/>
          </c:marker>
          <c:xVal>
            <c:numRef>
              <c:f>'Population, Jobs, Housing'!$A$2:$A$6</c:f>
              <c:numCache>
                <c:formatCode>General</c:formatCode>
                <c:ptCount val="5"/>
                <c:pt idx="0">
                  <c:v>2008</c:v>
                </c:pt>
                <c:pt idx="1">
                  <c:v>2020</c:v>
                </c:pt>
                <c:pt idx="2">
                  <c:v>2030</c:v>
                </c:pt>
                <c:pt idx="3">
                  <c:v>2035</c:v>
                </c:pt>
                <c:pt idx="4">
                  <c:v>2050</c:v>
                </c:pt>
              </c:numCache>
            </c:numRef>
          </c:xVal>
          <c:yVal>
            <c:numRef>
              <c:f>'Population, Jobs, Housing'!$C$2:$C$6</c:f>
              <c:numCache>
                <c:formatCode>General</c:formatCode>
                <c:ptCount val="5"/>
                <c:pt idx="0">
                  <c:v>1501080</c:v>
                </c:pt>
                <c:pt idx="1">
                  <c:v>1604615</c:v>
                </c:pt>
                <c:pt idx="2">
                  <c:v>1752630</c:v>
                </c:pt>
                <c:pt idx="3">
                  <c:v>1798372</c:v>
                </c:pt>
                <c:pt idx="4">
                  <c:v>2003038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CF8-4DC1-BA88-FBFAE7E26D29}"/>
            </c:ext>
          </c:extLst>
        </c:ser>
        <c:ser>
          <c:idx val="2"/>
          <c:order val="2"/>
          <c:tx>
            <c:strRef>
              <c:f>'Population, Jobs, Housing'!$D$1</c:f>
              <c:strCache>
                <c:ptCount val="1"/>
                <c:pt idx="0">
                  <c:v>Housing</c:v>
                </c:pt>
              </c:strCache>
            </c:strRef>
          </c:tx>
          <c:spPr>
            <a:ln w="38100"/>
          </c:spPr>
          <c:marker>
            <c:symbol val="triangle"/>
            <c:size val="11"/>
          </c:marker>
          <c:xVal>
            <c:numRef>
              <c:f>'Population, Jobs, Housing'!$A$2:$A$6</c:f>
              <c:numCache>
                <c:formatCode>General</c:formatCode>
                <c:ptCount val="5"/>
                <c:pt idx="0">
                  <c:v>2008</c:v>
                </c:pt>
                <c:pt idx="1">
                  <c:v>2020</c:v>
                </c:pt>
                <c:pt idx="2">
                  <c:v>2030</c:v>
                </c:pt>
                <c:pt idx="3">
                  <c:v>2035</c:v>
                </c:pt>
                <c:pt idx="4">
                  <c:v>2050</c:v>
                </c:pt>
              </c:numCache>
            </c:numRef>
          </c:xVal>
          <c:yVal>
            <c:numRef>
              <c:f>'Population, Jobs, Housing'!$D$2:$D$6</c:f>
              <c:numCache>
                <c:formatCode>General</c:formatCode>
                <c:ptCount val="5"/>
                <c:pt idx="0">
                  <c:v>1140654</c:v>
                </c:pt>
                <c:pt idx="1">
                  <c:v>1262488</c:v>
                </c:pt>
                <c:pt idx="2">
                  <c:v>1369797</c:v>
                </c:pt>
                <c:pt idx="3">
                  <c:v>1417520</c:v>
                </c:pt>
                <c:pt idx="4">
                  <c:v>1529090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CF8-4DC1-BA88-FBFAE7E26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292672"/>
        <c:axId val="76293248"/>
      </c:scatterChart>
      <c:valAx>
        <c:axId val="7629267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76293248"/>
        <c:crosses val="autoZero"/>
        <c:crossBetween val="midCat"/>
      </c:valAx>
      <c:valAx>
        <c:axId val="76293248"/>
        <c:scaling>
          <c:orientation val="minMax"/>
        </c:scaling>
        <c:delete val="0"/>
        <c:axPos val="l"/>
        <c:majorGridlines/>
        <c:numFmt formatCode="0.0" sourceLinked="0"/>
        <c:majorTickMark val="none"/>
        <c:minorTickMark val="none"/>
        <c:tickLblPos val="nextTo"/>
        <c:txPr>
          <a:bodyPr/>
          <a:lstStyle/>
          <a:p>
            <a:pPr>
              <a:defRPr sz="1800" b="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76292672"/>
        <c:crosses val="autoZero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8.3109839623222326E-2"/>
              </c:manualLayout>
            </c:layout>
            <c:tx>
              <c:rich>
                <a:bodyPr/>
                <a:lstStyle/>
                <a:p>
                  <a:pPr>
                    <a:defRPr sz="1600" b="0" spc="0" baseline="0"/>
                  </a:pPr>
                  <a:r>
                    <a:rPr lang="en-US" sz="1800" b="0" spc="0" baseline="0" dirty="0">
                      <a:latin typeface="Calibri" pitchFamily="34" charset="0"/>
                      <a:cs typeface="Calibri" pitchFamily="34" charset="0"/>
                    </a:rPr>
                    <a:t>Millions of people</a:t>
                  </a:r>
                  <a:endParaRPr lang="en-US" sz="1600" b="0" spc="0" baseline="0" dirty="0">
                    <a:latin typeface="Calibri" pitchFamily="34" charset="0"/>
                    <a:cs typeface="Calibri" pitchFamily="34" charset="0"/>
                  </a:endParaRPr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4.269280402449694E-2"/>
          <c:y val="0.94509044921915086"/>
          <c:w val="0.91305544619422574"/>
          <c:h val="5.3460202175393268E-2"/>
        </c:manualLayout>
      </c:layout>
      <c:overlay val="0"/>
      <c:txPr>
        <a:bodyPr/>
        <a:lstStyle/>
        <a:p>
          <a:pPr>
            <a:defRPr sz="1800" b="0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609814785027803E-2"/>
          <c:y val="0.10602409638554217"/>
          <c:w val="0.59918237908462435"/>
          <c:h val="0.85473712171520744"/>
        </c:manualLayout>
      </c:layout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4D1-4B2B-98D5-45538F89586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F4D1-4B2B-98D5-45538F89586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F4D1-4B2B-98D5-45538F89586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F4D1-4B2B-98D5-45538F89586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F4D1-4B2B-98D5-45538F89586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F4D1-4B2B-98D5-45538F89586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F4D1-4B2B-98D5-45538F89586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F4D1-4B2B-98D5-45538F89586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F4D1-4B2B-98D5-45538F895864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F4D1-4B2B-98D5-45538F8958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'Survey Why'!$B$2:$B$11</c:f>
              <c:strCache>
                <c:ptCount val="10"/>
                <c:pt idx="0">
                  <c:v>No travels to necessary areas</c:v>
                </c:pt>
                <c:pt idx="1">
                  <c:v>Stops locations are inconvenient</c:v>
                </c:pt>
                <c:pt idx="2">
                  <c:v>General inconvenience of transit</c:v>
                </c:pt>
                <c:pt idx="3">
                  <c:v>Takes too long</c:v>
                </c:pt>
                <c:pt idx="4">
                  <c:v>No transit options near home</c:v>
                </c:pt>
                <c:pt idx="5">
                  <c:v>Schedule inconvenient</c:v>
                </c:pt>
                <c:pt idx="6">
                  <c:v>Prefer other modes</c:v>
                </c:pt>
                <c:pt idx="7">
                  <c:v>Too expensive</c:v>
                </c:pt>
                <c:pt idx="8">
                  <c:v>Do not need / Rarely travel</c:v>
                </c:pt>
                <c:pt idx="9">
                  <c:v>Other</c:v>
                </c:pt>
              </c:strCache>
            </c:strRef>
          </c:cat>
          <c:val>
            <c:numRef>
              <c:f>'Survey Why'!$C$2:$C$11</c:f>
              <c:numCache>
                <c:formatCode>0.0</c:formatCode>
                <c:ptCount val="10"/>
                <c:pt idx="0">
                  <c:v>20.2</c:v>
                </c:pt>
                <c:pt idx="1">
                  <c:v>15</c:v>
                </c:pt>
                <c:pt idx="2">
                  <c:v>13.9</c:v>
                </c:pt>
                <c:pt idx="3">
                  <c:v>10.8</c:v>
                </c:pt>
                <c:pt idx="4">
                  <c:v>9.8000000000000007</c:v>
                </c:pt>
                <c:pt idx="5">
                  <c:v>8.5</c:v>
                </c:pt>
                <c:pt idx="6">
                  <c:v>8</c:v>
                </c:pt>
                <c:pt idx="7">
                  <c:v>5.0999999999999996</c:v>
                </c:pt>
                <c:pt idx="8">
                  <c:v>4.2</c:v>
                </c:pt>
                <c:pt idx="9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D1-4B2B-98D5-45538F89586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96"/>
      </c:pie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61942799085598166"/>
          <c:y val="7.9876876449342285E-2"/>
          <c:w val="0.36640461913964312"/>
          <c:h val="0.8886238174393071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20110418857774"/>
          <c:y val="0.14920930682960865"/>
          <c:w val="0.72503188141019848"/>
          <c:h val="0.823945635555829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'Traffic Lights'!$B$1</c:f>
              <c:strCache>
                <c:ptCount val="1"/>
                <c:pt idx="0">
                  <c:v>Red light time (s)</c:v>
                </c:pt>
              </c:strCache>
            </c:strRef>
          </c:tx>
          <c:invertIfNegative val="0"/>
          <c:dPt>
            <c:idx val="23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0BDB-41B3-97DA-BE10C48C9A92}"/>
              </c:ext>
            </c:extLst>
          </c:dPt>
          <c:cat>
            <c:strRef>
              <c:f>'Traffic Lights'!$A$2:$A$25</c:f>
              <c:strCache>
                <c:ptCount val="24"/>
                <c:pt idx="0">
                  <c:v>12th &amp; Imperial</c:v>
                </c:pt>
                <c:pt idx="1">
                  <c:v>12th &amp; Petco Pk.</c:v>
                </c:pt>
                <c:pt idx="2">
                  <c:v>12th &amp; K</c:v>
                </c:pt>
                <c:pt idx="3">
                  <c:v>Park &amp; J</c:v>
                </c:pt>
                <c:pt idx="4">
                  <c:v>Park &amp; Island</c:v>
                </c:pt>
                <c:pt idx="5">
                  <c:v>Park &amp; Market</c:v>
                </c:pt>
                <c:pt idx="6">
                  <c:v>Park &amp; G</c:v>
                </c:pt>
                <c:pt idx="7">
                  <c:v>Park &amp; F</c:v>
                </c:pt>
                <c:pt idx="8">
                  <c:v>Park &amp; E</c:v>
                </c:pt>
                <c:pt idx="9">
                  <c:v>Park &amp; Brodway</c:v>
                </c:pt>
                <c:pt idx="10">
                  <c:v>C &amp; 11th</c:v>
                </c:pt>
                <c:pt idx="11">
                  <c:v>C &amp; 10th</c:v>
                </c:pt>
                <c:pt idx="12">
                  <c:v>C &amp; 9th</c:v>
                </c:pt>
                <c:pt idx="13">
                  <c:v>C &amp; 8th</c:v>
                </c:pt>
                <c:pt idx="14">
                  <c:v>C &amp; 7th</c:v>
                </c:pt>
                <c:pt idx="15">
                  <c:v>C &amp; 6th</c:v>
                </c:pt>
                <c:pt idx="16">
                  <c:v>C &amp; 5th</c:v>
                </c:pt>
                <c:pt idx="17">
                  <c:v>C &amp; 4th</c:v>
                </c:pt>
                <c:pt idx="18">
                  <c:v>C &amp; 3rd</c:v>
                </c:pt>
                <c:pt idx="19">
                  <c:v>C &amp; 2nd</c:v>
                </c:pt>
                <c:pt idx="20">
                  <c:v>C &amp; First</c:v>
                </c:pt>
                <c:pt idx="21">
                  <c:v>C &amp; Front</c:v>
                </c:pt>
                <c:pt idx="22">
                  <c:v>C &amp; India</c:v>
                </c:pt>
                <c:pt idx="23">
                  <c:v>Average</c:v>
                </c:pt>
              </c:strCache>
            </c:strRef>
          </c:cat>
          <c:val>
            <c:numRef>
              <c:f>'Traffic Lights'!$B$2:$B$25</c:f>
              <c:numCache>
                <c:formatCode>General</c:formatCode>
                <c:ptCount val="24"/>
                <c:pt idx="0">
                  <c:v>38</c:v>
                </c:pt>
                <c:pt idx="1">
                  <c:v>28</c:v>
                </c:pt>
                <c:pt idx="2">
                  <c:v>22</c:v>
                </c:pt>
                <c:pt idx="3">
                  <c:v>20</c:v>
                </c:pt>
                <c:pt idx="4">
                  <c:v>25</c:v>
                </c:pt>
                <c:pt idx="5">
                  <c:v>27</c:v>
                </c:pt>
                <c:pt idx="6">
                  <c:v>40</c:v>
                </c:pt>
                <c:pt idx="7">
                  <c:v>34</c:v>
                </c:pt>
                <c:pt idx="8">
                  <c:v>20</c:v>
                </c:pt>
                <c:pt idx="9">
                  <c:v>17</c:v>
                </c:pt>
                <c:pt idx="10">
                  <c:v>39</c:v>
                </c:pt>
                <c:pt idx="11">
                  <c:v>27</c:v>
                </c:pt>
                <c:pt idx="12">
                  <c:v>44</c:v>
                </c:pt>
                <c:pt idx="13">
                  <c:v>35</c:v>
                </c:pt>
                <c:pt idx="14">
                  <c:v>36</c:v>
                </c:pt>
                <c:pt idx="15">
                  <c:v>28</c:v>
                </c:pt>
                <c:pt idx="16">
                  <c:v>32</c:v>
                </c:pt>
                <c:pt idx="17">
                  <c:v>36</c:v>
                </c:pt>
                <c:pt idx="18">
                  <c:v>36</c:v>
                </c:pt>
                <c:pt idx="19">
                  <c:v>35</c:v>
                </c:pt>
                <c:pt idx="20">
                  <c:v>39</c:v>
                </c:pt>
                <c:pt idx="21">
                  <c:v>40</c:v>
                </c:pt>
                <c:pt idx="22">
                  <c:v>47</c:v>
                </c:pt>
                <c:pt idx="23">
                  <c:v>32.391304347826086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DB-41B3-97DA-BE10C48C9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9336448"/>
        <c:axId val="76299008"/>
      </c:barChart>
      <c:catAx>
        <c:axId val="1193364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6299008"/>
        <c:crosses val="autoZero"/>
        <c:auto val="1"/>
        <c:lblAlgn val="ctr"/>
        <c:lblOffset val="100"/>
        <c:noMultiLvlLbl val="0"/>
      </c:catAx>
      <c:valAx>
        <c:axId val="76299008"/>
        <c:scaling>
          <c:orientation val="minMax"/>
        </c:scaling>
        <c:delete val="0"/>
        <c:axPos val="t"/>
        <c:majorGridlines/>
        <c:min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GB" sz="1800" b="0" dirty="0"/>
                  <a:t>seconds</a:t>
                </a:r>
              </a:p>
            </c:rich>
          </c:tx>
          <c:layout>
            <c:manualLayout>
              <c:xMode val="edge"/>
              <c:yMode val="edge"/>
              <c:x val="0.83573499086518455"/>
              <c:y val="5.5496021363048695E-2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193364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16664490333112"/>
          <c:y val="0.1453134123202266"/>
          <c:w val="0.87630395853876808"/>
          <c:h val="0.71057886811064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'E3 CNG VS Diesel'!$B$4</c:f>
              <c:strCache>
                <c:ptCount val="1"/>
                <c:pt idx="0">
                  <c:v>Euro3 Diesel</c:v>
                </c:pt>
              </c:strCache>
            </c:strRef>
          </c:tx>
          <c:invertIfNegative val="0"/>
          <c:cat>
            <c:strRef>
              <c:f>'E3 CNG VS Diesel'!$C$3:$E$3</c:f>
              <c:strCache>
                <c:ptCount val="3"/>
                <c:pt idx="0">
                  <c:v>CO</c:v>
                </c:pt>
                <c:pt idx="1">
                  <c:v>NOx</c:v>
                </c:pt>
                <c:pt idx="2">
                  <c:v>PM</c:v>
                </c:pt>
              </c:strCache>
            </c:strRef>
          </c:cat>
          <c:val>
            <c:numRef>
              <c:f>'E3 CNG VS Diesel'!$C$4:$E$4</c:f>
              <c:numCache>
                <c:formatCode>General</c:formatCode>
                <c:ptCount val="3"/>
                <c:pt idx="0">
                  <c:v>7.15</c:v>
                </c:pt>
                <c:pt idx="1">
                  <c:v>17.010000000000002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43-41D5-A72D-04C26150E1DD}"/>
            </c:ext>
          </c:extLst>
        </c:ser>
        <c:ser>
          <c:idx val="1"/>
          <c:order val="1"/>
          <c:tx>
            <c:strRef>
              <c:f>'E3 CNG VS Diesel'!$B$5</c:f>
              <c:strCache>
                <c:ptCount val="1"/>
                <c:pt idx="0">
                  <c:v>Early CNG</c:v>
                </c:pt>
              </c:strCache>
            </c:strRef>
          </c:tx>
          <c:invertIfNegative val="0"/>
          <c:cat>
            <c:strRef>
              <c:f>'E3 CNG VS Diesel'!$C$3:$E$3</c:f>
              <c:strCache>
                <c:ptCount val="3"/>
                <c:pt idx="0">
                  <c:v>CO</c:v>
                </c:pt>
                <c:pt idx="1">
                  <c:v>NOx</c:v>
                </c:pt>
                <c:pt idx="2">
                  <c:v>PM</c:v>
                </c:pt>
              </c:strCache>
            </c:strRef>
          </c:cat>
          <c:val>
            <c:numRef>
              <c:f>'E3 CNG VS Diesel'!$C$5:$E$5</c:f>
              <c:numCache>
                <c:formatCode>General</c:formatCode>
                <c:ptCount val="3"/>
                <c:pt idx="0">
                  <c:v>5.33</c:v>
                </c:pt>
                <c:pt idx="1">
                  <c:v>12.17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43-41D5-A72D-04C26150E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3513344"/>
        <c:axId val="76744384"/>
      </c:barChart>
      <c:catAx>
        <c:axId val="123513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76744384"/>
        <c:crosses val="autoZero"/>
        <c:auto val="1"/>
        <c:lblAlgn val="ctr"/>
        <c:lblOffset val="100"/>
        <c:noMultiLvlLbl val="0"/>
      </c:catAx>
      <c:valAx>
        <c:axId val="76744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 spc="100" baseline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GB" sz="1800" b="0" spc="0" baseline="0" dirty="0">
                    <a:latin typeface="Calibri" pitchFamily="34" charset="0"/>
                    <a:cs typeface="Calibri" pitchFamily="34" charset="0"/>
                  </a:rPr>
                  <a:t>g/km</a:t>
                </a:r>
              </a:p>
            </c:rich>
          </c:tx>
          <c:layout>
            <c:manualLayout>
              <c:xMode val="edge"/>
              <c:yMode val="edge"/>
              <c:x val="1.4037863101211556E-2"/>
              <c:y val="0.131852915229905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123513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347482762443653"/>
          <c:y val="0.93404071759062213"/>
          <c:w val="0.66925005342074173"/>
          <c:h val="6.1742777009457156E-2"/>
        </c:manualLayout>
      </c:layout>
      <c:overlay val="0"/>
      <c:txPr>
        <a:bodyPr/>
        <a:lstStyle/>
        <a:p>
          <a:pPr>
            <a:defRPr sz="1800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3597730333486"/>
          <c:y val="2.40485935835139E-2"/>
          <c:w val="0.81625867225231519"/>
          <c:h val="0.685444448824682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'CO2 Emissions'!$B$2</c:f>
              <c:strCache>
                <c:ptCount val="1"/>
                <c:pt idx="0">
                  <c:v>CO2 per vehicle mile (g)</c:v>
                </c:pt>
              </c:strCache>
            </c:strRef>
          </c:tx>
          <c:invertIfNegative val="0"/>
          <c:cat>
            <c:strRef>
              <c:f>'CO2 Emissions'!$C$1:$D$1</c:f>
              <c:strCache>
                <c:ptCount val="2"/>
                <c:pt idx="0">
                  <c:v>Electric</c:v>
                </c:pt>
                <c:pt idx="1">
                  <c:v>Diesel</c:v>
                </c:pt>
              </c:strCache>
            </c:strRef>
          </c:cat>
          <c:val>
            <c:numRef>
              <c:f>'CO2 Emissions'!$C$2:$D$2</c:f>
              <c:numCache>
                <c:formatCode>#,##0</c:formatCode>
                <c:ptCount val="2"/>
                <c:pt idx="0">
                  <c:v>1664</c:v>
                </c:pt>
                <c:pt idx="1">
                  <c:v>2100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9-4286-AFD3-FE6E4EBBE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3615744"/>
        <c:axId val="76747264"/>
      </c:barChart>
      <c:catAx>
        <c:axId val="1236157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76747264"/>
        <c:crosses val="autoZero"/>
        <c:auto val="1"/>
        <c:lblAlgn val="ctr"/>
        <c:lblOffset val="100"/>
        <c:noMultiLvlLbl val="0"/>
      </c:catAx>
      <c:valAx>
        <c:axId val="7674726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 b="0">
                    <a:latin typeface="Calibri" pitchFamily="34" charset="0"/>
                    <a:cs typeface="Calibri" pitchFamily="34" charset="0"/>
                  </a:defRPr>
                </a:pPr>
                <a:r>
                  <a:rPr lang="en-GB" sz="1400" b="0" dirty="0">
                    <a:latin typeface="Calibri" pitchFamily="34" charset="0"/>
                    <a:cs typeface="Calibri" pitchFamily="34" charset="0"/>
                  </a:rPr>
                  <a:t>CO</a:t>
                </a:r>
                <a:r>
                  <a:rPr lang="en-GB" sz="1400" b="0" baseline="-25000" dirty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GB" sz="1400" b="0" baseline="0" dirty="0">
                    <a:latin typeface="Calibri" pitchFamily="34" charset="0"/>
                    <a:cs typeface="Calibri" pitchFamily="34" charset="0"/>
                  </a:rPr>
                  <a:t> Emissions (g/mi)</a:t>
                </a:r>
                <a:endParaRPr lang="en-GB" sz="1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0.76126997632602689"/>
              <c:y val="0.8857013199250262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1236157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50462-5551-4AAF-96F7-98D83F4F42CB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BBA2-2495-421B-994F-D28CB19BE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72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MTS: Metropolitan</a:t>
            </a:r>
            <a:r>
              <a:rPr lang="it-IT" baseline="0" dirty="0"/>
              <a:t> Transit System</a:t>
            </a:r>
            <a:endParaRPr lang="it-IT" dirty="0"/>
          </a:p>
          <a:p>
            <a:endParaRPr lang="it-IT" dirty="0"/>
          </a:p>
          <a:p>
            <a:r>
              <a:rPr lang="it-IT" dirty="0"/>
              <a:t>NCTD</a:t>
            </a:r>
            <a:r>
              <a:rPr lang="it-IT" baseline="0" dirty="0"/>
              <a:t>: North County Transport District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BBA2-2495-421B-994F-D28CB19BE2F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9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San Diego: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dirty="0"/>
              <a:t>13.5 miles in 2009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dirty="0"/>
              <a:t>14.5 miles in 2010</a:t>
            </a:r>
          </a:p>
          <a:p>
            <a:endParaRPr lang="it-IT" dirty="0"/>
          </a:p>
          <a:p>
            <a:r>
              <a:rPr lang="it-IT" dirty="0"/>
              <a:t>California: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dirty="0"/>
              <a:t>12.7 miles</a:t>
            </a:r>
            <a:r>
              <a:rPr lang="it-IT" baseline="0" dirty="0"/>
              <a:t> in 2009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baseline="0" dirty="0"/>
              <a:t>13 miles in 2010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BBA2-2495-421B-994F-D28CB19BE2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813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2005: 62 millions</a:t>
            </a:r>
          </a:p>
          <a:p>
            <a:r>
              <a:rPr lang="it-IT" dirty="0"/>
              <a:t>2007: 61 millions</a:t>
            </a:r>
          </a:p>
          <a:p>
            <a:endParaRPr lang="it-IT" dirty="0"/>
          </a:p>
          <a:p>
            <a:r>
              <a:rPr lang="it-IT" dirty="0"/>
              <a:t>Actual: more than 60 millions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BBA2-2495-421B-994F-D28CB19BE2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95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NYC: 508</a:t>
            </a:r>
          </a:p>
          <a:p>
            <a:r>
              <a:rPr lang="it-IT" dirty="0"/>
              <a:t>SD: 75</a:t>
            </a:r>
          </a:p>
          <a:p>
            <a:endParaRPr lang="it-IT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BBA2-2495-421B-994F-D28CB19BE2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43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2008:  Population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3,131,552: Jobs 1,501,080; Housing 1,140,654</a:t>
            </a:r>
          </a:p>
          <a:p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dirty="0"/>
              <a:t>Current (2011):  Population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3,140,069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2050: Population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4,384,867; Jobs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2,003,038; Housing 1,529,090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BBA2-2495-421B-994F-D28CB19BE2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261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BBA2-2495-421B-994F-D28CB19BE2F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74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Examples:</a:t>
            </a:r>
          </a:p>
          <a:p>
            <a:endParaRPr lang="it-IT" dirty="0"/>
          </a:p>
          <a:p>
            <a:r>
              <a:rPr lang="it-IT" dirty="0"/>
              <a:t>Catalitic</a:t>
            </a:r>
            <a:r>
              <a:rPr lang="it-IT" baseline="0" dirty="0"/>
              <a:t> reduction</a:t>
            </a:r>
          </a:p>
          <a:p>
            <a:r>
              <a:rPr lang="it-IT" baseline="0" dirty="0"/>
              <a:t>Particulate filters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BBA2-2495-421B-994F-D28CB19BE2F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374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400 hiring docking points</a:t>
            </a:r>
          </a:p>
          <a:p>
            <a:r>
              <a:rPr lang="it-IT" dirty="0"/>
              <a:t>6,000</a:t>
            </a:r>
            <a:r>
              <a:rPr lang="it-IT" baseline="0" dirty="0"/>
              <a:t> bicycles</a:t>
            </a:r>
          </a:p>
          <a:p>
            <a:r>
              <a:rPr lang="it-IT" baseline="0" dirty="0"/>
              <a:t>2000-2010 number of cyclists doubled</a:t>
            </a:r>
          </a:p>
          <a:p>
            <a:r>
              <a:rPr lang="it-IT" baseline="0" dirty="0"/>
              <a:t>Development plan: 400% increase by 2026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BBA2-2495-421B-994F-D28CB19BE2F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98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AAA3-E144-4D1D-9761-DD2B15A6294B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77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AAA3-E144-4D1D-9761-DD2B15A6294B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5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AAA3-E144-4D1D-9761-DD2B15A6294B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49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AAA3-E144-4D1D-9761-DD2B15A6294B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35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AAA3-E144-4D1D-9761-DD2B15A6294B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3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AAA3-E144-4D1D-9761-DD2B15A6294B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57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AAA3-E144-4D1D-9761-DD2B15A6294B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91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AAA3-E144-4D1D-9761-DD2B15A6294B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01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AAA3-E144-4D1D-9761-DD2B15A6294B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18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AAA3-E144-4D1D-9761-DD2B15A6294B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5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AAA3-E144-4D1D-9761-DD2B15A6294B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37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9AAA3-E144-4D1D-9761-DD2B15A6294B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8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San Diego County: Towards a Reliable and Sustainable Public Transportation System</a:t>
            </a:r>
            <a:endParaRPr lang="en-GB" sz="3600" dirty="0"/>
          </a:p>
          <a:p>
            <a:endParaRPr lang="en-GB" dirty="0"/>
          </a:p>
        </p:txBody>
      </p:sp>
      <p:pic>
        <p:nvPicPr>
          <p:cNvPr id="6" name="Picture 5" descr="C:\Users\Franco\Desktop\Untitled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3409950" cy="11144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 descr="C:\Users\Franco\Desktop\PIC 6 Developed Transits Map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18" y="1556792"/>
            <a:ext cx="2302510" cy="31718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403648" y="4748138"/>
            <a:ext cx="636039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Franco </a:t>
            </a:r>
            <a:r>
              <a:rPr lang="en-US" sz="2000" b="1" dirty="0" err="1"/>
              <a:t>Boscolo</a:t>
            </a:r>
            <a:endParaRPr lang="en-GB" sz="2000" b="1" dirty="0"/>
          </a:p>
          <a:p>
            <a:r>
              <a:rPr lang="en-US" sz="2000" dirty="0"/>
              <a:t>Research Associate, Global Energy Network Institute (GENI)</a:t>
            </a:r>
          </a:p>
          <a:p>
            <a:endParaRPr lang="en-GB" dirty="0"/>
          </a:p>
          <a:p>
            <a:r>
              <a:rPr lang="en-US" sz="2000" dirty="0"/>
              <a:t>Under the supervision of</a:t>
            </a:r>
            <a:endParaRPr lang="en-GB" sz="2000" dirty="0"/>
          </a:p>
          <a:p>
            <a:r>
              <a:rPr lang="en-US" sz="2000" dirty="0"/>
              <a:t>Peter </a:t>
            </a:r>
            <a:r>
              <a:rPr lang="en-US" sz="2000" b="1" dirty="0" err="1"/>
              <a:t>Meisen</a:t>
            </a:r>
            <a:endParaRPr lang="en-GB" sz="2000" b="1" dirty="0"/>
          </a:p>
          <a:p>
            <a:r>
              <a:rPr lang="en-US" sz="2000" dirty="0"/>
              <a:t>President, Global Energy Network Institute (GENI)</a:t>
            </a:r>
            <a:endParaRPr lang="en-GB" sz="2000" dirty="0"/>
          </a:p>
        </p:txBody>
      </p:sp>
      <p:pic>
        <p:nvPicPr>
          <p:cNvPr id="3074" name="Picture 2" descr="C:\Users\Franco\Desktop\SD Transports 3\Docx\Chapter 4\Bus Lane Lond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39752"/>
            <a:ext cx="3409950" cy="19888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9410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Proposal: reliable system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67770560"/>
              </p:ext>
            </p:extLst>
          </p:nvPr>
        </p:nvGraphicFramePr>
        <p:xfrm>
          <a:off x="0" y="620689"/>
          <a:ext cx="9143999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079" y="692696"/>
            <a:ext cx="5721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Motivations for not using transits</a:t>
            </a:r>
          </a:p>
        </p:txBody>
      </p:sp>
    </p:spTree>
    <p:extLst>
      <p:ext uri="{BB962C8B-B14F-4D97-AF65-F5344CB8AC3E}">
        <p14:creationId xmlns:p14="http://schemas.microsoft.com/office/powerpoint/2010/main" val="223905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Proposal: reliable system</a:t>
            </a:r>
          </a:p>
        </p:txBody>
      </p:sp>
      <p:pic>
        <p:nvPicPr>
          <p:cNvPr id="7" name="Picture 6" descr="C:\Users\Franco\Desktop\SD Transports\Docx\Chapter 4\PIC 6 Developed Transit Map Tota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8892481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58079" y="692696"/>
            <a:ext cx="5589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2050 regional development plan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3728" y="6512396"/>
            <a:ext cx="7020271" cy="345604"/>
          </a:xfrm>
        </p:spPr>
        <p:txBody>
          <a:bodyPr/>
          <a:lstStyle/>
          <a:p>
            <a:pPr algn="r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SANDAG 2011, 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2050 Regional Transportation Plan – Our region, Our Future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San Diego.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1"/>
            <a:ext cx="3744416" cy="237626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GB" sz="2400" dirty="0"/>
              <a:t>Area improvement</a:t>
            </a:r>
          </a:p>
          <a:p>
            <a:pPr>
              <a:lnSpc>
                <a:spcPct val="200000"/>
              </a:lnSpc>
            </a:pPr>
            <a:r>
              <a:rPr lang="en-GB" sz="2400" dirty="0"/>
              <a:t>Transit development</a:t>
            </a:r>
          </a:p>
          <a:p>
            <a:pPr>
              <a:lnSpc>
                <a:spcPct val="200000"/>
              </a:lnSpc>
            </a:pPr>
            <a:r>
              <a:rPr lang="en-GB" sz="2400" dirty="0"/>
              <a:t>Fast connections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0" y="1124744"/>
            <a:ext cx="323528" cy="54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558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Proposal: reliable system</a:t>
            </a:r>
          </a:p>
        </p:txBody>
      </p:sp>
      <p:pic>
        <p:nvPicPr>
          <p:cNvPr id="5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0352197"/>
              </p:ext>
            </p:extLst>
          </p:nvPr>
        </p:nvGraphicFramePr>
        <p:xfrm>
          <a:off x="2987824" y="620688"/>
          <a:ext cx="6191696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079" y="692696"/>
            <a:ext cx="6492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Bus lanes and automatic light systems</a:t>
            </a:r>
          </a:p>
        </p:txBody>
      </p:sp>
      <p:pic>
        <p:nvPicPr>
          <p:cNvPr id="8" name="Picture 7" descr="C:\Users\Franco\Desktop\6a00d83454714d69e2013487f7c50e970c-800w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2952328" cy="20075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107504" y="1277471"/>
            <a:ext cx="28578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Toll lanes on highways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Bus lanes on</a:t>
            </a:r>
            <a:br>
              <a:rPr lang="en-GB" sz="2400" dirty="0"/>
            </a:br>
            <a:r>
              <a:rPr lang="en-GB" sz="2400" dirty="0"/>
              <a:t>city centres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Active signal priority system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71664" y="1556792"/>
            <a:ext cx="0" cy="41721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945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Proposal: reliable system</a:t>
            </a:r>
          </a:p>
        </p:txBody>
      </p:sp>
      <p:pic>
        <p:nvPicPr>
          <p:cNvPr id="4098" name="Picture 2" descr="C:\Users\Franco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8928992" cy="2736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848" y="6381328"/>
            <a:ext cx="5940151" cy="476672"/>
          </a:xfrm>
        </p:spPr>
        <p:txBody>
          <a:bodyPr/>
          <a:lstStyle/>
          <a:p>
            <a:pPr algn="l"/>
            <a:r>
              <a:rPr lang="en-GB" sz="1400" dirty="0"/>
              <a:t>Source: </a:t>
            </a:r>
            <a:r>
              <a:rPr lang="en-GB" sz="1400" dirty="0" err="1"/>
              <a:t>TfL</a:t>
            </a:r>
            <a:r>
              <a:rPr lang="en-GB" sz="1400" dirty="0"/>
              <a:t> (Transport for London) 2012a, </a:t>
            </a:r>
            <a:r>
              <a:rPr lang="en-GB" sz="1400" i="1" dirty="0"/>
              <a:t>Timetable of Bus 159 towards Paddington Basin (W2)</a:t>
            </a:r>
            <a:r>
              <a:rPr lang="en-GB" sz="1400" dirty="0"/>
              <a:t>, Accessed on 15 August 2012, &lt;http://www.tfl.gov.uk/&gt;.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247" y="119675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800" dirty="0"/>
              <a:t>More transit options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91247" y="304979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800" dirty="0"/>
              <a:t>Higher transit frequency</a:t>
            </a:r>
            <a:endParaRPr lang="en-GB" sz="2800" dirty="0"/>
          </a:p>
        </p:txBody>
      </p:sp>
      <p:pic>
        <p:nvPicPr>
          <p:cNvPr id="14" name="Picture 13" descr="C:\Users\Franco\Desktop\SD Transports 2\Docx\Chapter 4\london-buses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61" y="1719972"/>
            <a:ext cx="5733415" cy="11760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4973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Proposal: reliable system</a:t>
            </a:r>
          </a:p>
        </p:txBody>
      </p:sp>
      <p:pic>
        <p:nvPicPr>
          <p:cNvPr id="6" name="Picture 5" descr="C:\Users\Franco\Desktop\Untitled1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0728"/>
            <a:ext cx="5184576" cy="16474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 descr="C:\Users\Franco\Desktop\Presentation1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8928992" cy="284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291247" y="145836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GPS</a:t>
            </a:r>
            <a:r>
              <a:rPr lang="it-IT" sz="2800" dirty="0"/>
              <a:t>-tracked transits: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91247" y="292494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800" dirty="0"/>
              <a:t>Online and mobile Apps:</a:t>
            </a:r>
            <a:endParaRPr lang="en-GB" sz="280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664" y="6453336"/>
            <a:ext cx="7596335" cy="404664"/>
          </a:xfrm>
        </p:spPr>
        <p:txBody>
          <a:bodyPr/>
          <a:lstStyle/>
          <a:p>
            <a:pPr algn="l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Apple Inc. UK 2012, 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iTunes Preview – App Store &gt; Navigation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Accessed on 15 August 2012, &lt;http://itunes.apple.com/gb/genre/ios-navigation/id6010?mt=8&amp;letter=L&amp;page=3#page&gt;.</a:t>
            </a:r>
          </a:p>
          <a:p>
            <a:pPr algn="l"/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921464" y="3429000"/>
            <a:ext cx="0" cy="2848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721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Proposal: sustainable system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34104500"/>
              </p:ext>
            </p:extLst>
          </p:nvPr>
        </p:nvGraphicFramePr>
        <p:xfrm>
          <a:off x="0" y="725116"/>
          <a:ext cx="9046961" cy="4720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8079" y="692696"/>
            <a:ext cx="701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Diesel vs. Compressed Natural Gas (CNG)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60032" y="522920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67744" y="519443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524328" y="523587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589825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Reduction: 25.45%                    28.45%                    98.12%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95397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Proposal: sustainable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079" y="692696"/>
            <a:ext cx="701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Diesel vs. Compressed Natural Gas (CNG)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531463"/>
              </p:ext>
            </p:extLst>
          </p:nvPr>
        </p:nvGraphicFramePr>
        <p:xfrm>
          <a:off x="3923928" y="1412773"/>
          <a:ext cx="5115664" cy="1815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1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3971">
                <a:tc rowSpan="2"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Source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Emissions (gCO</a:t>
                      </a:r>
                      <a:r>
                        <a:rPr lang="en-GB" sz="1600" baseline="-25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eq/km)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9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Diesel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CNG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Reduction</a:t>
                      </a:r>
                      <a:endParaRPr lang="en-GB" sz="1600" b="1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Beer</a:t>
                      </a:r>
                      <a:r>
                        <a:rPr lang="it-IT" sz="1600" baseline="0" dirty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it-IT" sz="1600" i="1" baseline="0" dirty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et al</a:t>
                      </a:r>
                      <a:r>
                        <a:rPr lang="it-IT" sz="1600" baseline="0" dirty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 2001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1,759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1,604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8.81%</a:t>
                      </a:r>
                      <a:endParaRPr lang="en-GB" sz="1600" b="1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Sliva</a:t>
                      </a: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6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et al. </a:t>
                      </a: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2,277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2,070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9.09%</a:t>
                      </a:r>
                      <a:endParaRPr lang="en-GB" sz="1600" b="1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086346"/>
              </p:ext>
            </p:extLst>
          </p:nvPr>
        </p:nvGraphicFramePr>
        <p:xfrm>
          <a:off x="91361" y="3645024"/>
          <a:ext cx="8928993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45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Cost Details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CNG ($)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Clean Diesel ($)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306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Per Bus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Per Fleet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Per Bus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Per Fleet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Incremental CNG Fuel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2,860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0.6 x 10</a:t>
                      </a:r>
                      <a:r>
                        <a:rPr lang="en-GB" sz="1600" baseline="30000" dirty="0">
                          <a:effectLst/>
                        </a:rPr>
                        <a:t>6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CNG Fuel Station Maintenance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0.9 x 10</a:t>
                      </a:r>
                      <a:r>
                        <a:rPr lang="en-GB" sz="1600" baseline="30000" dirty="0">
                          <a:effectLst/>
                        </a:rPr>
                        <a:t>6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Incremental Bus Maintenance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5,200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1.0 x 10</a:t>
                      </a:r>
                      <a:r>
                        <a:rPr lang="en-GB" sz="1600" baseline="30000" dirty="0">
                          <a:effectLst/>
                        </a:rPr>
                        <a:t>6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Incremental Cleaning Technology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1,040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208,000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Diesel Fuel Station Maintenance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92,000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Clean Technology Replacement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137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27,400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Annual Technology Cleaning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670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134,000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TOTAL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n-GB" sz="1400">
                        <a:solidFill>
                          <a:srgbClr val="365F9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2,500,000</a:t>
                      </a:r>
                      <a:endParaRPr lang="en-GB" sz="1600" b="1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n-GB" sz="1400" b="1" dirty="0">
                        <a:solidFill>
                          <a:srgbClr val="365F9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461,400</a:t>
                      </a:r>
                      <a:endParaRPr lang="en-GB" sz="1600" b="1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1246" y="1412776"/>
            <a:ext cx="387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400" dirty="0"/>
              <a:t>When both engine types are retrofitted with cleaning technologies, reductions decrease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1246" y="3183359"/>
            <a:ext cx="852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400" dirty="0"/>
              <a:t>Costs do not justify CNG choice:</a:t>
            </a:r>
            <a:endParaRPr lang="en-GB" sz="24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8244406" cy="404664"/>
          </a:xfrm>
        </p:spPr>
        <p:txBody>
          <a:bodyPr/>
          <a:lstStyle/>
          <a:p>
            <a:pPr algn="l"/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DEER (Directions in Engine-Efficiency and Emissions Research) 2003, 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Comparison of Clean Diesel Buses to CNG Buses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New York City Transit Department of Buses, from August 26, 2003 DEER Conference, Newport, RI.</a:t>
            </a:r>
          </a:p>
        </p:txBody>
      </p:sp>
    </p:spTree>
    <p:extLst>
      <p:ext uri="{BB962C8B-B14F-4D97-AF65-F5344CB8AC3E}">
        <p14:creationId xmlns:p14="http://schemas.microsoft.com/office/powerpoint/2010/main" val="4045447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Proposal: sustainable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079" y="692696"/>
            <a:ext cx="6091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Electrification of the railway system</a:t>
            </a:r>
            <a:endParaRPr lang="en-GB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511221"/>
              </p:ext>
            </p:extLst>
          </p:nvPr>
        </p:nvGraphicFramePr>
        <p:xfrm>
          <a:off x="323528" y="1772816"/>
          <a:ext cx="8229601" cy="2232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1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6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Service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Company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Travel (mi)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Weekly Trips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Yearly Travel (mi)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Coaster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NCTD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41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46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98,072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Sprinter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NCTD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22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132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151,008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Pacific Surfliner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Amtrak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63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154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504,504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Total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/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753,584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1246" y="1373723"/>
            <a:ext cx="8673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400" dirty="0"/>
              <a:t>Rail and light-rail services powered by Diesel engines: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1246" y="3861048"/>
            <a:ext cx="8313202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/>
              <a:t>Electrification has the benefits of:</a:t>
            </a:r>
          </a:p>
          <a:p>
            <a:pPr lvl="1">
              <a:lnSpc>
                <a:spcPct val="150000"/>
              </a:lnSpc>
            </a:pPr>
            <a:r>
              <a:rPr lang="en-GB" sz="2400" dirty="0"/>
              <a:t>-	Reducing environmental impacts</a:t>
            </a:r>
          </a:p>
          <a:p>
            <a:pPr lvl="1">
              <a:lnSpc>
                <a:spcPct val="150000"/>
              </a:lnSpc>
            </a:pPr>
            <a:r>
              <a:rPr lang="en-GB" sz="2400" dirty="0"/>
              <a:t>-	Improving the reliability of the service</a:t>
            </a:r>
          </a:p>
          <a:p>
            <a:pPr lvl="1">
              <a:lnSpc>
                <a:spcPct val="150000"/>
              </a:lnSpc>
            </a:pPr>
            <a:r>
              <a:rPr lang="en-GB" sz="2400" dirty="0"/>
              <a:t>-	Increasing the capacity of trains</a:t>
            </a:r>
          </a:p>
          <a:p>
            <a:pPr lvl="1">
              <a:lnSpc>
                <a:spcPct val="150000"/>
              </a:lnSpc>
            </a:pPr>
            <a:r>
              <a:rPr lang="en-GB" sz="2400" dirty="0"/>
              <a:t>-	Reducing maintenance, fuel and wear and tear costs</a:t>
            </a:r>
          </a:p>
        </p:txBody>
      </p:sp>
    </p:spTree>
    <p:extLst>
      <p:ext uri="{BB962C8B-B14F-4D97-AF65-F5344CB8AC3E}">
        <p14:creationId xmlns:p14="http://schemas.microsoft.com/office/powerpoint/2010/main" val="2974559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Proposal: sustainable system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25557000"/>
              </p:ext>
            </p:extLst>
          </p:nvPr>
        </p:nvGraphicFramePr>
        <p:xfrm>
          <a:off x="127366" y="1167135"/>
          <a:ext cx="88569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408010905"/>
              </p:ext>
            </p:extLst>
          </p:nvPr>
        </p:nvGraphicFramePr>
        <p:xfrm>
          <a:off x="199374" y="3501008"/>
          <a:ext cx="8712968" cy="2720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1246" y="764704"/>
            <a:ext cx="852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400" dirty="0"/>
              <a:t>CO</a:t>
            </a:r>
            <a:r>
              <a:rPr lang="it-IT" sz="2400" baseline="-25000" dirty="0"/>
              <a:t>2</a:t>
            </a:r>
            <a:r>
              <a:rPr lang="it-IT" sz="2400" dirty="0"/>
              <a:t> reduction by electrification:  20% - 35% (no local)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3008" y="3399383"/>
            <a:ext cx="852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400" dirty="0"/>
              <a:t>Reliability improvement by electrification:  29% - 57%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3007" y="6309320"/>
            <a:ext cx="852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400" dirty="0"/>
              <a:t>Reduced operating costs (35%) and leasing costs (20%)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70262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Proposal: sustainable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079" y="692696"/>
            <a:ext cx="4944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Regenerative braking system</a:t>
            </a:r>
          </a:p>
        </p:txBody>
      </p:sp>
      <p:pic>
        <p:nvPicPr>
          <p:cNvPr id="10241" name="Picture 1" descr="C:\Users\Franco\Desktop\SD Transports 3\Docx\Chapter 5\3 - AS\bps_il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9" y="1400175"/>
            <a:ext cx="7874361" cy="5269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1600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3813"/>
            <a:ext cx="5277272" cy="548680"/>
          </a:xfrm>
        </p:spPr>
        <p:txBody>
          <a:bodyPr>
            <a:normAutofit fontScale="90000"/>
          </a:bodyPr>
          <a:lstStyle/>
          <a:p>
            <a:pPr algn="l"/>
            <a:r>
              <a:rPr lang="en-GB" sz="4900" dirty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50000"/>
              </a:lnSpc>
            </a:pPr>
            <a:r>
              <a:rPr lang="en-GB" dirty="0">
                <a:solidFill>
                  <a:schemeClr val="tx1"/>
                </a:solidFill>
              </a:rPr>
              <a:t>Fleet information</a:t>
            </a:r>
          </a:p>
          <a:p>
            <a:pPr marL="457200" indent="-457200">
              <a:lnSpc>
                <a:spcPct val="250000"/>
              </a:lnSpc>
            </a:pPr>
            <a:r>
              <a:rPr lang="en-GB" dirty="0">
                <a:solidFill>
                  <a:schemeClr val="tx1"/>
                </a:solidFill>
              </a:rPr>
              <a:t>Population trends</a:t>
            </a:r>
          </a:p>
          <a:p>
            <a:pPr marL="457200" indent="-457200">
              <a:lnSpc>
                <a:spcPct val="250000"/>
              </a:lnSpc>
            </a:pPr>
            <a:r>
              <a:rPr lang="en-GB" dirty="0">
                <a:solidFill>
                  <a:schemeClr val="tx1"/>
                </a:solidFill>
              </a:rPr>
              <a:t>Suggestion for a more reliable system</a:t>
            </a:r>
          </a:p>
          <a:p>
            <a:pPr marL="457200" indent="-457200">
              <a:lnSpc>
                <a:spcPct val="250000"/>
              </a:lnSpc>
            </a:pPr>
            <a:r>
              <a:rPr lang="en-GB" dirty="0">
                <a:solidFill>
                  <a:schemeClr val="tx1"/>
                </a:solidFill>
              </a:rPr>
              <a:t>Suggestion for a more sustainable system</a:t>
            </a:r>
          </a:p>
        </p:txBody>
      </p:sp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74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Proposal: sustainable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079" y="692696"/>
            <a:ext cx="3444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Cycling and walking</a:t>
            </a:r>
            <a:endParaRPr lang="en-GB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753165"/>
              </p:ext>
            </p:extLst>
          </p:nvPr>
        </p:nvGraphicFramePr>
        <p:xfrm>
          <a:off x="4572000" y="710679"/>
          <a:ext cx="4289235" cy="1926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2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Type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Miles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</a:t>
                      </a:r>
                      <a:endParaRPr lang="en-GB" sz="18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Bike Path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159.3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11.9</a:t>
                      </a:r>
                      <a:endParaRPr lang="en-GB" sz="18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Bike Lane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890.2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66.4</a:t>
                      </a:r>
                      <a:endParaRPr lang="en-GB" sz="18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Bike Route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243.9</a:t>
                      </a:r>
                      <a:endParaRPr lang="en-GB" sz="18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18.2</a:t>
                      </a:r>
                      <a:endParaRPr lang="en-GB" sz="18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Freeway Shoulders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47.4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3.5</a:t>
                      </a:r>
                      <a:endParaRPr lang="en-GB" sz="18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Total</a:t>
                      </a:r>
                      <a:endParaRPr lang="en-GB" sz="18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1340.8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100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9239" y="1455167"/>
            <a:ext cx="852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400" dirty="0"/>
              <a:t>Current San Diego availability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9239" y="2636912"/>
            <a:ext cx="852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400" dirty="0"/>
              <a:t>Development of more bike and pedestrian paths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9239" y="3183359"/>
            <a:ext cx="852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400" dirty="0"/>
              <a:t>Development of a bike docking station system</a:t>
            </a:r>
            <a:endParaRPr lang="en-GB" sz="2400" dirty="0"/>
          </a:p>
        </p:txBody>
      </p:sp>
      <p:pic>
        <p:nvPicPr>
          <p:cNvPr id="14" name="Picture 13" descr="C:\Users\Franco\Desktop\6a00d8341c565553ef013487aef57a970c-800wi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9" y="3645024"/>
            <a:ext cx="2190750" cy="30963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14" descr="C:\Users\Franco\Desktop\SD Transports 2\Docx\Chapter 5\4 - Cycling\Bike points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954" y="3645024"/>
            <a:ext cx="5731510" cy="30963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786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213376" cy="620688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>Fleet information</a:t>
            </a:r>
          </a:p>
        </p:txBody>
      </p:sp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616530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MTS</a:t>
            </a:r>
          </a:p>
          <a:p>
            <a:pPr lvl="2">
              <a:lnSpc>
                <a:spcPct val="150000"/>
              </a:lnSpc>
            </a:pPr>
            <a:r>
              <a:rPr lang="en-GB" dirty="0"/>
              <a:t>Bus</a:t>
            </a:r>
          </a:p>
          <a:p>
            <a:pPr lvl="2">
              <a:lnSpc>
                <a:spcPct val="150000"/>
              </a:lnSpc>
            </a:pPr>
            <a:r>
              <a:rPr lang="en-GB" dirty="0"/>
              <a:t>Trolley</a:t>
            </a:r>
          </a:p>
          <a:p>
            <a:pPr>
              <a:lnSpc>
                <a:spcPct val="150000"/>
              </a:lnSpc>
            </a:pPr>
            <a:r>
              <a:rPr lang="en-GB" dirty="0"/>
              <a:t>NCTD</a:t>
            </a:r>
          </a:p>
          <a:p>
            <a:pPr lvl="2">
              <a:lnSpc>
                <a:spcPct val="150000"/>
              </a:lnSpc>
            </a:pPr>
            <a:r>
              <a:rPr lang="en-GB" dirty="0"/>
              <a:t>BREEZE</a:t>
            </a:r>
          </a:p>
          <a:p>
            <a:pPr lvl="2">
              <a:lnSpc>
                <a:spcPct val="150000"/>
              </a:lnSpc>
            </a:pPr>
            <a:r>
              <a:rPr lang="en-GB" dirty="0"/>
              <a:t>COASTER</a:t>
            </a:r>
          </a:p>
          <a:p>
            <a:pPr lvl="2">
              <a:lnSpc>
                <a:spcPct val="150000"/>
              </a:lnSpc>
            </a:pPr>
            <a:r>
              <a:rPr lang="en-GB" dirty="0"/>
              <a:t>SPRINTER</a:t>
            </a:r>
          </a:p>
          <a:p>
            <a:pPr>
              <a:lnSpc>
                <a:spcPct val="150000"/>
              </a:lnSpc>
            </a:pPr>
            <a:r>
              <a:rPr lang="en-GB" dirty="0"/>
              <a:t>Amtrak</a:t>
            </a:r>
          </a:p>
          <a:p>
            <a:pPr lvl="2">
              <a:lnSpc>
                <a:spcPct val="150000"/>
              </a:lnSpc>
            </a:pPr>
            <a:r>
              <a:rPr lang="en-GB" dirty="0"/>
              <a:t>Pacific Surfliner</a:t>
            </a:r>
          </a:p>
        </p:txBody>
      </p:sp>
      <p:pic>
        <p:nvPicPr>
          <p:cNvPr id="1026" name="Picture 2" descr="C:\Users\Franco\Desktop\SD Transports 3\Docx\Chapter 2\MTS\PIX\MTS Bu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64704"/>
            <a:ext cx="2536502" cy="12599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 descr="C:\Users\Franco\Desktop\SD Transports 3\Docx\Chapter 2\MTS\PIX\MTS Trolle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54" y="1593010"/>
            <a:ext cx="2536502" cy="12599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 descr="C:\Users\Franco\Desktop\SD Transports 3\Docx\Chapter 2\NCTD\BREEZER BUS\Untitled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33" y="2564904"/>
            <a:ext cx="2536503" cy="12599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9" name="Picture 5" descr="C:\Users\Franco\Desktop\SD Transports 3\Docx\Chapter 2\NCTD\COASTER\21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54" y="3501008"/>
            <a:ext cx="2536502" cy="12590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0" name="Picture 6" descr="C:\Users\Franco\Desktop\SD Transports 3\Docx\Chapter 2\NCTD\SPRINTER\Untitled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74198"/>
            <a:ext cx="2536502" cy="12590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1" name="Picture 7" descr="C:\Users\Franco\Desktop\SD Transports 3\Docx\Chapter 2\AMTRAK Pacific Surfliner\Untitled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88119"/>
            <a:ext cx="2536503" cy="120923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" name="Straight Connector 8"/>
          <p:cNvCxnSpPr/>
          <p:nvPr/>
        </p:nvCxnSpPr>
        <p:spPr>
          <a:xfrm flipV="1">
            <a:off x="2236854" y="1714230"/>
            <a:ext cx="103900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35896" y="6165304"/>
            <a:ext cx="25202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915816" y="4149080"/>
            <a:ext cx="32241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915816" y="4797152"/>
            <a:ext cx="3438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555776" y="2276872"/>
            <a:ext cx="358417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627784" y="3573016"/>
            <a:ext cx="6318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96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21337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Population trends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568063449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8079" y="692696"/>
            <a:ext cx="6309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Modes of commuting to work (2010)</a:t>
            </a:r>
          </a:p>
        </p:txBody>
      </p:sp>
    </p:spTree>
    <p:extLst>
      <p:ext uri="{BB962C8B-B14F-4D97-AF65-F5344CB8AC3E}">
        <p14:creationId xmlns:p14="http://schemas.microsoft.com/office/powerpoint/2010/main" val="23164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21337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Population trends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11186617"/>
              </p:ext>
            </p:extLst>
          </p:nvPr>
        </p:nvGraphicFramePr>
        <p:xfrm>
          <a:off x="0" y="764704"/>
          <a:ext cx="9143999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079" y="692696"/>
            <a:ext cx="776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Daily Vehicle Miles Travelled (VMT) per capita</a:t>
            </a:r>
          </a:p>
        </p:txBody>
      </p:sp>
    </p:spTree>
    <p:extLst>
      <p:ext uri="{BB962C8B-B14F-4D97-AF65-F5344CB8AC3E}">
        <p14:creationId xmlns:p14="http://schemas.microsoft.com/office/powerpoint/2010/main" val="329819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21337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Population trends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14339761"/>
              </p:ext>
            </p:extLst>
          </p:nvPr>
        </p:nvGraphicFramePr>
        <p:xfrm>
          <a:off x="0" y="620688"/>
          <a:ext cx="9143999" cy="623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079" y="692696"/>
            <a:ext cx="6012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Daily Vehicle Miles Travelled (VMT)</a:t>
            </a:r>
          </a:p>
        </p:txBody>
      </p:sp>
    </p:spTree>
    <p:extLst>
      <p:ext uri="{BB962C8B-B14F-4D97-AF65-F5344CB8AC3E}">
        <p14:creationId xmlns:p14="http://schemas.microsoft.com/office/powerpoint/2010/main" val="210506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21337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Population trends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77570286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079" y="692696"/>
            <a:ext cx="4144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Transit ridership by city</a:t>
            </a:r>
          </a:p>
        </p:txBody>
      </p:sp>
    </p:spTree>
    <p:extLst>
      <p:ext uri="{BB962C8B-B14F-4D97-AF65-F5344CB8AC3E}">
        <p14:creationId xmlns:p14="http://schemas.microsoft.com/office/powerpoint/2010/main" val="4181452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21337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Population trends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72651368"/>
              </p:ext>
            </p:extLst>
          </p:nvPr>
        </p:nvGraphicFramePr>
        <p:xfrm>
          <a:off x="0" y="620688"/>
          <a:ext cx="9144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079" y="692696"/>
            <a:ext cx="6291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Population, jobs and housing growth</a:t>
            </a:r>
          </a:p>
        </p:txBody>
      </p:sp>
    </p:spTree>
    <p:extLst>
      <p:ext uri="{BB962C8B-B14F-4D97-AF65-F5344CB8AC3E}">
        <p14:creationId xmlns:p14="http://schemas.microsoft.com/office/powerpoint/2010/main" val="320121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Proposal: reliable system</a:t>
            </a:r>
          </a:p>
        </p:txBody>
      </p:sp>
      <p:pic>
        <p:nvPicPr>
          <p:cNvPr id="6" name="Picture 5" descr="C:\Users\Franco\Desktop\SD Transports\Docx\Chapter 4\Presentation1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1"/>
            <a:ext cx="9143999" cy="56166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799691" y="908720"/>
            <a:ext cx="55446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58079" y="692696"/>
            <a:ext cx="8276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Comparison of perception of mode performance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6512396"/>
            <a:ext cx="7956377" cy="345604"/>
          </a:xfrm>
        </p:spPr>
        <p:txBody>
          <a:bodyPr/>
          <a:lstStyle/>
          <a:p>
            <a:pPr algn="r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SANDAG 2008, 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 Diego Region – Public Transit Opinion Study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Encinitas, True North Research.</a:t>
            </a:r>
          </a:p>
        </p:txBody>
      </p:sp>
    </p:spTree>
    <p:extLst>
      <p:ext uri="{BB962C8B-B14F-4D97-AF65-F5344CB8AC3E}">
        <p14:creationId xmlns:p14="http://schemas.microsoft.com/office/powerpoint/2010/main" val="1472146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795</Words>
  <Application>Microsoft Office PowerPoint</Application>
  <PresentationFormat>On-screen Show (4:3)</PresentationFormat>
  <Paragraphs>225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Summary</vt:lpstr>
      <vt:lpstr>Fleet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Franco</dc:creator>
  <cp:lastModifiedBy>Linh Nguyen</cp:lastModifiedBy>
  <cp:revision>62</cp:revision>
  <dcterms:created xsi:type="dcterms:W3CDTF">2012-08-21T21:47:25Z</dcterms:created>
  <dcterms:modified xsi:type="dcterms:W3CDTF">2019-05-01T20:04:39Z</dcterms:modified>
</cp:coreProperties>
</file>