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9" r:id="rId4"/>
    <p:sldId id="272" r:id="rId5"/>
    <p:sldId id="273" r:id="rId6"/>
    <p:sldId id="270" r:id="rId7"/>
    <p:sldId id="262" r:id="rId8"/>
    <p:sldId id="271" r:id="rId9"/>
    <p:sldId id="265" r:id="rId10"/>
    <p:sldId id="261" r:id="rId11"/>
    <p:sldId id="258" r:id="rId12"/>
    <p:sldId id="274" r:id="rId13"/>
    <p:sldId id="264" r:id="rId14"/>
    <p:sldId id="278" r:id="rId15"/>
    <p:sldId id="279" r:id="rId16"/>
    <p:sldId id="275" r:id="rId17"/>
    <p:sldId id="276" r:id="rId18"/>
    <p:sldId id="277"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660"/>
  </p:normalViewPr>
  <p:slideViewPr>
    <p:cSldViewPr>
      <p:cViewPr>
        <p:scale>
          <a:sx n="80" d="100"/>
          <a:sy n="80" d="100"/>
        </p:scale>
        <p:origin x="-1230"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698BBF-CCA0-4F86-ADDA-1D1B64FDFED2}" type="datetimeFigureOut">
              <a:rPr lang="en-US" smtClean="0"/>
              <a:pPr/>
              <a:t>8/11/2014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A8A6C1-4153-4772-BB8E-FBED51AB3606}"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3314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BBF-CCA0-4F86-ADDA-1D1B64FDFED2}"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158308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BBF-CCA0-4F86-ADDA-1D1B64FDFED2}"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0572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BBF-CCA0-4F86-ADDA-1D1B64FDFED2}"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8969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98BBF-CCA0-4F86-ADDA-1D1B64FDFED2}"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8A6C1-4153-4772-BB8E-FBED51AB3606}"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7283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698BBF-CCA0-4F86-ADDA-1D1B64FDFED2}"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71991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98BBF-CCA0-4F86-ADDA-1D1B64FDFED2}" type="datetimeFigureOut">
              <a:rPr lang="en-US" smtClean="0"/>
              <a:pPr/>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76261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698BBF-CCA0-4F86-ADDA-1D1B64FDFED2}" type="datetimeFigureOut">
              <a:rPr lang="en-US" smtClean="0"/>
              <a:pPr/>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371949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98BBF-CCA0-4F86-ADDA-1D1B64FDFED2}" type="datetimeFigureOut">
              <a:rPr lang="en-US" smtClean="0"/>
              <a:pPr/>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12233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BBF-CCA0-4F86-ADDA-1D1B64FDFED2}"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93043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BBF-CCA0-4F86-ADDA-1D1B64FDFED2}"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225682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A698BBF-CCA0-4F86-ADDA-1D1B64FDFED2}" type="datetimeFigureOut">
              <a:rPr lang="en-US" smtClean="0"/>
              <a:pPr/>
              <a:t>8/11/2014</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7A8A6C1-4153-4772-BB8E-FBED51AB3606}" type="slidenum">
              <a:rPr lang="en-US" smtClean="0"/>
              <a:pPr/>
              <a:t>‹#›</a:t>
            </a:fld>
            <a:endParaRPr lang="en-US"/>
          </a:p>
        </p:txBody>
      </p:sp>
    </p:spTree>
    <p:extLst>
      <p:ext uri="{BB962C8B-B14F-4D97-AF65-F5344CB8AC3E}">
        <p14:creationId xmlns="" xmlns:p14="http://schemas.microsoft.com/office/powerpoint/2010/main" val="36797270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rsc.org/" TargetMode="External"/><Relationship Id="rId2" Type="http://schemas.openxmlformats.org/officeDocument/2006/relationships/hyperlink" Target="http://geni.or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China :</a:t>
            </a:r>
            <a:r>
              <a:rPr lang="en-US" b="1" dirty="0" smtClean="0"/>
              <a:t>  </a:t>
            </a:r>
            <a:r>
              <a:rPr lang="en-US" dirty="0" smtClean="0"/>
              <a:t>The Future of Global Energy </a:t>
            </a:r>
            <a:endParaRPr lang="en-US" dirty="0"/>
          </a:p>
        </p:txBody>
      </p:sp>
      <p:sp>
        <p:nvSpPr>
          <p:cNvPr id="3" name="Subtitle 2"/>
          <p:cNvSpPr>
            <a:spLocks noGrp="1"/>
          </p:cNvSpPr>
          <p:nvPr>
            <p:ph type="subTitle" idx="1"/>
          </p:nvPr>
        </p:nvSpPr>
        <p:spPr/>
        <p:txBody>
          <a:bodyPr>
            <a:normAutofit/>
          </a:bodyPr>
          <a:lstStyle/>
          <a:p>
            <a:r>
              <a:rPr lang="en-US" sz="2400" dirty="0" smtClean="0"/>
              <a:t>Global Energy Network Institute (</a:t>
            </a:r>
            <a:r>
              <a:rPr lang="en-US" sz="2400" dirty="0" smtClean="0"/>
              <a:t>GENI)</a:t>
            </a:r>
          </a:p>
          <a:p>
            <a:r>
              <a:rPr lang="en-US" sz="1400" dirty="0" smtClean="0"/>
              <a:t>Created by: Vincent Tong &amp; Patrick </a:t>
            </a:r>
            <a:r>
              <a:rPr lang="en-US" sz="1400" dirty="0" err="1" smtClean="0"/>
              <a:t>Poon</a:t>
            </a:r>
            <a:endParaRPr lang="en-US" sz="1400" dirty="0"/>
          </a:p>
        </p:txBody>
      </p:sp>
    </p:spTree>
    <p:extLst>
      <p:ext uri="{BB962C8B-B14F-4D97-AF65-F5344CB8AC3E}">
        <p14:creationId xmlns="" xmlns:p14="http://schemas.microsoft.com/office/powerpoint/2010/main" val="4279847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24744" cy="1143000"/>
          </a:xfrm>
        </p:spPr>
        <p:txBody>
          <a:bodyPr/>
          <a:lstStyle/>
          <a:p>
            <a:r>
              <a:rPr lang="en-US" dirty="0" smtClean="0"/>
              <a:t>Continued Growth</a:t>
            </a:r>
            <a:endParaRPr lang="en-US" dirty="0"/>
          </a:p>
        </p:txBody>
      </p:sp>
      <p:pic>
        <p:nvPicPr>
          <p:cNvPr id="5122" name="Picture 2" descr="http://www.energytrendsinsider.com/wp-content/uploads/2013/09/China-Energy-Consumption-1024x768.png?00cfb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1066800"/>
            <a:ext cx="7162800" cy="53721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848600" y="5867400"/>
            <a:ext cx="304800" cy="5715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7086600" y="6477000"/>
            <a:ext cx="1905000" cy="215444"/>
          </a:xfrm>
          <a:prstGeom prst="rect">
            <a:avLst/>
          </a:prstGeom>
          <a:noFill/>
        </p:spPr>
        <p:txBody>
          <a:bodyPr wrap="square" rtlCol="0">
            <a:spAutoFit/>
          </a:bodyPr>
          <a:lstStyle/>
          <a:p>
            <a:pPr algn="r"/>
            <a:r>
              <a:rPr lang="en-US" sz="800" dirty="0" smtClean="0"/>
              <a:t>Source: EIA</a:t>
            </a:r>
            <a:endParaRPr lang="en-US" sz="800" i="1" dirty="0"/>
          </a:p>
        </p:txBody>
      </p:sp>
    </p:spTree>
    <p:extLst>
      <p:ext uri="{BB962C8B-B14F-4D97-AF65-F5344CB8AC3E}">
        <p14:creationId xmlns="" xmlns:p14="http://schemas.microsoft.com/office/powerpoint/2010/main" val="87948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sz="4400" dirty="0" smtClean="0"/>
              <a:t>Coal Remains King</a:t>
            </a:r>
            <a:endParaRPr lang="en-US" sz="4400" dirty="0"/>
          </a:p>
        </p:txBody>
      </p:sp>
      <p:sp>
        <p:nvSpPr>
          <p:cNvPr id="3" name="Content Placeholder 2"/>
          <p:cNvSpPr>
            <a:spLocks noGrp="1"/>
          </p:cNvSpPr>
          <p:nvPr>
            <p:ph idx="1"/>
          </p:nvPr>
        </p:nvSpPr>
        <p:spPr>
          <a:xfrm>
            <a:off x="4953000" y="1371600"/>
            <a:ext cx="4118428" cy="914400"/>
          </a:xfrm>
          <a:solidFill>
            <a:schemeClr val="accent1"/>
          </a:solidFill>
          <a:ln>
            <a:solidFill>
              <a:schemeClr val="accent1"/>
            </a:solidFill>
          </a:ln>
        </p:spPr>
        <p:txBody>
          <a:bodyPr>
            <a:normAutofit fontScale="92500"/>
          </a:bodyPr>
          <a:lstStyle/>
          <a:p>
            <a:pPr>
              <a:buNone/>
            </a:pPr>
            <a:r>
              <a:rPr lang="en-US" sz="1800" dirty="0" smtClean="0">
                <a:solidFill>
                  <a:schemeClr val="bg1"/>
                </a:solidFill>
              </a:rPr>
              <a:t>	China is more energy hungry than ever, but they are accomplishing their cravings with heavy GHG emitting sources.</a:t>
            </a:r>
            <a:endParaRPr lang="en-US" sz="1800" dirty="0">
              <a:solidFill>
                <a:schemeClr val="bg1"/>
              </a:solidFill>
            </a:endParaRPr>
          </a:p>
        </p:txBody>
      </p:sp>
      <p:pic>
        <p:nvPicPr>
          <p:cNvPr id="7" name="Picture 2" descr="http://fm.cnbc.com/applications/cnbc.com/resources/files/2013/05/31/carbon-dioxide-emissions.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2078" y="2590800"/>
            <a:ext cx="3901713" cy="4038599"/>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cstate="print"/>
          <a:srcRect/>
          <a:stretch>
            <a:fillRect/>
          </a:stretch>
        </p:blipFill>
        <p:spPr bwMode="auto">
          <a:xfrm>
            <a:off x="186537" y="990600"/>
            <a:ext cx="4537863" cy="5638799"/>
          </a:xfrm>
          <a:prstGeom prst="rect">
            <a:avLst/>
          </a:prstGeom>
          <a:noFill/>
          <a:ln w="9525">
            <a:noFill/>
            <a:miter lim="800000"/>
            <a:headEnd/>
            <a:tailEnd/>
          </a:ln>
        </p:spPr>
      </p:pic>
    </p:spTree>
    <p:extLst>
      <p:ext uri="{BB962C8B-B14F-4D97-AF65-F5344CB8AC3E}">
        <p14:creationId xmlns="" xmlns:p14="http://schemas.microsoft.com/office/powerpoint/2010/main" val="3845984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152400"/>
            <a:ext cx="7024744" cy="1143000"/>
          </a:xfrm>
        </p:spPr>
        <p:txBody>
          <a:bodyPr>
            <a:normAutofit/>
          </a:bodyPr>
          <a:lstStyle/>
          <a:p>
            <a:r>
              <a:rPr lang="en-US" sz="4400" dirty="0" smtClean="0"/>
              <a:t>Pollution in China</a:t>
            </a:r>
            <a:endParaRPr lang="en-US" sz="4400" dirty="0"/>
          </a:p>
        </p:txBody>
      </p:sp>
      <p:sp>
        <p:nvSpPr>
          <p:cNvPr id="3" name="Content Placeholder 2"/>
          <p:cNvSpPr>
            <a:spLocks noGrp="1"/>
          </p:cNvSpPr>
          <p:nvPr>
            <p:ph idx="1"/>
          </p:nvPr>
        </p:nvSpPr>
        <p:spPr>
          <a:xfrm>
            <a:off x="6324600" y="2103732"/>
            <a:ext cx="2819400" cy="3001668"/>
          </a:xfrm>
          <a:solidFill>
            <a:schemeClr val="accent1"/>
          </a:solidFill>
          <a:ln>
            <a:solidFill>
              <a:schemeClr val="accent1"/>
            </a:solidFill>
          </a:ln>
        </p:spPr>
        <p:txBody>
          <a:bodyPr>
            <a:noAutofit/>
          </a:bodyPr>
          <a:lstStyle/>
          <a:p>
            <a:pPr>
              <a:buNone/>
            </a:pPr>
            <a:r>
              <a:rPr lang="en-US" sz="2400" dirty="0" smtClean="0"/>
              <a:t>	</a:t>
            </a:r>
            <a:r>
              <a:rPr lang="en-US" sz="2400" dirty="0" smtClean="0">
                <a:solidFill>
                  <a:schemeClr val="bg1"/>
                </a:solidFill>
              </a:rPr>
              <a:t>The most polluting Chinese cities are way over the WHO guideline for hazardous pollutant levels in terms of the amount of PM2.5 in the atmosphere.</a:t>
            </a:r>
            <a:endParaRPr lang="en-US" sz="2400" dirty="0">
              <a:solidFill>
                <a:schemeClr val="bg1"/>
              </a:solidFill>
            </a:endParaRPr>
          </a:p>
        </p:txBody>
      </p:sp>
      <p:pic>
        <p:nvPicPr>
          <p:cNvPr id="30722" name="Picture 2" descr="https://lh5.googleusercontent.com/Vf6MwZSicsFM80qPggWl5bfAt5nEHaePUUBjoh0mV_HmB74anuBgzn3Dy11ywIndLh844GOGZZxdWdpkAj_3-X5VsTjYRbwwUkdotnDuUwqaVxRMcGG0EVRyeZQLJAuvdw"/>
          <p:cNvPicPr>
            <a:picLocks noChangeAspect="1" noChangeArrowheads="1"/>
          </p:cNvPicPr>
          <p:nvPr/>
        </p:nvPicPr>
        <p:blipFill>
          <a:blip r:embed="rId2" cstate="print"/>
          <a:srcRect/>
          <a:stretch>
            <a:fillRect/>
          </a:stretch>
        </p:blipFill>
        <p:spPr bwMode="auto">
          <a:xfrm>
            <a:off x="152400" y="1143000"/>
            <a:ext cx="6172200" cy="5396325"/>
          </a:xfrm>
          <a:prstGeom prst="rect">
            <a:avLst/>
          </a:prstGeom>
          <a:noFill/>
        </p:spPr>
      </p:pic>
      <p:sp>
        <p:nvSpPr>
          <p:cNvPr id="5" name="TextBox 4"/>
          <p:cNvSpPr txBox="1"/>
          <p:nvPr/>
        </p:nvSpPr>
        <p:spPr>
          <a:xfrm>
            <a:off x="6858000" y="6323882"/>
            <a:ext cx="1905000" cy="215444"/>
          </a:xfrm>
          <a:prstGeom prst="rect">
            <a:avLst/>
          </a:prstGeom>
          <a:noFill/>
        </p:spPr>
        <p:txBody>
          <a:bodyPr wrap="square" rtlCol="0">
            <a:spAutoFit/>
          </a:bodyPr>
          <a:lstStyle/>
          <a:p>
            <a:pPr algn="r"/>
            <a:r>
              <a:rPr lang="en-US" sz="800" dirty="0" smtClean="0"/>
              <a:t>Source: </a:t>
            </a:r>
            <a:r>
              <a:rPr lang="en-US" sz="800" i="1" dirty="0" smtClean="0"/>
              <a:t>The Atlantic</a:t>
            </a:r>
            <a:endParaRPr lang="en-US" sz="8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usinessassurance.com/downloads/2010/09/pew-trust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957942"/>
            <a:ext cx="6374524" cy="53666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228600"/>
            <a:ext cx="7024744" cy="1143000"/>
          </a:xfrm>
        </p:spPr>
        <p:txBody>
          <a:bodyPr/>
          <a:lstStyle/>
          <a:p>
            <a:r>
              <a:rPr lang="en-US" dirty="0" smtClean="0"/>
              <a:t>Hope for Change</a:t>
            </a:r>
            <a:endParaRPr lang="en-US" dirty="0"/>
          </a:p>
        </p:txBody>
      </p:sp>
      <p:sp>
        <p:nvSpPr>
          <p:cNvPr id="3" name="Content Placeholder 2"/>
          <p:cNvSpPr>
            <a:spLocks noGrp="1"/>
          </p:cNvSpPr>
          <p:nvPr>
            <p:ph idx="1"/>
          </p:nvPr>
        </p:nvSpPr>
        <p:spPr>
          <a:xfrm>
            <a:off x="-10886" y="2100942"/>
            <a:ext cx="2906486" cy="2775858"/>
          </a:xfrm>
          <a:solidFill>
            <a:schemeClr val="accent1"/>
          </a:solidFill>
          <a:ln>
            <a:solidFill>
              <a:schemeClr val="accent1"/>
            </a:solidFill>
          </a:ln>
        </p:spPr>
        <p:txBody>
          <a:bodyPr>
            <a:noAutofit/>
          </a:bodyPr>
          <a:lstStyle/>
          <a:p>
            <a:pPr>
              <a:buNone/>
            </a:pPr>
            <a:r>
              <a:rPr lang="en-US" sz="2400" dirty="0" smtClean="0">
                <a:solidFill>
                  <a:schemeClr val="bg1"/>
                </a:solidFill>
              </a:rPr>
              <a:t>	Despite China’s current coal consumption, the country has invested more into sustainable energy sources than any other country.</a:t>
            </a:r>
            <a:endParaRPr lang="en-US" sz="2400" dirty="0">
              <a:solidFill>
                <a:schemeClr val="bg1"/>
              </a:solidFill>
            </a:endParaRPr>
          </a:p>
        </p:txBody>
      </p:sp>
    </p:spTree>
    <p:extLst>
      <p:ext uri="{BB962C8B-B14F-4D97-AF65-F5344CB8AC3E}">
        <p14:creationId xmlns="" xmlns:p14="http://schemas.microsoft.com/office/powerpoint/2010/main" val="4157766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solidFill>
                  <a:schemeClr val="accent2"/>
                </a:solidFill>
              </a:rPr>
              <a:t>China: Wind Potential</a:t>
            </a:r>
            <a:endParaRPr lang="en-US" dirty="0">
              <a:solidFill>
                <a:schemeClr val="accent2"/>
              </a:solidFill>
            </a:endParaRPr>
          </a:p>
        </p:txBody>
      </p:sp>
      <p:pic>
        <p:nvPicPr>
          <p:cNvPr id="31746" name="Picture 2" descr="http://www.renewbl.com/wp-content/uploads/2011/06/china-wind-power-center-wind-map.jpg"/>
          <p:cNvPicPr>
            <a:picLocks noChangeAspect="1" noChangeArrowheads="1"/>
          </p:cNvPicPr>
          <p:nvPr/>
        </p:nvPicPr>
        <p:blipFill>
          <a:blip r:embed="rId2" cstate="print"/>
          <a:srcRect/>
          <a:stretch>
            <a:fillRect/>
          </a:stretch>
        </p:blipFill>
        <p:spPr bwMode="auto">
          <a:xfrm>
            <a:off x="2743200" y="1143000"/>
            <a:ext cx="6179372" cy="5180882"/>
          </a:xfrm>
          <a:prstGeom prst="rect">
            <a:avLst/>
          </a:prstGeom>
          <a:noFill/>
        </p:spPr>
      </p:pic>
      <p:sp>
        <p:nvSpPr>
          <p:cNvPr id="6" name="TextBox 5"/>
          <p:cNvSpPr txBox="1"/>
          <p:nvPr/>
        </p:nvSpPr>
        <p:spPr>
          <a:xfrm>
            <a:off x="152400" y="2025281"/>
            <a:ext cx="2590800" cy="3416320"/>
          </a:xfrm>
          <a:prstGeom prst="rect">
            <a:avLst/>
          </a:prstGeom>
          <a:solidFill>
            <a:schemeClr val="accent2"/>
          </a:solidFill>
          <a:ln>
            <a:solidFill>
              <a:schemeClr val="accent2"/>
            </a:solidFill>
          </a:ln>
        </p:spPr>
        <p:txBody>
          <a:bodyPr wrap="square" rtlCol="0">
            <a:spAutoFit/>
          </a:bodyPr>
          <a:lstStyle/>
          <a:p>
            <a:r>
              <a:rPr lang="en-US" sz="2400" dirty="0" smtClean="0">
                <a:solidFill>
                  <a:schemeClr val="bg1"/>
                </a:solidFill>
              </a:rPr>
              <a:t>China has invested more into wind energy than any other country since many parts of the country are optimal for harnessing wind energy.</a:t>
            </a:r>
            <a:endParaRPr lang="en-US" sz="2400" dirty="0">
              <a:solidFill>
                <a:schemeClr val="bg1"/>
              </a:solidFill>
            </a:endParaRPr>
          </a:p>
        </p:txBody>
      </p:sp>
      <p:sp>
        <p:nvSpPr>
          <p:cNvPr id="7" name="TextBox 6"/>
          <p:cNvSpPr txBox="1"/>
          <p:nvPr/>
        </p:nvSpPr>
        <p:spPr>
          <a:xfrm>
            <a:off x="6858000" y="6323882"/>
            <a:ext cx="1905000" cy="215444"/>
          </a:xfrm>
          <a:prstGeom prst="rect">
            <a:avLst/>
          </a:prstGeom>
          <a:noFill/>
        </p:spPr>
        <p:txBody>
          <a:bodyPr wrap="square" rtlCol="0">
            <a:spAutoFit/>
          </a:bodyPr>
          <a:lstStyle/>
          <a:p>
            <a:pPr algn="r"/>
            <a:r>
              <a:rPr lang="en-US" sz="800" dirty="0" smtClean="0"/>
              <a:t>Source: </a:t>
            </a:r>
            <a:r>
              <a:rPr lang="en-US" sz="800" i="1" dirty="0" smtClean="0"/>
              <a:t>China Wind Power Center</a:t>
            </a:r>
            <a:endParaRPr lang="en-US" sz="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24744" cy="1143000"/>
          </a:xfrm>
        </p:spPr>
        <p:txBody>
          <a:bodyPr>
            <a:normAutofit/>
          </a:bodyPr>
          <a:lstStyle/>
          <a:p>
            <a:r>
              <a:rPr lang="en-US" dirty="0" smtClean="0">
                <a:solidFill>
                  <a:schemeClr val="accent2"/>
                </a:solidFill>
              </a:rPr>
              <a:t>Need for Interconnected Grid</a:t>
            </a:r>
            <a:endParaRPr lang="en-US" dirty="0">
              <a:solidFill>
                <a:schemeClr val="accent2"/>
              </a:solidFill>
            </a:endParaRPr>
          </a:p>
        </p:txBody>
      </p:sp>
      <p:pic>
        <p:nvPicPr>
          <p:cNvPr id="32770" name="Picture 2" descr="http://www.newsecuritybeat.org/wp-content/uploads/2014/05/Wind-Wasted-V10.jpg"/>
          <p:cNvPicPr>
            <a:picLocks noChangeAspect="1" noChangeArrowheads="1"/>
          </p:cNvPicPr>
          <p:nvPr/>
        </p:nvPicPr>
        <p:blipFill>
          <a:blip r:embed="rId2" cstate="print"/>
          <a:srcRect/>
          <a:stretch>
            <a:fillRect/>
          </a:stretch>
        </p:blipFill>
        <p:spPr bwMode="auto">
          <a:xfrm>
            <a:off x="47446" y="990600"/>
            <a:ext cx="8944154" cy="5638800"/>
          </a:xfrm>
          <a:prstGeom prst="rect">
            <a:avLst/>
          </a:prstGeom>
          <a:noFill/>
        </p:spPr>
      </p:pic>
      <p:sp>
        <p:nvSpPr>
          <p:cNvPr id="5" name="TextBox 4"/>
          <p:cNvSpPr txBox="1"/>
          <p:nvPr/>
        </p:nvSpPr>
        <p:spPr>
          <a:xfrm>
            <a:off x="7086600" y="6642556"/>
            <a:ext cx="1905000" cy="215444"/>
          </a:xfrm>
          <a:prstGeom prst="rect">
            <a:avLst/>
          </a:prstGeom>
          <a:noFill/>
        </p:spPr>
        <p:txBody>
          <a:bodyPr wrap="square" rtlCol="0">
            <a:spAutoFit/>
          </a:bodyPr>
          <a:lstStyle/>
          <a:p>
            <a:pPr algn="r"/>
            <a:r>
              <a:rPr lang="en-US" sz="800" dirty="0" smtClean="0"/>
              <a:t>Source: Wilson Center</a:t>
            </a:r>
            <a:endParaRPr lang="en-US" sz="8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256" y="152400"/>
            <a:ext cx="7024744" cy="1143000"/>
          </a:xfrm>
        </p:spPr>
        <p:txBody>
          <a:bodyPr>
            <a:normAutofit/>
          </a:bodyPr>
          <a:lstStyle/>
          <a:p>
            <a:r>
              <a:rPr lang="en-US" sz="4800" dirty="0" smtClean="0">
                <a:solidFill>
                  <a:schemeClr val="accent2"/>
                </a:solidFill>
              </a:rPr>
              <a:t>China: Solar Potential</a:t>
            </a:r>
            <a:endParaRPr lang="en-US" sz="4800" dirty="0">
              <a:solidFill>
                <a:schemeClr val="accent2"/>
              </a:solidFill>
            </a:endParaRPr>
          </a:p>
        </p:txBody>
      </p:sp>
      <p:pic>
        <p:nvPicPr>
          <p:cNvPr id="31746" name="Picture 2" descr="http://www.gcis.com.cn/china/China%20Direct%20Normal%20Solar%20Radiation%20Map.jpg"/>
          <p:cNvPicPr>
            <a:picLocks noChangeAspect="1" noChangeArrowheads="1"/>
          </p:cNvPicPr>
          <p:nvPr/>
        </p:nvPicPr>
        <p:blipFill>
          <a:blip r:embed="rId2" cstate="print"/>
          <a:srcRect/>
          <a:stretch>
            <a:fillRect/>
          </a:stretch>
        </p:blipFill>
        <p:spPr bwMode="auto">
          <a:xfrm>
            <a:off x="685800" y="1176835"/>
            <a:ext cx="6934200" cy="5147765"/>
          </a:xfrm>
          <a:prstGeom prst="rect">
            <a:avLst/>
          </a:prstGeom>
          <a:noFill/>
        </p:spPr>
      </p:pic>
      <p:sp>
        <p:nvSpPr>
          <p:cNvPr id="4" name="TextBox 3"/>
          <p:cNvSpPr txBox="1"/>
          <p:nvPr/>
        </p:nvSpPr>
        <p:spPr>
          <a:xfrm>
            <a:off x="6019800" y="6323882"/>
            <a:ext cx="2743200" cy="215444"/>
          </a:xfrm>
          <a:prstGeom prst="rect">
            <a:avLst/>
          </a:prstGeom>
          <a:noFill/>
        </p:spPr>
        <p:txBody>
          <a:bodyPr wrap="square" rtlCol="0">
            <a:spAutoFit/>
          </a:bodyPr>
          <a:lstStyle/>
          <a:p>
            <a:pPr algn="r"/>
            <a:r>
              <a:rPr lang="en-US" sz="800" dirty="0" smtClean="0"/>
              <a:t>Source: </a:t>
            </a:r>
            <a:r>
              <a:rPr lang="en-US" sz="800" i="1" dirty="0" smtClean="0"/>
              <a:t>National Renewable Energy Laboratory</a:t>
            </a:r>
            <a:endParaRPr lang="en-US" sz="8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024744" cy="1143000"/>
          </a:xfrm>
        </p:spPr>
        <p:txBody>
          <a:bodyPr/>
          <a:lstStyle/>
          <a:p>
            <a:r>
              <a:rPr lang="en-US" dirty="0" smtClean="0"/>
              <a:t>Solar Potential</a:t>
            </a:r>
            <a:endParaRPr lang="en-US" dirty="0"/>
          </a:p>
        </p:txBody>
      </p:sp>
      <p:pic>
        <p:nvPicPr>
          <p:cNvPr id="32771" name="Picture 3"/>
          <p:cNvPicPr>
            <a:picLocks noChangeAspect="1" noChangeArrowheads="1"/>
          </p:cNvPicPr>
          <p:nvPr/>
        </p:nvPicPr>
        <p:blipFill>
          <a:blip r:embed="rId2" cstate="print"/>
          <a:srcRect/>
          <a:stretch>
            <a:fillRect/>
          </a:stretch>
        </p:blipFill>
        <p:spPr bwMode="auto">
          <a:xfrm>
            <a:off x="533400" y="1066800"/>
            <a:ext cx="8079840" cy="3733800"/>
          </a:xfrm>
          <a:prstGeom prst="rect">
            <a:avLst/>
          </a:prstGeom>
          <a:noFill/>
          <a:ln w="9525">
            <a:noFill/>
            <a:miter lim="800000"/>
            <a:headEnd/>
            <a:tailEnd/>
          </a:ln>
        </p:spPr>
      </p:pic>
      <p:sp>
        <p:nvSpPr>
          <p:cNvPr id="7" name="TextBox 6"/>
          <p:cNvSpPr txBox="1"/>
          <p:nvPr/>
        </p:nvSpPr>
        <p:spPr>
          <a:xfrm>
            <a:off x="533400" y="4953000"/>
            <a:ext cx="8077200" cy="1477328"/>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A study conducted by the </a:t>
            </a:r>
            <a:r>
              <a:rPr lang="en-US" dirty="0" err="1" smtClean="0">
                <a:solidFill>
                  <a:schemeClr val="bg1"/>
                </a:solidFill>
              </a:rPr>
              <a:t>Desertec</a:t>
            </a:r>
            <a:r>
              <a:rPr lang="en-US" dirty="0" smtClean="0">
                <a:solidFill>
                  <a:schemeClr val="bg1"/>
                </a:solidFill>
              </a:rPr>
              <a:t> Foundation has shown that there is enough solar irradiation hitting the large red square pictured above to power the entire world, given existing photovoltaic technologies.  China can apply these same principles given its enormous solar potential to power the entire country and more.  However, what’s needed is an interconnected power grid to distribute this energy.</a:t>
            </a:r>
            <a:endParaRPr lang="en-US" dirty="0">
              <a:solidFill>
                <a:schemeClr val="bg1"/>
              </a:solidFill>
            </a:endParaRPr>
          </a:p>
        </p:txBody>
      </p:sp>
      <p:sp>
        <p:nvSpPr>
          <p:cNvPr id="5" name="TextBox 4"/>
          <p:cNvSpPr txBox="1"/>
          <p:nvPr/>
        </p:nvSpPr>
        <p:spPr>
          <a:xfrm>
            <a:off x="7086600" y="6477000"/>
            <a:ext cx="1905000" cy="215444"/>
          </a:xfrm>
          <a:prstGeom prst="rect">
            <a:avLst/>
          </a:prstGeom>
          <a:noFill/>
        </p:spPr>
        <p:txBody>
          <a:bodyPr wrap="square" rtlCol="0">
            <a:spAutoFit/>
          </a:bodyPr>
          <a:lstStyle/>
          <a:p>
            <a:pPr algn="r"/>
            <a:r>
              <a:rPr lang="en-US" sz="800" dirty="0" smtClean="0"/>
              <a:t>Source: </a:t>
            </a:r>
            <a:r>
              <a:rPr lang="en-US" sz="800" dirty="0" err="1" smtClean="0"/>
              <a:t>Desertec</a:t>
            </a:r>
            <a:r>
              <a:rPr lang="en-US" sz="800" dirty="0" smtClean="0"/>
              <a:t> Foundation</a:t>
            </a:r>
            <a:endParaRPr lang="en-US" sz="8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24744" cy="1143000"/>
          </a:xfrm>
        </p:spPr>
        <p:txBody>
          <a:bodyPr>
            <a:normAutofit/>
          </a:bodyPr>
          <a:lstStyle/>
          <a:p>
            <a:r>
              <a:rPr lang="en-US" sz="4400" dirty="0" smtClean="0">
                <a:solidFill>
                  <a:schemeClr val="accent2"/>
                </a:solidFill>
              </a:rPr>
              <a:t>China’s Electric Grid</a:t>
            </a:r>
            <a:endParaRPr lang="en-US" sz="4400" dirty="0">
              <a:solidFill>
                <a:schemeClr val="accent2"/>
              </a:solidFill>
            </a:endParaRPr>
          </a:p>
        </p:txBody>
      </p:sp>
      <p:sp>
        <p:nvSpPr>
          <p:cNvPr id="3" name="Content Placeholder 2"/>
          <p:cNvSpPr>
            <a:spLocks noGrp="1"/>
          </p:cNvSpPr>
          <p:nvPr>
            <p:ph idx="1"/>
          </p:nvPr>
        </p:nvSpPr>
        <p:spPr>
          <a:xfrm>
            <a:off x="152400" y="2133600"/>
            <a:ext cx="2743200" cy="2438400"/>
          </a:xfrm>
          <a:solidFill>
            <a:schemeClr val="accent2"/>
          </a:solidFill>
          <a:ln>
            <a:solidFill>
              <a:schemeClr val="accent2"/>
            </a:solidFill>
          </a:ln>
        </p:spPr>
        <p:txBody>
          <a:bodyPr>
            <a:noAutofit/>
          </a:bodyPr>
          <a:lstStyle/>
          <a:p>
            <a:pPr>
              <a:buNone/>
            </a:pPr>
            <a:r>
              <a:rPr lang="en-US" sz="1800" dirty="0" smtClean="0"/>
              <a:t>	</a:t>
            </a:r>
            <a:r>
              <a:rPr lang="en-US" sz="2400" dirty="0" smtClean="0">
                <a:solidFill>
                  <a:schemeClr val="bg1"/>
                </a:solidFill>
              </a:rPr>
              <a:t>Luckily, China has plans to install a very expansive electrical grid, but here at GENI we have an even more ambitious goal.</a:t>
            </a:r>
            <a:endParaRPr lang="en-US" sz="2400" dirty="0">
              <a:solidFill>
                <a:schemeClr val="bg1"/>
              </a:solidFill>
            </a:endParaRPr>
          </a:p>
        </p:txBody>
      </p:sp>
      <p:pic>
        <p:nvPicPr>
          <p:cNvPr id="1026" name="Picture 2" descr="http://www.computescotland.com/images/xYsjXovCwlLuLkpyAoET0dw0a1.jpg"/>
          <p:cNvPicPr>
            <a:picLocks noChangeAspect="1" noChangeArrowheads="1"/>
          </p:cNvPicPr>
          <p:nvPr/>
        </p:nvPicPr>
        <p:blipFill>
          <a:blip r:embed="rId2" cstate="print"/>
          <a:srcRect/>
          <a:stretch>
            <a:fillRect/>
          </a:stretch>
        </p:blipFill>
        <p:spPr bwMode="auto">
          <a:xfrm>
            <a:off x="3124200" y="990601"/>
            <a:ext cx="5791200" cy="5333282"/>
          </a:xfrm>
          <a:prstGeom prst="rect">
            <a:avLst/>
          </a:prstGeom>
          <a:noFill/>
        </p:spPr>
      </p:pic>
      <p:sp>
        <p:nvSpPr>
          <p:cNvPr id="7" name="TextBox 6"/>
          <p:cNvSpPr txBox="1"/>
          <p:nvPr/>
        </p:nvSpPr>
        <p:spPr>
          <a:xfrm>
            <a:off x="6019800" y="6323882"/>
            <a:ext cx="2743200" cy="215444"/>
          </a:xfrm>
          <a:prstGeom prst="rect">
            <a:avLst/>
          </a:prstGeom>
          <a:noFill/>
        </p:spPr>
        <p:txBody>
          <a:bodyPr wrap="square" rtlCol="0">
            <a:spAutoFit/>
          </a:bodyPr>
          <a:lstStyle/>
          <a:p>
            <a:pPr algn="r"/>
            <a:r>
              <a:rPr lang="en-US" sz="800" dirty="0" smtClean="0"/>
              <a:t>Source: </a:t>
            </a:r>
            <a:r>
              <a:rPr lang="en-US" sz="800" i="1" dirty="0" smtClean="0"/>
              <a:t>State Grid Corporation of China</a:t>
            </a:r>
            <a:endParaRPr lang="en-US" sz="8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GENI Initiative</a:t>
            </a:r>
            <a:endParaRPr lang="en-US" dirty="0"/>
          </a:p>
        </p:txBody>
      </p:sp>
      <p:sp>
        <p:nvSpPr>
          <p:cNvPr id="3" name="Content Placeholder 2"/>
          <p:cNvSpPr>
            <a:spLocks noGrp="1"/>
          </p:cNvSpPr>
          <p:nvPr>
            <p:ph idx="1"/>
          </p:nvPr>
        </p:nvSpPr>
        <p:spPr>
          <a:xfrm>
            <a:off x="381000" y="1371601"/>
            <a:ext cx="8229600" cy="1143000"/>
          </a:xfrm>
          <a:solidFill>
            <a:schemeClr val="accent1"/>
          </a:solidFill>
          <a:ln>
            <a:solidFill>
              <a:schemeClr val="accent1"/>
            </a:solidFill>
          </a:ln>
        </p:spPr>
        <p:txBody>
          <a:bodyPr>
            <a:normAutofit/>
          </a:bodyPr>
          <a:lstStyle/>
          <a:p>
            <a:pPr>
              <a:buNone/>
            </a:pPr>
            <a:r>
              <a:rPr lang="en-US" sz="1800" dirty="0" smtClean="0"/>
              <a:t>	</a:t>
            </a:r>
            <a:r>
              <a:rPr lang="en-US" sz="1800" dirty="0" smtClean="0">
                <a:solidFill>
                  <a:schemeClr val="bg1"/>
                </a:solidFill>
              </a:rPr>
              <a:t>The GENI Initiative focuses on linking renewable resources around the world using international electricity transmission, based on the visionary ideas of Dr. Buckminster Fuller.  GENI envisions a day when the interconnection of electric power networks between regions and continents forms a global energy grid.</a:t>
            </a:r>
            <a:endParaRPr lang="en-US" sz="1800" dirty="0">
              <a:solidFill>
                <a:schemeClr val="bg1"/>
              </a:solidFill>
            </a:endParaRPr>
          </a:p>
        </p:txBody>
      </p:sp>
      <p:pic>
        <p:nvPicPr>
          <p:cNvPr id="33796" name="Picture 4" descr="http://assets.inhabitat.com/files/buckyhand.png"/>
          <p:cNvPicPr>
            <a:picLocks noChangeAspect="1" noChangeArrowheads="1"/>
          </p:cNvPicPr>
          <p:nvPr/>
        </p:nvPicPr>
        <p:blipFill>
          <a:blip r:embed="rId2" cstate="print"/>
          <a:srcRect/>
          <a:stretch>
            <a:fillRect/>
          </a:stretch>
        </p:blipFill>
        <p:spPr bwMode="auto">
          <a:xfrm>
            <a:off x="1066800" y="3276600"/>
            <a:ext cx="3246606" cy="2543176"/>
          </a:xfrm>
          <a:prstGeom prst="rect">
            <a:avLst/>
          </a:prstGeom>
          <a:noFill/>
        </p:spPr>
      </p:pic>
      <p:pic>
        <p:nvPicPr>
          <p:cNvPr id="33797" name="Picture 5" descr="\\trimtab\geni\Interns\~Vincent.Tong14\GENI Logo.jpg"/>
          <p:cNvPicPr>
            <a:picLocks noChangeAspect="1" noChangeArrowheads="1"/>
          </p:cNvPicPr>
          <p:nvPr/>
        </p:nvPicPr>
        <p:blipFill>
          <a:blip r:embed="rId3" cstate="print"/>
          <a:srcRect/>
          <a:stretch>
            <a:fillRect/>
          </a:stretch>
        </p:blipFill>
        <p:spPr bwMode="auto">
          <a:xfrm>
            <a:off x="4572000" y="4114800"/>
            <a:ext cx="3543300" cy="901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sz="4800" dirty="0" smtClean="0"/>
              <a:t>Context</a:t>
            </a:r>
            <a:endParaRPr lang="en-US" sz="4800" dirty="0"/>
          </a:p>
        </p:txBody>
      </p:sp>
      <p:sp>
        <p:nvSpPr>
          <p:cNvPr id="3" name="Content Placeholder 2"/>
          <p:cNvSpPr>
            <a:spLocks noGrp="1"/>
          </p:cNvSpPr>
          <p:nvPr>
            <p:ph idx="1"/>
          </p:nvPr>
        </p:nvSpPr>
        <p:spPr>
          <a:xfrm>
            <a:off x="714992" y="1600200"/>
            <a:ext cx="7885294" cy="1219200"/>
          </a:xfrm>
          <a:solidFill>
            <a:schemeClr val="accent1"/>
          </a:solidFill>
          <a:ln>
            <a:solidFill>
              <a:schemeClr val="accent1"/>
            </a:solidFill>
          </a:ln>
        </p:spPr>
        <p:txBody>
          <a:bodyPr>
            <a:normAutofit/>
          </a:bodyPr>
          <a:lstStyle/>
          <a:p>
            <a:pPr marL="68580" indent="0">
              <a:buNone/>
            </a:pPr>
            <a:r>
              <a:rPr lang="en-US" sz="2400" dirty="0" smtClean="0">
                <a:solidFill>
                  <a:schemeClr val="bg1"/>
                </a:solidFill>
              </a:rPr>
              <a:t>Originally presented on July 29,2014 to 70+ Chinese Students from the Doers Group visiting the World Resource </a:t>
            </a:r>
            <a:r>
              <a:rPr lang="en-US" sz="2400" dirty="0" err="1" smtClean="0">
                <a:solidFill>
                  <a:schemeClr val="bg1"/>
                </a:solidFill>
              </a:rPr>
              <a:t>SimCenter</a:t>
            </a:r>
            <a:r>
              <a:rPr lang="en-US" sz="2400" dirty="0" smtClean="0">
                <a:solidFill>
                  <a:schemeClr val="bg1"/>
                </a:solidFill>
              </a:rPr>
              <a:t> (WRSC) in San Diego to learn about the GENI Initiative.</a:t>
            </a:r>
          </a:p>
          <a:p>
            <a:pPr marL="6858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991" y="3505200"/>
            <a:ext cx="4341995"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991" y="5208032"/>
            <a:ext cx="4341995" cy="10879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descr="\\trimtab\geni\Interns\~Vincent.Tong14\GENI Log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56986" y="4343400"/>
            <a:ext cx="3543300" cy="901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0309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GENI Benefits</a:t>
            </a:r>
            <a:endParaRPr lang="en-US" dirty="0"/>
          </a:p>
        </p:txBody>
      </p:sp>
      <p:sp>
        <p:nvSpPr>
          <p:cNvPr id="3" name="Content Placeholder 2"/>
          <p:cNvSpPr>
            <a:spLocks noGrp="1"/>
          </p:cNvSpPr>
          <p:nvPr>
            <p:ph idx="1"/>
          </p:nvPr>
        </p:nvSpPr>
        <p:spPr>
          <a:xfrm>
            <a:off x="609600" y="1143000"/>
            <a:ext cx="7543800" cy="1904999"/>
          </a:xfrm>
          <a:solidFill>
            <a:schemeClr val="accent1"/>
          </a:solidFill>
          <a:ln>
            <a:solidFill>
              <a:schemeClr val="accent1"/>
            </a:solidFill>
          </a:ln>
        </p:spPr>
        <p:txBody>
          <a:bodyPr>
            <a:normAutofit/>
          </a:bodyPr>
          <a:lstStyle/>
          <a:p>
            <a:pPr marL="525780" indent="-457200">
              <a:buClr>
                <a:schemeClr val="bg1"/>
              </a:buClr>
              <a:buFont typeface="+mj-lt"/>
              <a:buAutoNum type="arabicPeriod"/>
            </a:pPr>
            <a:r>
              <a:rPr lang="en-US" sz="1800" dirty="0" smtClean="0">
                <a:solidFill>
                  <a:schemeClr val="bg1"/>
                </a:solidFill>
              </a:rPr>
              <a:t>Decreased pollution from fossil and nuclear fuels</a:t>
            </a:r>
          </a:p>
          <a:p>
            <a:pPr marL="525780" indent="-457200">
              <a:buClr>
                <a:schemeClr val="bg1"/>
              </a:buClr>
              <a:buFont typeface="+mj-lt"/>
              <a:buAutoNum type="arabicPeriod"/>
            </a:pPr>
            <a:r>
              <a:rPr lang="en-US" sz="1800" dirty="0" smtClean="0">
                <a:solidFill>
                  <a:schemeClr val="bg1"/>
                </a:solidFill>
              </a:rPr>
              <a:t>Reduced hunger and poverty in developing nations</a:t>
            </a:r>
          </a:p>
          <a:p>
            <a:pPr marL="525780" indent="-457200">
              <a:buClr>
                <a:schemeClr val="bg1"/>
              </a:buClr>
              <a:buFont typeface="+mj-lt"/>
              <a:buAutoNum type="arabicPeriod"/>
            </a:pPr>
            <a:r>
              <a:rPr lang="en-US" sz="1800" dirty="0" smtClean="0">
                <a:solidFill>
                  <a:schemeClr val="bg1"/>
                </a:solidFill>
              </a:rPr>
              <a:t>Increased trade, cooperation, and world peace</a:t>
            </a:r>
          </a:p>
          <a:p>
            <a:pPr marL="525780" indent="-457200">
              <a:buClr>
                <a:schemeClr val="bg1"/>
              </a:buClr>
              <a:buFont typeface="+mj-lt"/>
              <a:buAutoNum type="arabicPeriod"/>
            </a:pPr>
            <a:r>
              <a:rPr lang="en-US" sz="1800" dirty="0" smtClean="0">
                <a:solidFill>
                  <a:schemeClr val="bg1"/>
                </a:solidFill>
              </a:rPr>
              <a:t>Enables healthcare, communication, and access to clean water</a:t>
            </a:r>
          </a:p>
          <a:p>
            <a:pPr marL="525780" indent="-457200">
              <a:buClr>
                <a:schemeClr val="bg1"/>
              </a:buClr>
              <a:buFont typeface="+mj-lt"/>
              <a:buAutoNum type="arabicPeriod"/>
            </a:pPr>
            <a:r>
              <a:rPr lang="en-US" sz="1800" dirty="0" smtClean="0">
                <a:solidFill>
                  <a:schemeClr val="bg1"/>
                </a:solidFill>
              </a:rPr>
              <a:t>Stabilized population growth</a:t>
            </a:r>
          </a:p>
          <a:p>
            <a:pPr marL="525780" indent="-457200">
              <a:buFont typeface="+mj-lt"/>
              <a:buAutoNum type="arabicPeriod"/>
            </a:pPr>
            <a:endParaRPr lang="en-US" sz="1800" dirty="0">
              <a:solidFill>
                <a:schemeClr val="bg1"/>
              </a:solidFill>
            </a:endParaRPr>
          </a:p>
        </p:txBody>
      </p:sp>
      <p:pic>
        <p:nvPicPr>
          <p:cNvPr id="4" name="Picture 2" descr="http://3.bp.blogspot.com/-aTQfJbS45jQ/Uf6oXfr9HMI/AAAAAAAACsA/3OU1UisFXZE/s1600/energy52_01.jpg"/>
          <p:cNvPicPr>
            <a:picLocks noChangeAspect="1" noChangeArrowheads="1"/>
          </p:cNvPicPr>
          <p:nvPr/>
        </p:nvPicPr>
        <p:blipFill>
          <a:blip r:embed="rId2" cstate="print"/>
          <a:srcRect/>
          <a:stretch>
            <a:fillRect/>
          </a:stretch>
        </p:blipFill>
        <p:spPr bwMode="auto">
          <a:xfrm>
            <a:off x="936552" y="3352800"/>
            <a:ext cx="7140648" cy="2743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24744" cy="1143000"/>
          </a:xfrm>
        </p:spPr>
        <p:txBody>
          <a:bodyPr/>
          <a:lstStyle/>
          <a:p>
            <a:r>
              <a:rPr lang="en-US" dirty="0" smtClean="0"/>
              <a:t>Thank you!</a:t>
            </a:r>
            <a:endParaRPr lang="en-US" dirty="0"/>
          </a:p>
        </p:txBody>
      </p:sp>
      <p:sp>
        <p:nvSpPr>
          <p:cNvPr id="3" name="Content Placeholder 2"/>
          <p:cNvSpPr>
            <a:spLocks noGrp="1"/>
          </p:cNvSpPr>
          <p:nvPr>
            <p:ph idx="1"/>
          </p:nvPr>
        </p:nvSpPr>
        <p:spPr>
          <a:xfrm>
            <a:off x="533400" y="1219200"/>
            <a:ext cx="8077200" cy="1981200"/>
          </a:xfrm>
          <a:solidFill>
            <a:schemeClr val="accent1"/>
          </a:solidFill>
          <a:ln>
            <a:solidFill>
              <a:schemeClr val="accent1"/>
            </a:solidFill>
          </a:ln>
        </p:spPr>
        <p:txBody>
          <a:bodyPr>
            <a:normAutofit/>
          </a:bodyPr>
          <a:lstStyle/>
          <a:p>
            <a:pPr>
              <a:buNone/>
            </a:pPr>
            <a:r>
              <a:rPr lang="en-US" sz="1800" dirty="0" smtClean="0">
                <a:solidFill>
                  <a:schemeClr val="bg1"/>
                </a:solidFill>
              </a:rPr>
              <a:t>	On behalf of GENI and WRSC, we would like to extend our gratitude to the Doers Group for taking the time to visit our facility.  We hope the experience was valuable and that the students were able to immerse themselves visually into the future of global energy.  We wish that one day, HIMIN solar can sponsor its very own </a:t>
            </a:r>
            <a:r>
              <a:rPr lang="en-US" sz="1800" dirty="0" err="1" smtClean="0">
                <a:solidFill>
                  <a:schemeClr val="bg1"/>
                </a:solidFill>
              </a:rPr>
              <a:t>SimCenter</a:t>
            </a:r>
            <a:r>
              <a:rPr lang="en-US" sz="1800" dirty="0" smtClean="0">
                <a:solidFill>
                  <a:schemeClr val="bg1"/>
                </a:solidFill>
              </a:rPr>
              <a:t> in Solar Valley for China to test and model future energy use.</a:t>
            </a:r>
          </a:p>
          <a:p>
            <a:pPr indent="-4763">
              <a:buNone/>
            </a:pPr>
            <a:r>
              <a:rPr lang="en-US" sz="1800" dirty="0" smtClean="0">
                <a:solidFill>
                  <a:schemeClr val="bg1"/>
                </a:solidFill>
              </a:rPr>
              <a:t>For more information, please visit </a:t>
            </a:r>
            <a:r>
              <a:rPr lang="en-US" sz="1800" dirty="0" smtClean="0">
                <a:solidFill>
                  <a:schemeClr val="bg1"/>
                </a:solidFill>
                <a:hlinkClick r:id="rId2"/>
              </a:rPr>
              <a:t>http://geni.org</a:t>
            </a:r>
            <a:r>
              <a:rPr lang="en-US" sz="1800" dirty="0" smtClean="0">
                <a:solidFill>
                  <a:schemeClr val="bg1"/>
                </a:solidFill>
              </a:rPr>
              <a:t> and </a:t>
            </a:r>
            <a:r>
              <a:rPr lang="en-US" sz="1800" dirty="0" smtClean="0">
                <a:solidFill>
                  <a:schemeClr val="bg1"/>
                </a:solidFill>
                <a:hlinkClick r:id="rId3"/>
              </a:rPr>
              <a:t>http://www.wrsc.org/</a:t>
            </a:r>
            <a:r>
              <a:rPr lang="en-US" sz="1800" dirty="0" smtClean="0">
                <a:solidFill>
                  <a:schemeClr val="bg1"/>
                </a:solidFill>
              </a:rPr>
              <a:t> </a:t>
            </a:r>
            <a:r>
              <a:rPr lang="en-US" sz="1800" dirty="0" smtClean="0">
                <a:solidFill>
                  <a:schemeClr val="bg1"/>
                </a:solidFill>
              </a:rPr>
              <a:t>or   </a:t>
            </a:r>
            <a:r>
              <a:rPr lang="en-US" sz="1800" dirty="0" smtClean="0">
                <a:solidFill>
                  <a:schemeClr val="bg1"/>
                </a:solidFill>
              </a:rPr>
              <a:t>c</a:t>
            </a:r>
            <a:r>
              <a:rPr lang="en-US" sz="1800" dirty="0" smtClean="0">
                <a:solidFill>
                  <a:schemeClr val="bg1"/>
                </a:solidFill>
              </a:rPr>
              <a:t>all</a:t>
            </a:r>
            <a:r>
              <a:rPr lang="en-US" sz="1800" dirty="0" smtClean="0">
                <a:solidFill>
                  <a:schemeClr val="bg1"/>
                </a:solidFill>
              </a:rPr>
              <a:t> us at </a:t>
            </a:r>
            <a:r>
              <a:rPr lang="en-US" sz="1800" dirty="0" smtClean="0">
                <a:solidFill>
                  <a:schemeClr val="bg1"/>
                </a:solidFill>
              </a:rPr>
              <a:t>1-(619) 234-1088</a:t>
            </a:r>
          </a:p>
        </p:txBody>
      </p:sp>
      <p:pic>
        <p:nvPicPr>
          <p:cNvPr id="35842" name="Picture 2" descr="http://www.excellerated.com/wp-content/uploads/2010/10/solar-beauty.jpg"/>
          <p:cNvPicPr>
            <a:picLocks noChangeAspect="1" noChangeArrowheads="1"/>
          </p:cNvPicPr>
          <p:nvPr/>
        </p:nvPicPr>
        <p:blipFill>
          <a:blip r:embed="rId4" cstate="print"/>
          <a:srcRect/>
          <a:stretch>
            <a:fillRect/>
          </a:stretch>
        </p:blipFill>
        <p:spPr bwMode="auto">
          <a:xfrm>
            <a:off x="533400" y="3276600"/>
            <a:ext cx="8077200" cy="3114676"/>
          </a:xfrm>
          <a:prstGeom prst="rect">
            <a:avLst/>
          </a:prstGeom>
          <a:noFill/>
        </p:spPr>
      </p:pic>
      <p:sp>
        <p:nvSpPr>
          <p:cNvPr id="5" name="TextBox 4"/>
          <p:cNvSpPr txBox="1"/>
          <p:nvPr/>
        </p:nvSpPr>
        <p:spPr>
          <a:xfrm>
            <a:off x="6248400" y="6477000"/>
            <a:ext cx="2743200" cy="215444"/>
          </a:xfrm>
          <a:prstGeom prst="rect">
            <a:avLst/>
          </a:prstGeom>
          <a:noFill/>
        </p:spPr>
        <p:txBody>
          <a:bodyPr wrap="square" rtlCol="0">
            <a:spAutoFit/>
          </a:bodyPr>
          <a:lstStyle/>
          <a:p>
            <a:pPr algn="r"/>
            <a:r>
              <a:rPr lang="en-US" sz="800" dirty="0" smtClean="0"/>
              <a:t>Image: </a:t>
            </a:r>
            <a:r>
              <a:rPr lang="en-US" sz="800" dirty="0" err="1" smtClean="0"/>
              <a:t>Excellerated</a:t>
            </a:r>
            <a:r>
              <a:rPr lang="en-US" sz="800" dirty="0" smtClean="0"/>
              <a:t> Business School</a:t>
            </a:r>
            <a:endParaRPr lang="en-US" sz="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757"/>
            <a:ext cx="7024744" cy="1143000"/>
          </a:xfrm>
        </p:spPr>
        <p:txBody>
          <a:bodyPr>
            <a:normAutofit/>
          </a:bodyPr>
          <a:lstStyle/>
          <a:p>
            <a:r>
              <a:rPr lang="en-US" sz="4400" dirty="0" smtClean="0"/>
              <a:t>China &amp; USA: Overview</a:t>
            </a:r>
            <a:endParaRPr lang="en-US" sz="4400" dirty="0"/>
          </a:p>
        </p:txBody>
      </p:sp>
      <p:pic>
        <p:nvPicPr>
          <p:cNvPr id="3076" name="Picture 4" descr="US and China compared - final graphi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914400"/>
            <a:ext cx="6034144" cy="56489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7010400" y="6400800"/>
            <a:ext cx="1905000" cy="215444"/>
          </a:xfrm>
          <a:prstGeom prst="rect">
            <a:avLst/>
          </a:prstGeom>
          <a:noFill/>
        </p:spPr>
        <p:txBody>
          <a:bodyPr wrap="square" rtlCol="0">
            <a:spAutoFit/>
          </a:bodyPr>
          <a:lstStyle/>
          <a:p>
            <a:pPr algn="r"/>
            <a:r>
              <a:rPr lang="en-US" sz="800" i="1" dirty="0" smtClean="0"/>
              <a:t>Source: WHO</a:t>
            </a:r>
            <a:endParaRPr lang="en-US" sz="800" i="1" dirty="0"/>
          </a:p>
        </p:txBody>
      </p:sp>
    </p:spTree>
    <p:extLst>
      <p:ext uri="{BB962C8B-B14F-4D97-AF65-F5344CB8AC3E}">
        <p14:creationId xmlns="" xmlns:p14="http://schemas.microsoft.com/office/powerpoint/2010/main" val="222154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sz="4400" dirty="0" smtClean="0"/>
              <a:t>GDP Growth Forecast</a:t>
            </a:r>
            <a:endParaRPr lang="en-US" sz="4400" dirty="0"/>
          </a:p>
        </p:txBody>
      </p:sp>
      <p:sp>
        <p:nvSpPr>
          <p:cNvPr id="3" name="Content Placeholder 2"/>
          <p:cNvSpPr>
            <a:spLocks noGrp="1"/>
          </p:cNvSpPr>
          <p:nvPr>
            <p:ph idx="1"/>
          </p:nvPr>
        </p:nvSpPr>
        <p:spPr>
          <a:xfrm>
            <a:off x="94258" y="2592715"/>
            <a:ext cx="3886200" cy="2743200"/>
          </a:xfrm>
          <a:solidFill>
            <a:schemeClr val="accent1"/>
          </a:solidFill>
          <a:ln>
            <a:solidFill>
              <a:schemeClr val="accent1"/>
            </a:solidFill>
          </a:ln>
        </p:spPr>
        <p:txBody>
          <a:bodyPr>
            <a:normAutofit/>
          </a:bodyPr>
          <a:lstStyle/>
          <a:p>
            <a:pPr marL="68580" indent="0">
              <a:buNone/>
            </a:pPr>
            <a:r>
              <a:rPr lang="en-US" sz="2400" dirty="0" smtClean="0">
                <a:solidFill>
                  <a:schemeClr val="bg1"/>
                </a:solidFill>
              </a:rPr>
              <a:t>Although the US currently has the more prosperous economy, experts predict that China’s exponential economic growth will propel it past the US by 2019 and almost double the US GDP by 2025.</a:t>
            </a:r>
            <a:endParaRPr lang="en-US" sz="2400" dirty="0">
              <a:solidFill>
                <a:schemeClr val="bg1"/>
              </a:solidFill>
            </a:endParaRPr>
          </a:p>
        </p:txBody>
      </p:sp>
      <p:sp>
        <p:nvSpPr>
          <p:cNvPr id="5" name="TextBox 4"/>
          <p:cNvSpPr txBox="1"/>
          <p:nvPr/>
        </p:nvSpPr>
        <p:spPr>
          <a:xfrm>
            <a:off x="6858000" y="6323882"/>
            <a:ext cx="1905000" cy="215444"/>
          </a:xfrm>
          <a:prstGeom prst="rect">
            <a:avLst/>
          </a:prstGeom>
          <a:noFill/>
        </p:spPr>
        <p:txBody>
          <a:bodyPr wrap="square" rtlCol="0">
            <a:spAutoFit/>
          </a:bodyPr>
          <a:lstStyle/>
          <a:p>
            <a:pPr algn="r"/>
            <a:r>
              <a:rPr lang="en-US" sz="800" dirty="0" smtClean="0"/>
              <a:t>Source: </a:t>
            </a:r>
            <a:r>
              <a:rPr lang="en-US" sz="800" i="1" dirty="0" smtClean="0"/>
              <a:t>The Economist</a:t>
            </a:r>
            <a:endParaRPr lang="en-US" sz="800" i="1" dirty="0"/>
          </a:p>
        </p:txBody>
      </p:sp>
      <p:pic>
        <p:nvPicPr>
          <p:cNvPr id="1026" name="Picture 2"/>
          <p:cNvPicPr>
            <a:picLocks noChangeAspect="1" noChangeArrowheads="1"/>
          </p:cNvPicPr>
          <p:nvPr/>
        </p:nvPicPr>
        <p:blipFill>
          <a:blip r:embed="rId2" cstate="print"/>
          <a:srcRect/>
          <a:stretch>
            <a:fillRect/>
          </a:stretch>
        </p:blipFill>
        <p:spPr bwMode="auto">
          <a:xfrm>
            <a:off x="4153243" y="1748287"/>
            <a:ext cx="4152557" cy="4432056"/>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14800" y="1295400"/>
            <a:ext cx="4191000" cy="452887"/>
          </a:xfrm>
          <a:prstGeom prst="rect">
            <a:avLst/>
          </a:prstGeom>
          <a:noFill/>
          <a:ln w="9525">
            <a:noFill/>
            <a:miter lim="800000"/>
            <a:headEnd/>
            <a:tailEnd/>
          </a:ln>
        </p:spPr>
      </p:pic>
    </p:spTree>
    <p:extLst>
      <p:ext uri="{BB962C8B-B14F-4D97-AF65-F5344CB8AC3E}">
        <p14:creationId xmlns="" xmlns:p14="http://schemas.microsoft.com/office/powerpoint/2010/main" val="144347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
            <a:ext cx="7024744" cy="1143000"/>
          </a:xfrm>
        </p:spPr>
        <p:txBody>
          <a:bodyPr>
            <a:normAutofit/>
          </a:bodyPr>
          <a:lstStyle/>
          <a:p>
            <a:r>
              <a:rPr lang="en-US" sz="4400" dirty="0" smtClean="0"/>
              <a:t>Surpassing the USA</a:t>
            </a:r>
            <a:endParaRPr lang="en-US" sz="4400" dirty="0"/>
          </a:p>
        </p:txBody>
      </p:sp>
      <p:pic>
        <p:nvPicPr>
          <p:cNvPr id="2050" name="Picture 2" descr="http://cdn.static-economist.com/sites/default/files/imagecache/full-width/images/print-edition/20111231_FNC175.gif"/>
          <p:cNvPicPr>
            <a:picLocks noChangeAspect="1" noChangeArrowheads="1"/>
          </p:cNvPicPr>
          <p:nvPr/>
        </p:nvPicPr>
        <p:blipFill>
          <a:blip r:embed="rId2" cstate="print"/>
          <a:srcRect/>
          <a:stretch>
            <a:fillRect/>
          </a:stretch>
        </p:blipFill>
        <p:spPr bwMode="auto">
          <a:xfrm>
            <a:off x="152400" y="969660"/>
            <a:ext cx="6701971" cy="5697186"/>
          </a:xfrm>
          <a:prstGeom prst="rect">
            <a:avLst/>
          </a:prstGeom>
          <a:noFill/>
        </p:spPr>
      </p:pic>
      <p:sp>
        <p:nvSpPr>
          <p:cNvPr id="6" name="TextBox 5"/>
          <p:cNvSpPr txBox="1"/>
          <p:nvPr/>
        </p:nvSpPr>
        <p:spPr>
          <a:xfrm>
            <a:off x="7086600" y="1905000"/>
            <a:ext cx="1905000" cy="3416320"/>
          </a:xfrm>
          <a:prstGeom prst="rect">
            <a:avLst/>
          </a:prstGeom>
          <a:solidFill>
            <a:schemeClr val="accent1"/>
          </a:solidFill>
          <a:ln>
            <a:solidFill>
              <a:schemeClr val="accent1"/>
            </a:solidFill>
          </a:ln>
        </p:spPr>
        <p:txBody>
          <a:bodyPr wrap="square" rtlCol="0">
            <a:spAutoFit/>
          </a:bodyPr>
          <a:lstStyle/>
          <a:p>
            <a:r>
              <a:rPr lang="en-US" sz="2400" dirty="0" smtClean="0">
                <a:solidFill>
                  <a:schemeClr val="bg1"/>
                </a:solidFill>
              </a:rPr>
              <a:t>In fact, China has been and will continue to surpass USA outputs in almost every major economic category.</a:t>
            </a:r>
            <a:endParaRPr lang="en-US" sz="2400" dirty="0">
              <a:solidFill>
                <a:schemeClr val="bg1"/>
              </a:solidFill>
            </a:endParaRPr>
          </a:p>
        </p:txBody>
      </p:sp>
      <p:sp>
        <p:nvSpPr>
          <p:cNvPr id="7" name="TextBox 6"/>
          <p:cNvSpPr txBox="1"/>
          <p:nvPr/>
        </p:nvSpPr>
        <p:spPr>
          <a:xfrm>
            <a:off x="6858000" y="6323882"/>
            <a:ext cx="1905000" cy="215444"/>
          </a:xfrm>
          <a:prstGeom prst="rect">
            <a:avLst/>
          </a:prstGeom>
          <a:noFill/>
        </p:spPr>
        <p:txBody>
          <a:bodyPr wrap="square" rtlCol="0">
            <a:spAutoFit/>
          </a:bodyPr>
          <a:lstStyle/>
          <a:p>
            <a:pPr algn="r"/>
            <a:r>
              <a:rPr lang="en-US" sz="800" dirty="0" smtClean="0"/>
              <a:t>Source: </a:t>
            </a:r>
            <a:r>
              <a:rPr lang="en-US" sz="800" i="1" dirty="0" smtClean="0"/>
              <a:t>The Economist</a:t>
            </a:r>
            <a:endParaRPr lang="en-US" sz="8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24744" cy="1143000"/>
          </a:xfrm>
        </p:spPr>
        <p:txBody>
          <a:bodyPr>
            <a:normAutofit/>
          </a:bodyPr>
          <a:lstStyle/>
          <a:p>
            <a:r>
              <a:rPr lang="en-US" sz="4400" dirty="0" smtClean="0"/>
              <a:t>Economic Outlook</a:t>
            </a:r>
            <a:endParaRPr lang="en-US" sz="4400" dirty="0"/>
          </a:p>
        </p:txBody>
      </p:sp>
      <p:sp>
        <p:nvSpPr>
          <p:cNvPr id="3" name="Content Placeholder 2"/>
          <p:cNvSpPr>
            <a:spLocks noGrp="1"/>
          </p:cNvSpPr>
          <p:nvPr>
            <p:ph idx="1"/>
          </p:nvPr>
        </p:nvSpPr>
        <p:spPr>
          <a:xfrm>
            <a:off x="76200" y="2514600"/>
            <a:ext cx="3048000" cy="2438400"/>
          </a:xfrm>
          <a:solidFill>
            <a:schemeClr val="accent1"/>
          </a:solidFill>
          <a:ln>
            <a:solidFill>
              <a:schemeClr val="accent1"/>
            </a:solidFill>
          </a:ln>
        </p:spPr>
        <p:txBody>
          <a:bodyPr>
            <a:noAutofit/>
          </a:bodyPr>
          <a:lstStyle/>
          <a:p>
            <a:pPr>
              <a:buNone/>
            </a:pPr>
            <a:r>
              <a:rPr lang="en-US" sz="1200" dirty="0" smtClean="0">
                <a:solidFill>
                  <a:schemeClr val="bg1"/>
                </a:solidFill>
              </a:rPr>
              <a:t>	</a:t>
            </a:r>
            <a:r>
              <a:rPr lang="en-US" sz="2800" dirty="0" smtClean="0">
                <a:solidFill>
                  <a:schemeClr val="bg1"/>
                </a:solidFill>
              </a:rPr>
              <a:t>China has the funds to continue its tremendous growth while the US faces a mountain of debt.</a:t>
            </a:r>
            <a:endParaRPr lang="en-US" sz="2800" dirty="0">
              <a:solidFill>
                <a:schemeClr val="bg1"/>
              </a:solidFill>
            </a:endParaRPr>
          </a:p>
        </p:txBody>
      </p:sp>
      <p:pic>
        <p:nvPicPr>
          <p:cNvPr id="14338" name="Picture 2" descr="https://lh3.googleusercontent.com/U_aK8q6e3LOXkIQUvUFZhYlBDqSu0oXZaMKeRCDihpmvili5TSghEC4RcX9NXJcbsPmBaEiRKdn2VLUcb7wL-QkWNN0LJHhUGl9D83ZRynwW4sqlvFHuyB2ZVN0oqfdka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200" y="981772"/>
            <a:ext cx="5867400" cy="53421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04800" y="6108438"/>
            <a:ext cx="1905000" cy="215444"/>
          </a:xfrm>
          <a:prstGeom prst="rect">
            <a:avLst/>
          </a:prstGeom>
          <a:noFill/>
        </p:spPr>
        <p:txBody>
          <a:bodyPr wrap="square" rtlCol="0">
            <a:spAutoFit/>
          </a:bodyPr>
          <a:lstStyle/>
          <a:p>
            <a:pPr algn="r"/>
            <a:r>
              <a:rPr lang="en-US" sz="800" dirty="0" smtClean="0"/>
              <a:t>Source: </a:t>
            </a:r>
            <a:r>
              <a:rPr lang="en-US" sz="800" i="1" dirty="0" smtClean="0"/>
              <a:t>TopForeignStocks.com</a:t>
            </a:r>
            <a:endParaRPr lang="en-US" sz="800" i="1" dirty="0"/>
          </a:p>
        </p:txBody>
      </p:sp>
    </p:spTree>
    <p:extLst>
      <p:ext uri="{BB962C8B-B14F-4D97-AF65-F5344CB8AC3E}">
        <p14:creationId xmlns="" xmlns:p14="http://schemas.microsoft.com/office/powerpoint/2010/main" val="205235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31" y="-72571"/>
            <a:ext cx="7024744" cy="1143000"/>
          </a:xfrm>
        </p:spPr>
        <p:txBody>
          <a:bodyPr>
            <a:normAutofit/>
          </a:bodyPr>
          <a:lstStyle/>
          <a:p>
            <a:r>
              <a:rPr lang="en-US" sz="3200" dirty="0" smtClean="0"/>
              <a:t>Energy Consumption per Person</a:t>
            </a:r>
            <a:endParaRPr lang="en-US" sz="3200" dirty="0"/>
          </a:p>
        </p:txBody>
      </p:sp>
      <p:sp>
        <p:nvSpPr>
          <p:cNvPr id="3" name="Content Placeholder 2"/>
          <p:cNvSpPr>
            <a:spLocks noGrp="1"/>
          </p:cNvSpPr>
          <p:nvPr>
            <p:ph idx="1"/>
          </p:nvPr>
        </p:nvSpPr>
        <p:spPr>
          <a:xfrm>
            <a:off x="152400" y="1524000"/>
            <a:ext cx="3505200" cy="3429000"/>
          </a:xfrm>
          <a:solidFill>
            <a:schemeClr val="accent1"/>
          </a:solidFill>
          <a:ln>
            <a:solidFill>
              <a:schemeClr val="accent1"/>
            </a:solidFill>
          </a:ln>
        </p:spPr>
        <p:txBody>
          <a:bodyPr>
            <a:noAutofit/>
          </a:bodyPr>
          <a:lstStyle/>
          <a:p>
            <a:pPr>
              <a:buNone/>
            </a:pPr>
            <a:r>
              <a:rPr lang="en-US" sz="2400" dirty="0" smtClean="0">
                <a:solidFill>
                  <a:schemeClr val="bg1"/>
                </a:solidFill>
              </a:rPr>
              <a:t>	The average American uses an incredible amount of energy.  Although China is way behind in terms of individual energy consumption, as the country develops, this discrepancy will quickly diminish.</a:t>
            </a:r>
            <a:endParaRPr lang="en-US" sz="2400" dirty="0">
              <a:solidFill>
                <a:schemeClr val="bg1"/>
              </a:solidFill>
            </a:endParaRPr>
          </a:p>
        </p:txBody>
      </p:sp>
      <p:pic>
        <p:nvPicPr>
          <p:cNvPr id="6146" name="Picture 2" descr="http://d2mtr37y39tpbu.cloudfront.net/wp-content/uploads/2012/10/energy-hungry-american-hig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7119" y="838200"/>
            <a:ext cx="4849675" cy="5867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858000" y="6323882"/>
            <a:ext cx="1905000" cy="215444"/>
          </a:xfrm>
          <a:prstGeom prst="rect">
            <a:avLst/>
          </a:prstGeom>
          <a:noFill/>
        </p:spPr>
        <p:txBody>
          <a:bodyPr wrap="square" rtlCol="0">
            <a:spAutoFit/>
          </a:bodyPr>
          <a:lstStyle/>
          <a:p>
            <a:pPr algn="r"/>
            <a:r>
              <a:rPr lang="en-US" sz="800" dirty="0" smtClean="0"/>
              <a:t>Source: </a:t>
            </a:r>
            <a:r>
              <a:rPr lang="en-US" sz="800" i="1" dirty="0" smtClean="0"/>
              <a:t>Deloitte University Press</a:t>
            </a:r>
            <a:endParaRPr lang="en-US" sz="800" i="1" dirty="0"/>
          </a:p>
        </p:txBody>
      </p:sp>
    </p:spTree>
    <p:extLst>
      <p:ext uri="{BB962C8B-B14F-4D97-AF65-F5344CB8AC3E}">
        <p14:creationId xmlns="" xmlns:p14="http://schemas.microsoft.com/office/powerpoint/2010/main" val="3401701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1417"/>
            <a:ext cx="3962400" cy="1143000"/>
          </a:xfrm>
        </p:spPr>
        <p:txBody>
          <a:bodyPr>
            <a:normAutofit/>
          </a:bodyPr>
          <a:lstStyle/>
          <a:p>
            <a:r>
              <a:rPr lang="en-US" dirty="0" smtClean="0"/>
              <a:t>A Bright Future</a:t>
            </a:r>
            <a:endParaRPr lang="en-US" dirty="0"/>
          </a:p>
        </p:txBody>
      </p:sp>
      <p:sp>
        <p:nvSpPr>
          <p:cNvPr id="3" name="Content Placeholder 2"/>
          <p:cNvSpPr>
            <a:spLocks noGrp="1"/>
          </p:cNvSpPr>
          <p:nvPr>
            <p:ph idx="1"/>
          </p:nvPr>
        </p:nvSpPr>
        <p:spPr>
          <a:xfrm>
            <a:off x="122463" y="1275388"/>
            <a:ext cx="2955474" cy="4363411"/>
          </a:xfrm>
          <a:solidFill>
            <a:schemeClr val="accent1"/>
          </a:solidFill>
          <a:ln>
            <a:solidFill>
              <a:schemeClr val="accent1"/>
            </a:solidFill>
          </a:ln>
        </p:spPr>
        <p:txBody>
          <a:bodyPr>
            <a:noAutofit/>
          </a:bodyPr>
          <a:lstStyle/>
          <a:p>
            <a:pPr marL="68580" indent="0">
              <a:buNone/>
            </a:pPr>
            <a:r>
              <a:rPr lang="en-US" sz="2400" dirty="0" smtClean="0">
                <a:solidFill>
                  <a:schemeClr val="bg1"/>
                </a:solidFill>
              </a:rPr>
              <a:t>China currently has the number one educational system in the world.  Given this distinct advantage, students at the Doers Group have all the necessary tools to make a difference in future generations, especially in the energy sector.</a:t>
            </a:r>
            <a:endParaRPr lang="en-US" sz="2400" dirty="0">
              <a:solidFill>
                <a:schemeClr val="bg1"/>
              </a:solidFill>
            </a:endParaRPr>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153280"/>
            <a:ext cx="5310413" cy="6547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04800" y="6427591"/>
            <a:ext cx="1905000" cy="215444"/>
          </a:xfrm>
          <a:prstGeom prst="rect">
            <a:avLst/>
          </a:prstGeom>
          <a:noFill/>
        </p:spPr>
        <p:txBody>
          <a:bodyPr wrap="square" rtlCol="0">
            <a:spAutoFit/>
          </a:bodyPr>
          <a:lstStyle/>
          <a:p>
            <a:pPr algn="r"/>
            <a:r>
              <a:rPr lang="en-US" sz="800" dirty="0" smtClean="0"/>
              <a:t>Source: </a:t>
            </a:r>
            <a:r>
              <a:rPr lang="en-US" sz="800" i="1" dirty="0" smtClean="0"/>
              <a:t>Master-of-Finance.org</a:t>
            </a:r>
            <a:endParaRPr lang="en-US" sz="800" i="1" dirty="0"/>
          </a:p>
        </p:txBody>
      </p:sp>
    </p:spTree>
    <p:extLst>
      <p:ext uri="{BB962C8B-B14F-4D97-AF65-F5344CB8AC3E}">
        <p14:creationId xmlns="" xmlns:p14="http://schemas.microsoft.com/office/powerpoint/2010/main" val="183752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024744"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9218" name="Picture 2" descr="http://1.bp.blogspot.com/_gyzBSrUQwxs/TJzyMhgu_iI/AAAAAAAADCM/-XSPYdg3XqY/s640/china+vs+us+energy+consumption+20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295400"/>
            <a:ext cx="8012781" cy="5181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685800" y="762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Top Energy Consumer</a:t>
            </a:r>
            <a:endParaRPr lang="en-US" sz="4400" dirty="0"/>
          </a:p>
        </p:txBody>
      </p:sp>
    </p:spTree>
    <p:extLst>
      <p:ext uri="{BB962C8B-B14F-4D97-AF65-F5344CB8AC3E}">
        <p14:creationId xmlns="" xmlns:p14="http://schemas.microsoft.com/office/powerpoint/2010/main" val="37154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1">
      <a:dk1>
        <a:sysClr val="windowText" lastClr="000000"/>
      </a:dk1>
      <a:lt1>
        <a:sysClr val="window" lastClr="FFFFFF"/>
      </a:lt1>
      <a:dk2>
        <a:srgbClr val="575F6D"/>
      </a:dk2>
      <a:lt2>
        <a:srgbClr val="FFF39D"/>
      </a:lt2>
      <a:accent1>
        <a:srgbClr val="6DAA2D"/>
      </a:accent1>
      <a:accent2>
        <a:srgbClr val="B32C16"/>
      </a:accent2>
      <a:accent3>
        <a:srgbClr val="B32C16"/>
      </a:accent3>
      <a:accent4>
        <a:srgbClr val="F5CD2D"/>
      </a:accent4>
      <a:accent5>
        <a:srgbClr val="AEBAD5"/>
      </a:accent5>
      <a:accent6>
        <a:srgbClr val="777C84"/>
      </a:accent6>
      <a:hlink>
        <a:srgbClr val="FF0000"/>
      </a:hlink>
      <a:folHlink>
        <a:srgbClr val="3B435B"/>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
  <TotalTime>533</TotalTime>
  <Words>394</Words>
  <Application>Microsoft Office PowerPoint</Application>
  <PresentationFormat>On-screen Show (4:3)</PresentationFormat>
  <Paragraphs>58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Basis</vt:lpstr>
      <vt:lpstr>China :  The Future of Global Energy </vt:lpstr>
      <vt:lpstr>Context</vt:lpstr>
      <vt:lpstr>China &amp; USA: Overview</vt:lpstr>
      <vt:lpstr>GDP Growth Forecast</vt:lpstr>
      <vt:lpstr>Surpassing the USA</vt:lpstr>
      <vt:lpstr>Economic Outlook</vt:lpstr>
      <vt:lpstr>Energy Consumption per Person</vt:lpstr>
      <vt:lpstr>A Bright Future</vt:lpstr>
      <vt:lpstr>                                                                                                                                                                                                                                                                                                                                                                                     </vt:lpstr>
      <vt:lpstr>Continued Growth</vt:lpstr>
      <vt:lpstr>Coal Remains King</vt:lpstr>
      <vt:lpstr>Pollution in China</vt:lpstr>
      <vt:lpstr>Hope for Change</vt:lpstr>
      <vt:lpstr>China: Wind Potential</vt:lpstr>
      <vt:lpstr>Need for Interconnected Grid</vt:lpstr>
      <vt:lpstr>China: Solar Potential</vt:lpstr>
      <vt:lpstr>Solar Potential</vt:lpstr>
      <vt:lpstr>China’s Electric Grid</vt:lpstr>
      <vt:lpstr>GENI Initiative</vt:lpstr>
      <vt:lpstr>GENI Benefits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&amp; China:  The Future of Global Energy</dc:title>
  <dc:creator>Vincent Tong</dc:creator>
  <cp:lastModifiedBy>Vincent Tong</cp:lastModifiedBy>
  <cp:revision>52</cp:revision>
  <dcterms:created xsi:type="dcterms:W3CDTF">2014-07-29T20:06:38Z</dcterms:created>
  <dcterms:modified xsi:type="dcterms:W3CDTF">2014-08-11T20:12:01Z</dcterms:modified>
</cp:coreProperties>
</file>