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30.xml" Type="http://schemas.openxmlformats.org/officeDocument/2006/relationships/slide" Id="rId36"/><Relationship Target="slides/slide24.xml" Type="http://schemas.openxmlformats.org/officeDocument/2006/relationships/slide" Id="rId30"/><Relationship Target="slides/slide25.xml" Type="http://schemas.openxmlformats.org/officeDocument/2006/relationships/slide" Id="rId3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43.xml" Type="http://schemas.openxmlformats.org/officeDocument/2006/relationships/slide" Id="rId49"/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34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5.xml" Type="http://schemas.openxmlformats.org/officeDocument/2006/relationships/slide" Id="rId41"/><Relationship Target="tableStyles.xml" Type="http://schemas.openxmlformats.org/officeDocument/2006/relationships/tableStyles" Id="rId3"/><Relationship Target="slides/slide36.xml" Type="http://schemas.openxmlformats.org/officeDocument/2006/relationships/slide" Id="rId42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slides/slide52.xml" Type="http://schemas.openxmlformats.org/officeDocument/2006/relationships/slide" Id="rId58"/><Relationship Target="slides/slide53.xml" Type="http://schemas.openxmlformats.org/officeDocument/2006/relationships/slide" Id="rId59"/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51.xml" Type="http://schemas.openxmlformats.org/officeDocument/2006/relationships/slide" Id="rId57"/><Relationship Target="slides/slide50.xml" Type="http://schemas.openxmlformats.org/officeDocument/2006/relationships/slide" Id="rId56"/><Relationship Target="slides/slide49.xml" Type="http://schemas.openxmlformats.org/officeDocument/2006/relationships/slide" Id="rId55"/><Relationship Target="slides/slide48.xml" Type="http://schemas.openxmlformats.org/officeDocument/2006/relationships/slide" Id="rId54"/><Relationship Target="slides/slide47.xml" Type="http://schemas.openxmlformats.org/officeDocument/2006/relationships/slide" Id="rId53"/><Relationship Target="slides/slide46.xml" Type="http://schemas.openxmlformats.org/officeDocument/2006/relationships/slide" Id="rId52"/><Relationship Target="slides/slide45.xml" Type="http://schemas.openxmlformats.org/officeDocument/2006/relationships/slide" Id="rId51"/><Relationship Target="slides/slide44.xml" Type="http://schemas.openxmlformats.org/officeDocument/2006/relationships/slide" Id="rId50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slides/slide15.xml" Type="http://schemas.openxmlformats.org/officeDocument/2006/relationships/slide" Id="rId21"/><Relationship Target="slides/slide16.xml" Type="http://schemas.openxmlformats.org/officeDocument/2006/relationships/slide" Id="rId22"/><Relationship Target="slides/slide54.xml" Type="http://schemas.openxmlformats.org/officeDocument/2006/relationships/slide" Id="rId60"/><Relationship Target="slides/slide17.xml" Type="http://schemas.openxmlformats.org/officeDocument/2006/relationships/slide" Id="rId23"/><Relationship Target="slides/slide18.xml" Type="http://schemas.openxmlformats.org/officeDocument/2006/relationships/slide" Id="rId24"/><Relationship Target="slides/slide14.xml" Type="http://schemas.openxmlformats.org/officeDocument/2006/relationships/slide" Id="rId20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http://questionablekristina.deviantart.com/art/steam-stack-141276557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http://www.radianceenergies.com/solar-basics/solar-basics.htm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http://www.inbalance-energy.co.uk/articles/solar_thermal_system_design.html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www.technologystudent.com/energy1/solar3.htm" Type="http://schemas.openxmlformats.org/officeDocument/2006/relationships/hyperlink" TargetMode="External" Id="rId4"/><Relationship Target="http://www.global-greenhouse-warming.com/solar-central-power-towers.html" Type="http://schemas.openxmlformats.org/officeDocument/2006/relationships/hyperlink" TargetMode="External" Id="rId3"/></Relationships>
</file>

<file path=ppt/notesSlides/_rels/notesSlide17.xml.rels><?xml version="1.0" encoding="UTF-8" standalone="yes"?><Relationships xmlns="http://schemas.openxmlformats.org/package/2006/relationships"><Relationship Target="http://www.inbalance-energy.co.uk/articles/solar_thermal_system_design.html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www.technologystudent.com/energy1/solar3.htm" Type="http://schemas.openxmlformats.org/officeDocument/2006/relationships/hyperlink" TargetMode="External" Id="rId4"/><Relationship Target="http://www.global-greenhouse-warming.com/solar-central-power-towers.html" Type="http://schemas.openxmlformats.org/officeDocument/2006/relationships/hyperlink" TargetMode="External" Id="rId3"/></Relationships>
</file>

<file path=ppt/notesSlides/_rels/notesSlide18.xml.rels><?xml version="1.0" encoding="UTF-8" standalone="yes"?><Relationships xmlns="http://schemas.openxmlformats.org/package/2006/relationships"><Relationship Target="https://www.youtube.com/watch?v=x2zjdtxrisc&amp;noredirect=1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http://www.solargreen.net.au/the-three-types-of-solar-cells.html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thebatteryclinic.com/wp-content/uploads/2010/11/types-of-solar-cells.jpg" Type="http://schemas.openxmlformats.org/officeDocument/2006/relationships/hyperlink" TargetMode="External" Id="rId3"/></Relationships>
</file>

<file path=ppt/notesSlides/_rels/notesSlide2.xml.rels><?xml version="1.0" encoding="UTF-8" standalone="yes"?><Relationships xmlns="http://schemas.openxmlformats.org/package/2006/relationships"><Relationship Target="http://www.treia.org/renewable-energy-defined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http://www.inbalance-energy.co.uk/articles/solar_thermal_system_design.html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www.technologystudent.com/energy1/solar3.htm" Type="http://schemas.openxmlformats.org/officeDocument/2006/relationships/hyperlink" TargetMode="External" Id="rId4"/><Relationship Target="http://www.global-greenhouse-warming.com/solar-central-power-towers.html" Type="http://schemas.openxmlformats.org/officeDocument/2006/relationships/hyperlink" TargetMode="External" Id="rId3"/></Relationships>
</file>

<file path=ppt/notesSlides/_rels/notesSlide21.xml.rels><?xml version="1.0" encoding="UTF-8" standalone="yes"?><Relationships xmlns="http://schemas.openxmlformats.org/package/2006/relationships"><Relationship Target="http://energy.gov/energysaver/articles/solar-water-heaters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www.eia.gov/tools/faqs/faq.cfm?id=97&amp;t=3" Type="http://schemas.openxmlformats.org/officeDocument/2006/relationships/hyperlink" TargetMode="External" Id="rId3"/></Relationships>
</file>

<file path=ppt/notesSlides/_rels/notesSlide22.xml.rels><?xml version="1.0" encoding="UTF-8" standalone="yes"?><Relationships xmlns="http://schemas.openxmlformats.org/package/2006/relationships"><Relationship Target="http://www.renewablegreenenergypower.com/interesting-facts-about-wind-power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http://science.howstuffworks.com/environmental/green-science/wind-power2.htm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www.eng.src-vertical.com/products/wind-turbines/" Type="http://schemas.openxmlformats.org/officeDocument/2006/relationships/hyperlink" TargetMode="External" Id="rId4"/><Relationship Target="http://www.turbinesinfo.com/horizontal-axis-wind-turbines-hawt/" Type="http://schemas.openxmlformats.org/officeDocument/2006/relationships/hyperlink" TargetMode="External" Id="rId3"/></Relationships>
</file>

<file path=ppt/notesSlides/_rels/notesSlide26.xml.rels><?xml version="1.0" encoding="UTF-8" standalone="yes"?><Relationships xmlns="http://schemas.openxmlformats.org/package/2006/relationships"><Relationship Target="http://clearlyahead.com/energy-department-2/wind/how-it-works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http://www.asu.edu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http://www.cleanenergyactionproject.com/CleanEnergyActionProject/Wind_Power_Case_Studies_files/Alta%20Wind%20Energy%20Center%20.pdf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http://www.londonarray.com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http://energyalmanac.ca.gov/renewables/geothermal/types.html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http://energyalmanac.ca.gov/renewables/geothermal/types.html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http://www.bbc.co.uk/schools/gcsebitesize/science/aqa_pre_2011/energy/mainselectricityrev5.shtml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www.vpsupply.com/lp/buffalo-geothermal-heat-pumps" Type="http://schemas.openxmlformats.org/officeDocument/2006/relationships/hyperlink" TargetMode="External" Id="rId3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http://www.geo-energy.org/plants.aspx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geothermal.marin.org/geopresentation/sld053.htm" Type="http://schemas.openxmlformats.org/officeDocument/2006/relationships/hyperlink" TargetMode="External" Id="rId4"/><Relationship Target="http://www.energy.ca.gov/geothermal/" Type="http://schemas.openxmlformats.org/officeDocument/2006/relationships/hyperlink" TargetMode="External" Id="rId3"/></Relationships>
</file>

<file path=ppt/notesSlides/_rels/notesSlide36.xml.rels><?xml version="1.0" encoding="UTF-8" standalone="yes"?><Relationships xmlns="http://schemas.openxmlformats.org/package/2006/relationships"><Relationship Target="http://www.oecd-ilibrary.org/sites/factbook-2013-en/06/01/03/index.html?contentType=&amp;itemId=/content/chapter/factbook-2013-43-en&amp;containerItemId=/content/serial/18147364&amp;accessItemIds=&amp;mimeType=text/html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http://www.renewablegreenenergypower.com/what-is-hydropower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http://www1.eere.energy.gov/water/hydro_turbine_types.html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http://www.biomassenergycentre.org.uk/portal/page?_pageid=76,15068&amp;_dad=portal&amp;_schema=PORTAL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http://www.geopowerenergy.com/technology/biogas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http://stlenergy.org/?p=459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http://www.biogasregions.org/doc/shining_examples/10.pdf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https://www.youtube.com/watch?v=g9NH9W1Eg0E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s://www.youtube.com/watch?v=MCAB0g55lQw" Type="http://schemas.openxmlformats.org/officeDocument/2006/relationships/hyperlink" TargetMode="External" Id="rId3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http://upload.wikimedia.org/wikipedia/commons/thumb/3/34/Grape_and_forks.jpg/1280px-Grape_and_forks.jpg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ndb.nal.usda.gov/ndb/foods/show/2257?fg=&amp;man=&amp;lfacet=&amp;count=&amp;max=&amp;qlookup=&amp;offset=&amp;sort=&amp;format=Abridged&amp;_action_show=Apply+Changes&amp;Qv=1&amp;Q4179=1.0&amp;Q4180=1&amp;Q4181=1.0" Type="http://schemas.openxmlformats.org/officeDocument/2006/relationships/hyperlink" TargetMode="External" Id="rId3"/></Relationships>
</file>

<file path=ppt/notesSlides/_rels/notesSlide8.xml.rels><?xml version="1.0" encoding="UTF-8" standalone="yes"?><Relationships xmlns="http://schemas.openxmlformats.org/package/2006/relationships"><Relationship Target="http://data.worldbank.org/indicator/EG.USE.ELEC.KH.PC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http://www.sustainableenergyadvantage.com/seven-facts-about-renewable-energy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M^2 = Height plus half length of the Board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3000" lang="en" i="0"/>
              <a:t>Biggest PV Power Plant (Antelope Valley) has an estimated annual generation of 623 GWh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May remove slide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Steam: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http://questionablekristina.deviantart.com/art/steam-stack-141276557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Turbine: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http://www.radianceenergies.com/solar-basics/solar-basics.htm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Direct: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http://www.inbalance-energy.co.uk/articles/solar_thermal_system_design.html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Tower: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http://www.global-greenhouse-warming.com/solar-central-power-towers.html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Parabolic: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4"/>
              </a:rPr>
              <a:t>http://www.technologystudent.com/energy1/solar3.htm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Temperatures (www.solarpaces.org)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Direct: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http://www.inbalance-energy.co.uk/articles/solar_thermal_system_design.html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Tower: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http://www.global-greenhouse-warming.com/solar-central-power-towers.html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Parabolic: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4"/>
              </a:rPr>
              <a:t>http://www.technologystudent.com/energy1/solar3.htm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Temperatures (www.solarpaces.org)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https://www.youtube.com/watch?v=x2zjdtxrisc&amp;noredirect=1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http://www.solargreen.net.au/the-three-types-of-solar-cells.html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Picture: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http://thebatteryclinic.com/wp-content/uploads/2010/11/types-of-solar-cells.jpg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Source for numbers: NREL (picture in folder)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http://www.treia.org/renewable-energy-defined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Direct: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http://www.inbalance-energy.co.uk/articles/solar_thermal_system_design.html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Tower: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http://www.global-greenhouse-warming.com/solar-central-power-towers.html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Parabolic: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4"/>
              </a:rPr>
              <a:t>http://www.technologystudent.com/energy1/solar3.htm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Temperatures (www.solarpaces.org)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http://energy.gov/energysaver/articles/solar-water-heaters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Solar kits range from .1 -10 kW (multiple sources, looked online) (in 12 hours get 1.2 - 84 kWh)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.5 kW = ~$2000 5kW = ~$13,000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Daily energy consumption ~ 30kWh (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http://www.eia.gov/tools/faqs/faq.cfm?id=97&amp;t=3</a:t>
            </a:r>
            <a:r>
              <a:rPr strike="noStrike" u="none" b="0" cap="none" baseline="0" sz="1100" lang="en" i="0"/>
              <a:t>)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http://www.renewablegreenenergypower.com/interesting-facts-about-wind-power/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Source: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http://science.howstuffworks.com/environmental/green-science/wind-power2.htm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Power (HAWT):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http://www.turbinesinfo.com/horizontal-axis-wind-turbines-hawt/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Power (VAWT):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4"/>
              </a:rPr>
              <a:t>http://www.eng.src-vertical.com/products/wind-turbines/</a:t>
            </a:r>
            <a:r>
              <a:rPr strike="noStrike" u="none" b="0" cap="none" baseline="0" sz="1100" lang="en" i="0"/>
              <a:t> (general power range)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http://clearlyahead.com/energy-department-2/wind/how-it-works/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Maybe show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http://www.asu.edu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http://www.cleanenergyactionproject.com/CleanEnergyActionProject/Wind_Power_Case_Studies_files/Alta%20Wind%20Energy%20Center%20.pdf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http://www.londonarray.com/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http://www.renewablegreenenergypower.com/solar-energy-facts-solar-energy-alone-can-power-the-world/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http://energyalmanac.ca.gov/renewables/geothermal/types.html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http://energyalmanac.ca.gov/renewables/geothermal/types.html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1)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http://www.bbc.co.uk/schools/gcsebitesize/science/aqa_pre_2011/energy/mainselectricityrev5.shtml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2)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http://www.vpsupply.com/lp/buffalo-geothermal-heat-pumps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1) https://www.google.com/search?q=how+does+a+geothermal+power+plant+work&amp;um=1&amp;ie=UTF-8&amp;hl=en&amp;tbm=isch&amp;source=og&amp;sa=N&amp;tab=wi&amp;ei=GVXxUfazEKmCjAKj64Ag&amp;biw=1527&amp;bih=848&amp;sei=HlXxUefZLOmpigKolIFQ#q=how+does+a+geothermal+power+plant+work&amp;um=1&amp;hl=en&amp;tbm=isch&amp;source=lnt&amp;tbs=isz:l&amp;sa=X&amp;ei=HlXxUZyRNenGiwKL6YG4Dw&amp;ved=0CBkQpwUoAQ&amp;bav=on.2,or.r_qf.&amp;bvm=bv.49784469%2Cd.cGE%2Cpv.xjs.s.en_US.MpiVkF51mpA.O&amp;fp=630f4a7851d9cf72&amp;biw=1527&amp;bih=848&amp;facrc=_&amp;imgdii=_&amp;imgrc=lNzxtXNfNPAjxM%3A%3BfReCl-FTPdIiAM%3Bhttp%253A%252F%252Fgeo-energy.org%252FImages%252FAIRCOOLEDCOMBINEDCYCLE-ENGLISH-G2-6E.JPG%3Bhttp%253A%252F%252Fgeo-energy.org%252Fbasics.aspx%3B1535%3B1155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4" name="Shape 4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http://www.geo-energy.org/plants.aspx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http://www.energy.ca.gov/geothermal/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Last picture: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4"/>
              </a:rPr>
              <a:t>http://geothermal.marin.org/geopresentation/sld053.htm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http://www.oecd-ilibrary.org/sites/factbook-2013-en/06/01/03/index.html?contentType=&amp;itemId=/content/chapter/factbook-2013-43-en&amp;containerItemId=/content/serial/18147364&amp;accessItemIds=&amp;mimeType=text/html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/>
              <a:t>Source: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http://www.renewablegreenenergypower.com/what-is-hydropower/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3" name="Shape 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400" lang="en" i="0"/>
              <a:t>http://www.eskom.co.za/c/article/13/palmiet/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http://www1.eere.energy.gov/water/hydro_turbine_types.html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8" name="Shape 4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100" lang="en" i="0"/>
              <a:t>source: eswrenewableenergystudy.files.wordpress.com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7" name="Shape 4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6" name="Shape 4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7" name="Shape 47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4" name="Shape 4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5" name="Shape 4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http://www.biomassenergycentre.org.uk/portal/page?_pageid=76,15068&amp;_dad=portal&amp;_schema=PORTAL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http://www.geopowerenergy.com/technology/biogas/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9" name="Shape 5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0" name="Shape 51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http://stlenergy.org/?p=459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9" name="Shape 5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6" name="Shape 5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7" name="Shape 5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5" name="Shape 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6" name="Shape 5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http://www.biogasregions.org/doc/shining_examples/10.pdf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COE = Cost of Energy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Source: National Renewable energy Lab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4" name="Shape 5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5" name="Shape 5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http://www.c2es.org/technology/factsheet/CogenerationCHP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3" name="Shape 5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4" name="Shape 5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1" name="Shape 5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2" name="Shape 5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6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https://www.youtube.com/watch?v=g9NH9W1Eg0E</a:t>
            </a:r>
            <a:r>
              <a:rPr strike="noStrike" u="none" b="0" cap="none" baseline="0" sz="3000" lang="en" i="0">
                <a:solidFill>
                  <a:schemeClr val="dk1"/>
                </a:solidFill>
              </a:rPr>
              <a:t> (2:29)</a:t>
            </a:r>
          </a:p>
          <a:p>
            <a:pPr algn="l" rtl="0" lvl="0" marR="0" indent="0" marL="0">
              <a:spcBef>
                <a:spcPts val="6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https://www.youtube.com/watch?v=MCAB0g55lQw</a:t>
            </a:r>
            <a:r>
              <a:rPr strike="noStrike" u="none" b="0" cap="none" baseline="0" sz="3000" lang="en" i="0">
                <a:solidFill>
                  <a:schemeClr val="dk1"/>
                </a:solidFill>
              </a:rPr>
              <a:t> (1:23)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8" name="Shape 5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9" name="Shape 5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4" name="Shape 5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5" name="Shape 5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Grape photo: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http://upload.wikimedia.org/wikipedia/commons/thumb/3/34/Grape_and_forks.jpg/1280px-Grape_and_forks.jpg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Amount of energy in a grape: 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3"/>
              </a:rPr>
              <a:t>http://ndb.nal.usda.gov/ndb/foods/show/2257?fg=&amp;man=&amp;lfacet=&amp;count=&amp;max=&amp;qlookup=&amp;offset=&amp;sort=&amp;format=Abridged&amp;_action_show=Apply+Changes&amp;Qv=1&amp;Q4179=1.0&amp;Q4180=1&amp;Q4181=1.0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Energy Consumption :</a:t>
            </a: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http://data.worldbank.org/indicator/EG.USE.ELEC.KH.PC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100" lang="en" i="0"/>
              <a:t>Calculated by myself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sng" b="0" cap="none" baseline="0" sz="1100" lang="en" i="0">
                <a:solidFill>
                  <a:schemeClr val="hlink"/>
                </a:solidFill>
                <a:hlinkClick r:id="rId2"/>
              </a:rPr>
              <a:t>http://www.sustainableenergyadvantage.com/seven-facts-about-renewable-energy/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1714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333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1430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14300" marL="2057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14300" marL="2514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14300" marL="2971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14300" marL="3429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14300" marL="3886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5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7.jpg" Type="http://schemas.openxmlformats.org/officeDocument/2006/relationships/image" Id="rId4"/><Relationship Target="../media/image08.jpg" Type="http://schemas.openxmlformats.org/officeDocument/2006/relationships/image" Id="rId3"/><Relationship Target="../media/image19.jpg" Type="http://schemas.openxmlformats.org/officeDocument/2006/relationships/image" Id="rId9"/><Relationship Target="../media/image02.png" Type="http://schemas.openxmlformats.org/officeDocument/2006/relationships/image" Id="rId6"/><Relationship Target="../media/image14.jpg" Type="http://schemas.openxmlformats.org/officeDocument/2006/relationships/image" Id="rId5"/><Relationship Target="../media/image12.png" Type="http://schemas.openxmlformats.org/officeDocument/2006/relationships/image" Id="rId8"/><Relationship Target="../media/image67.pn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2.png" Type="http://schemas.openxmlformats.org/officeDocument/2006/relationships/image" Id="rId4"/><Relationship Target="../media/image18.gif" Type="http://schemas.openxmlformats.org/officeDocument/2006/relationships/image" Id="rId3"/><Relationship Target="../media/image28.jpg" Type="http://schemas.openxmlformats.org/officeDocument/2006/relationships/image" Id="rId6"/><Relationship Target="../media/image27.jp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23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21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3"/><Relationship Target="../media/image24.jpg" Type="http://schemas.openxmlformats.org/officeDocument/2006/relationships/image" Id="rId6"/><Relationship Target="http://youtube.com/v/x2zjdtxrisc" Type="http://schemas.openxmlformats.org/officeDocument/2006/relationships/hyperlink" TargetMode="External" Id="rId5"/><Relationship Target="../media/image26.jpg" Type="http://schemas.openxmlformats.org/officeDocument/2006/relationships/image" Id="rId7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5.png" Type="http://schemas.openxmlformats.org/officeDocument/2006/relationships/image" Id="rId4"/><Relationship Target="../media/image02.png" Type="http://schemas.openxmlformats.org/officeDocument/2006/relationships/image" Id="rId3"/><Relationship Target="../media/image38.jp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30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9.gif" Type="http://schemas.openxmlformats.org/officeDocument/2006/relationships/image" Id="rId4"/><Relationship Target="../media/image02.png" Type="http://schemas.openxmlformats.org/officeDocument/2006/relationships/image" Id="rId3"/><Relationship Target="../media/image34.gif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1.gif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3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6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53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32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41.jpg" Type="http://schemas.openxmlformats.org/officeDocument/2006/relationships/image" Id="rId4"/><Relationship Target="../media/image02.png" Type="http://schemas.openxmlformats.org/officeDocument/2006/relationships/image" Id="rId3"/><Relationship Target="../media/image37.jpg" Type="http://schemas.openxmlformats.org/officeDocument/2006/relationships/image" Id="rId5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42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4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9.jpg" Type="http://schemas.openxmlformats.org/officeDocument/2006/relationships/image" Id="rId4"/><Relationship Target="../media/image02.png" Type="http://schemas.openxmlformats.org/officeDocument/2006/relationships/image" Id="rId3"/><Relationship Target="../media/image44.jpg" Type="http://schemas.openxmlformats.org/officeDocument/2006/relationships/image" Id="rId5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45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48.gif" Type="http://schemas.openxmlformats.org/officeDocument/2006/relationships/image" Id="rId4"/><Relationship Target="../media/image02.png" Type="http://schemas.openxmlformats.org/officeDocument/2006/relationships/image" Id="rId3"/><Relationship Target="../media/image47.gif" Type="http://schemas.openxmlformats.org/officeDocument/2006/relationships/image" Id="rId6"/><Relationship Target="../media/image43.gif" Type="http://schemas.openxmlformats.org/officeDocument/2006/relationships/image" Id="rId5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49.png" Type="http://schemas.openxmlformats.org/officeDocument/2006/relationships/image" Id="rId4"/><Relationship Target="../media/image02.png" Type="http://schemas.openxmlformats.org/officeDocument/2006/relationships/image" Id="rId3"/><Relationship Target="../media/image46.png" Type="http://schemas.openxmlformats.org/officeDocument/2006/relationships/image" Id="rId5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76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50.jpg" Type="http://schemas.openxmlformats.org/officeDocument/2006/relationships/image" Id="rId4"/><Relationship Target="../media/image02.png" Type="http://schemas.openxmlformats.org/officeDocument/2006/relationships/image" Id="rId3"/><Relationship Target="../media/image51.jpg" Type="http://schemas.openxmlformats.org/officeDocument/2006/relationships/image" Id="rId5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52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54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75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59.png" Type="http://schemas.openxmlformats.org/officeDocument/2006/relationships/image" Id="rId3"/><Relationship Target="../media/image57.png" Type="http://schemas.openxmlformats.org/officeDocument/2006/relationships/image" Id="rId6"/><Relationship Target="../media/image55.png" Type="http://schemas.openxmlformats.org/officeDocument/2006/relationships/image" Id="rId5"/><Relationship Target="../media/image56.png" Type="http://schemas.openxmlformats.org/officeDocument/2006/relationships/image" Id="rId8"/><Relationship Target="../media/image61.pn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58.jp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2.png" Type="http://schemas.openxmlformats.org/officeDocument/2006/relationships/image" Id="rId4"/><Relationship Target="../media/image64.jp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60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3"/><Relationship Target="../media/image66.jpg" Type="http://schemas.openxmlformats.org/officeDocument/2006/relationships/image" Id="rId6"/><Relationship Target="http://youtube.com/v/FUo8hrA0CEU" Type="http://schemas.openxmlformats.org/officeDocument/2006/relationships/hyperlink" TargetMode="External" Id="rId5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63.jpg" Type="http://schemas.openxmlformats.org/officeDocument/2006/relationships/image" Id="rId4"/><Relationship Target="../media/image02.png" Type="http://schemas.openxmlformats.org/officeDocument/2006/relationships/image" Id="rId3"/><Relationship Target="http://greenrenewableenergy.org/tag/guidebook/" Type="http://schemas.openxmlformats.org/officeDocument/2006/relationships/hyperlink" TargetMode="External" Id="rId5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70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68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65.jp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73.jp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69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11.png" Type="http://schemas.openxmlformats.org/officeDocument/2006/relationships/image" Id="rId3"/><Relationship Target="../media/image20.png" Type="http://schemas.openxmlformats.org/officeDocument/2006/relationships/image" Id="rId5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74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77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3"/><Relationship Target="../media/image71.jpg" Type="http://schemas.openxmlformats.org/officeDocument/2006/relationships/image" Id="rId6"/><Relationship Target="http://youtube.com/v/MCAB0g55lQw" Type="http://schemas.openxmlformats.org/officeDocument/2006/relationships/hyperlink" TargetMode="External" Id="rId5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72.png" Type="http://schemas.openxmlformats.org/officeDocument/2006/relationships/image" Id="rId4"/><Relationship Target="../media/image78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0.jpg" Type="http://schemas.openxmlformats.org/officeDocument/2006/relationships/image" Id="rId4"/><Relationship Target="../media/image02.pn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05.jpg" Type="http://schemas.openxmlformats.org/officeDocument/2006/relationships/image" Id="rId3"/><Relationship Target="../media/image06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13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1544650" x="685800"/>
            <a:ext cy="4619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30480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Topic of Discussion</a:t>
            </a:r>
          </a:p>
          <a:p>
            <a:pPr algn="ctr" rtl="0" lvl="0" marR="0" indent="30480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“Stabilizing Climate: Shifting to Renewable Energy”</a:t>
            </a:r>
          </a:p>
          <a:p>
            <a:r>
              <a:t/>
            </a:r>
          </a:p>
          <a:p>
            <a:pPr algn="ctr" rtl="0" lvl="0" marR="0" indent="30480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Presented by</a:t>
            </a:r>
          </a:p>
          <a:p>
            <a:pPr algn="ctr" rtl="0" lvl="0" marR="0" indent="30480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Plan B Project Team</a:t>
            </a:r>
          </a:p>
          <a:p>
            <a:r>
              <a:t/>
            </a:r>
          </a:p>
          <a:p>
            <a:pPr algn="ctr" rtl="0" lvl="0" marR="0" indent="30480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Plan B 4.0: Mobilizing to Save Civilization</a:t>
            </a:r>
          </a:p>
          <a:p>
            <a:pPr algn="ctr" rtl="0" lvl="0" marR="0" indent="30480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by Lester R. Brown</a:t>
            </a:r>
          </a:p>
          <a:p>
            <a:pPr algn="ctr" rtl="0" lvl="0" marR="0" indent="30480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42" name="Shape 42"/>
          <p:cNvSpPr/>
          <p:nvPr/>
        </p:nvSpPr>
        <p:spPr>
          <a:xfrm>
            <a:off y="6210300" x="80961"/>
            <a:ext cy="647700" cx="8982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3" name="Shape 43"/>
          <p:cNvSpPr/>
          <p:nvPr/>
        </p:nvSpPr>
        <p:spPr>
          <a:xfrm>
            <a:off y="0" x="11"/>
            <a:ext cy="149542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" name="Shape 44"/>
          <p:cNvSpPr txBox="1"/>
          <p:nvPr/>
        </p:nvSpPr>
        <p:spPr>
          <a:xfrm>
            <a:off y="0" x="874860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b="1" lang="en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0" name="Shape 140"/>
          <p:cNvSpPr/>
          <p:nvPr/>
        </p:nvSpPr>
        <p:spPr>
          <a:xfrm>
            <a:off y="609600" x="152400"/>
            <a:ext cy="5172075" cx="8858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1" name="Shape 141"/>
          <p:cNvSpPr txBox="1"/>
          <p:nvPr/>
        </p:nvSpPr>
        <p:spPr>
          <a:xfrm>
            <a:off y="5812675" x="1092575"/>
            <a:ext cy="205499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Meteonorm</a:t>
            </a:r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y="-5" x="323850"/>
            <a:ext cy="656398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World Solar Potential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10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9" name="Shape 149"/>
          <p:cNvSpPr txBox="1"/>
          <p:nvPr/>
        </p:nvSpPr>
        <p:spPr>
          <a:xfrm>
            <a:off y="5803975" x="6359775"/>
            <a:ext cy="290099" cx="278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</a:t>
            </a:r>
            <a:r>
              <a:rPr strike="noStrike" u="none" b="0" cap="none" baseline="0" sz="800" lang="en" i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Ramez Naam – Scientific American</a:t>
            </a: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y="231544" x="457200"/>
            <a:ext cy="718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World Solar Potential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1223586" x="457200"/>
            <a:ext cy="4163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only </a:t>
            </a:r>
            <a:r>
              <a:rPr strike="noStrike" u="none" b="1" cap="none" baseline="0" sz="60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88</a:t>
            </a:r>
            <a:r>
              <a:rPr strike="noStrike" u="none" b="1" cap="none" baseline="0" sz="48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minutes, 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	the </a:t>
            </a: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Sun</a:t>
            </a: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provides enough </a:t>
            </a: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Energy</a:t>
            </a: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to 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power the World for </a:t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				</a:t>
            </a: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one entire year</a:t>
            </a:r>
            <a:r>
              <a:rPr strike="noStrike" u="none" b="1" cap="none" baseline="0" sz="48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8" name="Shape 158"/>
          <p:cNvSpPr txBox="1"/>
          <p:nvPr/>
        </p:nvSpPr>
        <p:spPr>
          <a:xfrm>
            <a:off y="5760525" x="6193150"/>
            <a:ext cy="268799" cx="295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Sandia.gov and World Energy Outlook 2010</a:t>
            </a: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y="84832" x="457200"/>
            <a:ext cy="764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World Solar Potential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753237" x="52983"/>
            <a:ext cy="4421935" cx="90380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World Energy Consumption 2010 = 17,500 TWh</a:t>
            </a:r>
          </a:p>
          <a:p>
            <a:pPr algn="r" rtl="0" lvl="0" marR="0" indent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 7 , 5 0 0 , 0 0 0 , 0 0 0 , 0 0 0 k W h</a:t>
            </a:r>
          </a:p>
          <a:p>
            <a:pPr algn="l" rtl="0" lvl="0" marR="0" indent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Antelope Valley - PV Power Plant = 623 GWh</a:t>
            </a:r>
          </a:p>
          <a:p>
            <a:pPr algn="l" rtl="0" lvl="0" marR="0" indent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2,100 acres</a:t>
            </a:r>
          </a:p>
          <a:p>
            <a:pPr algn="r" rtl="0" lvl="0" marR="0" indent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6 2 3 , 0 0 0 , 0 0 0 k W h</a:t>
            </a:r>
            <a:r>
              <a:rPr strike="noStrike" u="none" b="0" cap="none" baseline="0" sz="36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l" rtl="0" lvl="0" marR="0" indent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Another </a:t>
            </a:r>
            <a:r>
              <a:rPr strike="noStrike" u="none" b="1" cap="none" baseline="0" sz="4000" lang="en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22,000</a:t>
            </a:r>
            <a:r>
              <a:rPr strike="noStrike" u="none" b="1" cap="none" baseline="0" sz="3000" lang="en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Plants</a:t>
            </a: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like this are needed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y="3503832" x="256236"/>
            <a:ext cy="0" cx="86459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162" name="Shape 16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12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/>
        </p:nvSpPr>
        <p:spPr>
          <a:xfrm>
            <a:off y="3981478" x="3404875"/>
            <a:ext cy="1743144" cx="19540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8" name="Shape 168"/>
          <p:cNvSpPr/>
          <p:nvPr/>
        </p:nvSpPr>
        <p:spPr>
          <a:xfrm>
            <a:off y="302875" x="3404875"/>
            <a:ext cy="1645749" cx="19541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9" name="Shape 169"/>
          <p:cNvSpPr/>
          <p:nvPr/>
        </p:nvSpPr>
        <p:spPr>
          <a:xfrm>
            <a:off y="3817373" x="7461975"/>
            <a:ext cy="1833599" cx="16412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71" name="Shape 171"/>
          <p:cNvSpPr/>
          <p:nvPr/>
        </p:nvSpPr>
        <p:spPr>
          <a:xfrm>
            <a:off y="1784250" x="0"/>
            <a:ext cy="2568250" cx="260954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72" name="Shape 172"/>
          <p:cNvSpPr/>
          <p:nvPr/>
        </p:nvSpPr>
        <p:spPr>
          <a:xfrm>
            <a:off y="416247" x="1922941"/>
            <a:ext cy="1418998" cx="129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w="19050" cap="flat">
            <a:solidFill>
              <a:srgbClr val="98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heat up liquid</a:t>
            </a:r>
          </a:p>
        </p:txBody>
      </p:sp>
      <p:sp>
        <p:nvSpPr>
          <p:cNvPr id="173" name="Shape 173"/>
          <p:cNvSpPr/>
          <p:nvPr/>
        </p:nvSpPr>
        <p:spPr>
          <a:xfrm>
            <a:off y="365247" x="6000010"/>
            <a:ext cy="1418998" cx="129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w="19050" cap="flat">
            <a:solidFill>
              <a:srgbClr val="98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heat up our homes</a:t>
            </a:r>
          </a:p>
        </p:txBody>
      </p:sp>
      <p:sp>
        <p:nvSpPr>
          <p:cNvPr id="174" name="Shape 174"/>
          <p:cNvSpPr/>
          <p:nvPr/>
        </p:nvSpPr>
        <p:spPr>
          <a:xfrm rot="2705248">
            <a:off y="1392468" x="4534110"/>
            <a:ext cy="888621" cx="69473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w="19050" cap="flat">
            <a:solidFill>
              <a:srgbClr val="0C343D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5" name="Shape 175"/>
          <p:cNvSpPr/>
          <p:nvPr/>
        </p:nvSpPr>
        <p:spPr>
          <a:xfrm>
            <a:off y="2244128" x="4659453"/>
            <a:ext cy="1119300" cx="25248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76" name="Shape 176"/>
          <p:cNvSpPr/>
          <p:nvPr/>
        </p:nvSpPr>
        <p:spPr>
          <a:xfrm>
            <a:off y="4024685" x="5973860"/>
            <a:ext cy="1418998" cx="129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w="19050" cap="flat">
            <a:solidFill>
              <a:srgbClr val="F1C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make electricity</a:t>
            </a:r>
          </a:p>
        </p:txBody>
      </p:sp>
      <p:sp>
        <p:nvSpPr>
          <p:cNvPr id="177" name="Shape 177"/>
          <p:cNvSpPr/>
          <p:nvPr/>
        </p:nvSpPr>
        <p:spPr>
          <a:xfrm>
            <a:off y="4281550" x="1991050"/>
            <a:ext cy="1143000" cx="129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w="19050" cap="flat">
            <a:solidFill>
              <a:srgbClr val="F1C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Gathering Radiation</a:t>
            </a:r>
          </a:p>
        </p:txBody>
      </p:sp>
      <p:sp>
        <p:nvSpPr>
          <p:cNvPr id="178" name="Shape 178"/>
          <p:cNvSpPr/>
          <p:nvPr/>
        </p:nvSpPr>
        <p:spPr>
          <a:xfrm>
            <a:off y="212850" x="7614375"/>
            <a:ext cy="1645749" cx="1418998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79" name="Shape 179"/>
          <p:cNvSpPr/>
          <p:nvPr/>
        </p:nvSpPr>
        <p:spPr>
          <a:xfrm rot="2705248">
            <a:off y="3201393" x="6857235"/>
            <a:ext cy="888621" cx="69473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w="19050" cap="flat">
            <a:solidFill>
              <a:srgbClr val="F1C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0" name="Shape 180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13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/>
        </p:nvSpPr>
        <p:spPr>
          <a:xfrm>
            <a:off y="245350" x="457199"/>
            <a:ext cy="5783974" cx="82295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6" name="Shape 186"/>
          <p:cNvSpPr txBox="1"/>
          <p:nvPr>
            <p:ph type="title"/>
          </p:nvPr>
        </p:nvSpPr>
        <p:spPr>
          <a:xfrm>
            <a:off y="-17908" x="281337"/>
            <a:ext cy="648598" cx="85813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Solar Thermal Energy for </a:t>
            </a:r>
            <a:r>
              <a:rPr lang="en">
                <a:rtl val="0"/>
              </a:rPr>
              <a:t>O</a:t>
            </a: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ur Homes</a:t>
            </a:r>
          </a:p>
        </p:txBody>
      </p:sp>
      <p:sp>
        <p:nvSpPr>
          <p:cNvPr id="187" name="Shape 187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8" name="Shape 188"/>
          <p:cNvSpPr txBox="1"/>
          <p:nvPr/>
        </p:nvSpPr>
        <p:spPr>
          <a:xfrm>
            <a:off y="5710525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Radiance Solar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14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4975" x="63750"/>
            <a:ext cy="652199" cx="90165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200" lang="en">
                <a:solidFill>
                  <a:srgbClr val="000000"/>
                </a:solidFill>
              </a:rPr>
              <a:t>Most Common Types of Thermal Capturing</a:t>
            </a:r>
          </a:p>
        </p:txBody>
      </p:sp>
      <p:sp>
        <p:nvSpPr>
          <p:cNvPr id="195" name="Shape 195"/>
          <p:cNvSpPr/>
          <p:nvPr/>
        </p:nvSpPr>
        <p:spPr>
          <a:xfrm>
            <a:off y="3462075" x="3855450"/>
            <a:ext cy="2452825" cx="3129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6" name="Shape 196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7" name="Shape 197"/>
          <p:cNvSpPr txBox="1"/>
          <p:nvPr/>
        </p:nvSpPr>
        <p:spPr>
          <a:xfrm>
            <a:off y="761973" x="132525"/>
            <a:ext cy="652199" cx="262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marL="342900">
              <a:spcBef>
                <a:spcPts val="600"/>
              </a:spcBef>
              <a:buNone/>
            </a:pPr>
            <a:r>
              <a:rPr sz="3200" lang="en">
                <a:solidFill>
                  <a:srgbClr val="000000"/>
                </a:solidFill>
              </a:rPr>
              <a:t>Direct Plate</a:t>
            </a:r>
          </a:p>
        </p:txBody>
      </p:sp>
      <p:sp>
        <p:nvSpPr>
          <p:cNvPr id="198" name="Shape 198"/>
          <p:cNvSpPr/>
          <p:nvPr/>
        </p:nvSpPr>
        <p:spPr>
          <a:xfrm>
            <a:off y="1428148" x="9938"/>
            <a:ext cy="3801948" cx="37359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99" name="Shape 199"/>
          <p:cNvSpPr txBox="1"/>
          <p:nvPr/>
        </p:nvSpPr>
        <p:spPr>
          <a:xfrm>
            <a:off y="1641573" x="390938"/>
            <a:ext cy="457200" cx="2528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250</a:t>
            </a:r>
            <a:r>
              <a:rPr strike="noStrike" u="none" b="0" cap="none" baseline="3000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(120</a:t>
            </a:r>
            <a:r>
              <a:rPr strike="noStrike" u="none" b="0" cap="none" baseline="3000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</a:p>
        </p:txBody>
      </p:sp>
      <p:sp>
        <p:nvSpPr>
          <p:cNvPr id="200" name="Shape 200"/>
          <p:cNvSpPr/>
          <p:nvPr/>
        </p:nvSpPr>
        <p:spPr>
          <a:xfrm>
            <a:off y="658843" x="5887448"/>
            <a:ext cy="2670277" cx="312956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01" name="Shape 201"/>
          <p:cNvSpPr/>
          <p:nvPr/>
        </p:nvSpPr>
        <p:spPr>
          <a:xfrm>
            <a:off y="792954" x="4236637"/>
            <a:ext cy="1077300" cx="1322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Tower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y="1983422" x="3964587"/>
            <a:ext cy="457200" cx="1866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1850</a:t>
            </a:r>
            <a:r>
              <a:rPr strike="noStrike" u="none" b="0" cap="none" baseline="3000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(1000</a:t>
            </a:r>
            <a:r>
              <a:rPr strike="noStrike" u="none" b="0" cap="none" baseline="3000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</a:p>
        </p:txBody>
      </p:sp>
      <p:sp>
        <p:nvSpPr>
          <p:cNvPr id="203" name="Shape 203"/>
          <p:cNvSpPr/>
          <p:nvPr/>
        </p:nvSpPr>
        <p:spPr>
          <a:xfrm>
            <a:off y="4386862" x="6486798"/>
            <a:ext cy="584700" cx="213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2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Parabolic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y="5031173" x="5682792"/>
            <a:ext cy="457200" cx="294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750</a:t>
            </a:r>
            <a:r>
              <a:rPr strike="noStrike" u="none" b="0" cap="none" baseline="3000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(400</a:t>
            </a:r>
            <a:r>
              <a:rPr strike="noStrike" u="none" b="0" cap="none" baseline="3000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15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/>
        </p:nvSpPr>
        <p:spPr>
          <a:xfrm>
            <a:off y="0" x="-21125"/>
            <a:ext cy="6029325" cx="91651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1" name="Shape 211"/>
          <p:cNvSpPr txBox="1"/>
          <p:nvPr>
            <p:ph type="title"/>
          </p:nvPr>
        </p:nvSpPr>
        <p:spPr>
          <a:xfrm>
            <a:off y="150050" x="0"/>
            <a:ext cy="714899" cx="894521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CSP - Parabolic Solar Power Plant</a:t>
            </a:r>
          </a:p>
        </p:txBody>
      </p:sp>
      <p:sp>
        <p:nvSpPr>
          <p:cNvPr id="212" name="Shape 212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3" name="Shape 213"/>
          <p:cNvSpPr txBox="1"/>
          <p:nvPr/>
        </p:nvSpPr>
        <p:spPr>
          <a:xfrm>
            <a:off y="915850" x="0"/>
            <a:ext cy="4733100" cx="4264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ANDASOL - SPAIN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540 GWh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180 MW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Storage for 7.5 hr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Electricity for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200,000</a:t>
            </a:r>
            <a:r>
              <a:rPr strike="noStrike" u="none" b="0" cap="none" baseline="0" sz="48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People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16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/>
        </p:nvSpPr>
        <p:spPr>
          <a:xfrm>
            <a:off y="-142750" x="0"/>
            <a:ext cy="6172075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0" name="Shape 220"/>
          <p:cNvSpPr txBox="1"/>
          <p:nvPr>
            <p:ph type="title"/>
          </p:nvPr>
        </p:nvSpPr>
        <p:spPr>
          <a:xfrm>
            <a:off y="-96828" x="470450"/>
            <a:ext cy="828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CSP - Solar Tower</a:t>
            </a:r>
          </a:p>
        </p:txBody>
      </p:sp>
      <p:sp>
        <p:nvSpPr>
          <p:cNvPr id="221" name="Shape 221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2" name="Shape 222"/>
          <p:cNvSpPr txBox="1"/>
          <p:nvPr/>
        </p:nvSpPr>
        <p:spPr>
          <a:xfrm>
            <a:off y="731775" x="4232976"/>
            <a:ext cy="4733100" cx="4859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INVANPAH - USA / CA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1080 GWh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392 MW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170,000 Heliostats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Electricity for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400,000</a:t>
            </a: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People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17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205094" x="457200"/>
            <a:ext cy="6873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Solar Photovoltaic (PV)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1003312" x="0"/>
            <a:ext cy="8285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Taking sunlight and directly turning it into electricity</a:t>
            </a:r>
          </a:p>
          <a:p>
            <a:r>
              <a:t/>
            </a:r>
          </a:p>
        </p:txBody>
      </p:sp>
      <p:sp>
        <p:nvSpPr>
          <p:cNvPr id="230" name="Shape 23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1" name="Shape 231">
            <a:hlinkClick r:id="rId5"/>
          </p:cNvPr>
          <p:cNvSpPr/>
          <p:nvPr/>
        </p:nvSpPr>
        <p:spPr>
          <a:xfrm>
            <a:off y="1831900" x="1248775"/>
            <a:ext cy="3962175" cx="53525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32" name="Shape 232"/>
          <p:cNvSpPr/>
          <p:nvPr/>
        </p:nvSpPr>
        <p:spPr>
          <a:xfrm>
            <a:off y="3016936" x="6717325"/>
            <a:ext cy="1592100" cx="220442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33" name="Shape 23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18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0" x="1183375"/>
            <a:ext cy="739800" cx="704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Types of Solar PV Capturing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133450" x="0"/>
            <a:ext cy="1949999" cx="45989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Monocrystalline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Made from a single crystal of Silicon</a:t>
            </a:r>
          </a:p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Polycrystalline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Made from multiple crystals of Silicon</a:t>
            </a:r>
          </a:p>
          <a:p>
            <a:r>
              <a:t/>
            </a:r>
          </a:p>
        </p:txBody>
      </p:sp>
      <p:sp>
        <p:nvSpPr>
          <p:cNvPr id="240" name="Shape 240"/>
          <p:cNvSpPr txBox="1"/>
          <p:nvPr/>
        </p:nvSpPr>
        <p:spPr>
          <a:xfrm>
            <a:off y="3954825" x="4429500"/>
            <a:ext cy="1998300" cx="4714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Amorphous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Made from a thin film of Silicon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Thin-film (includes organic solar cells)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Made from a thin film of other materials</a:t>
            </a:r>
          </a:p>
          <a:p>
            <a:r>
              <a:t/>
            </a:r>
          </a:p>
        </p:txBody>
      </p:sp>
      <p:sp>
        <p:nvSpPr>
          <p:cNvPr id="241" name="Shape 241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2" name="Shape 242"/>
          <p:cNvSpPr/>
          <p:nvPr/>
        </p:nvSpPr>
        <p:spPr>
          <a:xfrm>
            <a:off y="655945" x="539675"/>
            <a:ext cy="3451000" cx="76854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3" name="Shape 243"/>
          <p:cNvSpPr/>
          <p:nvPr/>
        </p:nvSpPr>
        <p:spPr>
          <a:xfrm>
            <a:off y="735920" x="6438025"/>
            <a:ext cy="1517522" cx="19635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44" name="Shape 244"/>
          <p:cNvSpPr txBox="1"/>
          <p:nvPr/>
        </p:nvSpPr>
        <p:spPr>
          <a:xfrm>
            <a:off y="5710525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NREL - National Renewable Energy Lab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19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90901" x="457200"/>
            <a:ext cy="663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Renewable Energy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690125" x="142030"/>
            <a:ext cy="1415399" cx="885739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Energy that comes from </a:t>
            </a:r>
            <a:r>
              <a:rPr strike="noStrike" u="none" b="1" cap="none" baseline="0" sz="4000" lang="en" i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continually</a:t>
            </a:r>
            <a:r>
              <a:rPr strike="noStrike" u="none" b="1" cap="none" baseline="0" sz="4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replenishing sources.</a:t>
            </a:r>
          </a:p>
        </p:txBody>
      </p:sp>
      <p:sp>
        <p:nvSpPr>
          <p:cNvPr id="51" name="Shape 51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2" name="Shape 52"/>
          <p:cNvSpPr/>
          <p:nvPr/>
        </p:nvSpPr>
        <p:spPr>
          <a:xfrm>
            <a:off y="754800" x="2385816"/>
            <a:ext cy="4013095" cx="436982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3" name="Shape 53"/>
          <p:cNvSpPr txBox="1"/>
          <p:nvPr/>
        </p:nvSpPr>
        <p:spPr>
          <a:xfrm>
            <a:off y="5715825" x="8170500"/>
            <a:ext cy="389698" cx="3030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Source:TREIA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/>
        </p:nvSpPr>
        <p:spPr>
          <a:xfrm>
            <a:off y="5875" x="0"/>
            <a:ext cy="6023449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1" name="Shape 251"/>
          <p:cNvSpPr txBox="1"/>
          <p:nvPr>
            <p:ph type="title"/>
          </p:nvPr>
        </p:nvSpPr>
        <p:spPr>
          <a:xfrm>
            <a:off y="-96828" x="161700"/>
            <a:ext cy="828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PV Power Plant</a:t>
            </a:r>
          </a:p>
        </p:txBody>
      </p:sp>
      <p:sp>
        <p:nvSpPr>
          <p:cNvPr id="252" name="Shape 252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3" name="Shape 253"/>
          <p:cNvSpPr txBox="1"/>
          <p:nvPr/>
        </p:nvSpPr>
        <p:spPr>
          <a:xfrm>
            <a:off y="1014000" x="161700"/>
            <a:ext cy="4733100" cx="6586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Antelope Valley - USA / CA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623 GWh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230 MW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3,700,000 PV Moduls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Electricity for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230,000</a:t>
            </a:r>
            <a:r>
              <a:rPr strike="noStrike" u="none" b="0" cap="none" baseline="0" sz="36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People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20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y="102358" x="457200"/>
            <a:ext cy="706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Home: Solar Energy</a:t>
            </a:r>
          </a:p>
        </p:txBody>
      </p:sp>
      <p:sp>
        <p:nvSpPr>
          <p:cNvPr id="260" name="Shape 26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1" name="Shape 261"/>
          <p:cNvSpPr/>
          <p:nvPr/>
        </p:nvSpPr>
        <p:spPr>
          <a:xfrm>
            <a:off y="1127182" x="238538"/>
            <a:ext cy="3235857" cx="33563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2" name="Shape 262"/>
          <p:cNvSpPr/>
          <p:nvPr/>
        </p:nvSpPr>
        <p:spPr>
          <a:xfrm>
            <a:off y="1127182" x="3881725"/>
            <a:ext cy="3328875" cx="48050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63" name="Shape 263"/>
          <p:cNvSpPr txBox="1"/>
          <p:nvPr/>
        </p:nvSpPr>
        <p:spPr>
          <a:xfrm>
            <a:off y="4353953" x="133350"/>
            <a:ext cy="8285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Solar heating - Getting hot water for homes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y="4363039" x="4168550"/>
            <a:ext cy="1242629" cx="4805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Home Solar panels - Create your own electricity and "sell back" excess energy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y="5710525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ENERGY.GOV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21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y="46036" x="457200"/>
            <a:ext cy="79038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Wind Power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y="902225" x="457200"/>
            <a:ext cy="4967700" cx="4487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Converts the </a:t>
            </a:r>
          </a:p>
          <a:p>
            <a:pPr algn="l" rtl="0" lvl="0" marR="0" indent="-342900" marL="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kinetic energy</a:t>
            </a:r>
            <a:r>
              <a:rPr strike="noStrike" u="none" b="0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l" rtl="0" lvl="0" marR="0" indent="-342900" marL="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 the wind into mechanical energy, then </a:t>
            </a:r>
          </a:p>
          <a:p>
            <a:pPr algn="l" rtl="0" lvl="0" marR="0" indent="-342900" marL="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into electricity</a:t>
            </a:r>
            <a:r>
              <a:rPr strike="noStrike" u="none" b="0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73" name="Shape 273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4" name="Shape 274"/>
          <p:cNvSpPr/>
          <p:nvPr/>
        </p:nvSpPr>
        <p:spPr>
          <a:xfrm>
            <a:off y="836425" x="4585251"/>
            <a:ext cy="4926136" cx="424061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5" name="Shape 275"/>
          <p:cNvSpPr txBox="1"/>
          <p:nvPr/>
        </p:nvSpPr>
        <p:spPr>
          <a:xfrm>
            <a:off y="5710525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Renewable Green Energy Power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22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0" x="457200"/>
            <a:ext cy="8068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Global Wind Power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83" name="Shape 283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4" name="Shape 284"/>
          <p:cNvSpPr/>
          <p:nvPr/>
        </p:nvSpPr>
        <p:spPr>
          <a:xfrm>
            <a:off y="990600" x="0"/>
            <a:ext cy="4967699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5" name="Shape 285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23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1" name="Shape 291"/>
          <p:cNvSpPr/>
          <p:nvPr/>
        </p:nvSpPr>
        <p:spPr>
          <a:xfrm>
            <a:off y="152400" x="914400"/>
            <a:ext cy="5876925" cx="71052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2" name="Shape 29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24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/>
          <p:nvPr/>
        </p:nvSpPr>
        <p:spPr>
          <a:xfrm>
            <a:off y="1391400" x="981075"/>
            <a:ext cy="4218824" cx="6686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8" name="Shape 298"/>
          <p:cNvSpPr txBox="1"/>
          <p:nvPr>
            <p:ph type="title"/>
          </p:nvPr>
        </p:nvSpPr>
        <p:spPr>
          <a:xfrm>
            <a:off y="30751" x="457200"/>
            <a:ext cy="662735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Types of Windmills </a:t>
            </a:r>
          </a:p>
        </p:txBody>
      </p:sp>
      <p:sp>
        <p:nvSpPr>
          <p:cNvPr id="299" name="Shape 299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00" name="Shape 300"/>
          <p:cNvSpPr txBox="1"/>
          <p:nvPr/>
        </p:nvSpPr>
        <p:spPr>
          <a:xfrm>
            <a:off y="726135" x="267951"/>
            <a:ext cy="828599" cx="408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Horizontal Axis Wind Turbine (HAWT)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y="5753850" x="7130875"/>
            <a:ext cy="323398" cx="203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How Stuff Works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y="5493825" x="1209674"/>
            <a:ext cy="535499" cx="302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100 kW – 10,000 kW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y="5493825" x="5007328"/>
            <a:ext cy="535499" cx="223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 kW - 30 kW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y="680427" x="4755564"/>
            <a:ext cy="828599" cx="3838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Vertical Axis Wind Turbine (VAWT)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: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25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/>
          <p:nvPr/>
        </p:nvSpPr>
        <p:spPr>
          <a:xfrm>
            <a:off y="328048" x="0"/>
            <a:ext cy="5449823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1" name="Shape 311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12" name="Shape 312"/>
          <p:cNvSpPr txBox="1"/>
          <p:nvPr/>
        </p:nvSpPr>
        <p:spPr>
          <a:xfrm>
            <a:off y="1516825" x="1452275"/>
            <a:ext cy="357900" cx="639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13" name="Shape 313"/>
          <p:cNvSpPr txBox="1"/>
          <p:nvPr/>
        </p:nvSpPr>
        <p:spPr>
          <a:xfrm>
            <a:off y="5710525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CCEDC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26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y="17771" x="432250"/>
            <a:ext cy="76023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Small Scale Example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902225" x="0"/>
            <a:ext cy="4967700" cx="44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Wrigley Hall</a:t>
            </a: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at </a:t>
            </a:r>
          </a:p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Arizona State University</a:t>
            </a:r>
          </a:p>
          <a:p>
            <a:r>
              <a:t/>
            </a:r>
          </a:p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Using small scale HAWT to help support this building in sustain a green outlook.</a:t>
            </a:r>
          </a:p>
          <a:p>
            <a:r>
              <a:t/>
            </a:r>
          </a:p>
        </p:txBody>
      </p:sp>
      <p:sp>
        <p:nvSpPr>
          <p:cNvPr id="321" name="Shape 321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2" name="Shape 322"/>
          <p:cNvSpPr/>
          <p:nvPr/>
        </p:nvSpPr>
        <p:spPr>
          <a:xfrm>
            <a:off y="3970141" x="5278223"/>
            <a:ext cy="1740384" cx="275259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23" name="Shape 323"/>
          <p:cNvSpPr/>
          <p:nvPr/>
        </p:nvSpPr>
        <p:spPr>
          <a:xfrm>
            <a:off y="965691" x="4547050"/>
            <a:ext cy="2845049" cx="427074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24" name="Shape 324"/>
          <p:cNvSpPr txBox="1"/>
          <p:nvPr/>
        </p:nvSpPr>
        <p:spPr>
          <a:xfrm>
            <a:off y="5710525" x="11687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Arizona State University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27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/>
          <p:nvPr/>
        </p:nvSpPr>
        <p:spPr>
          <a:xfrm>
            <a:off y="0" x="-26504"/>
            <a:ext cy="6029324" cx="91705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1" name="Shape 331"/>
          <p:cNvSpPr txBox="1"/>
          <p:nvPr>
            <p:ph type="title"/>
          </p:nvPr>
        </p:nvSpPr>
        <p:spPr>
          <a:xfrm>
            <a:off y="-258762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Largest Onshore Windfarm</a:t>
            </a:r>
          </a:p>
        </p:txBody>
      </p:sp>
      <p:sp>
        <p:nvSpPr>
          <p:cNvPr id="332" name="Shape 332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33" name="Shape 333"/>
          <p:cNvSpPr txBox="1"/>
          <p:nvPr/>
        </p:nvSpPr>
        <p:spPr>
          <a:xfrm>
            <a:off y="1143000" x="152126"/>
            <a:ext cy="4733100" cx="7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2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Alta Wind Energy Center - USA / CA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2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2,680 GWh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2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1,020 MW (2012)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2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3,000 MW(2020)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2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9,000 acres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2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Electricity for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1,000,000</a:t>
            </a:r>
            <a:r>
              <a:rPr strike="noStrike" u="none" b="1" cap="none" baseline="0" sz="3200" lang="en" i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strike="noStrike" u="none" b="1" cap="none" baseline="0" sz="32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People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28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/>
          <p:nvPr/>
        </p:nvSpPr>
        <p:spPr>
          <a:xfrm>
            <a:off y="0" x="0"/>
            <a:ext cy="6029324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0" name="Shape 340"/>
          <p:cNvSpPr txBox="1"/>
          <p:nvPr>
            <p:ph type="title"/>
          </p:nvPr>
        </p:nvSpPr>
        <p:spPr>
          <a:xfrm>
            <a:off y="-258762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Largest Offshore Windfarm</a:t>
            </a:r>
          </a:p>
        </p:txBody>
      </p:sp>
      <p:sp>
        <p:nvSpPr>
          <p:cNvPr id="341" name="Shape 341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2" name="Shape 342"/>
          <p:cNvSpPr txBox="1"/>
          <p:nvPr/>
        </p:nvSpPr>
        <p:spPr>
          <a:xfrm>
            <a:off y="1502325" x="268950"/>
            <a:ext cy="4293300" cx="632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London Array - UK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1,575 GWh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630 MW (2013)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280 miles Cable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Electricity for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500,000</a:t>
            </a:r>
            <a:r>
              <a:rPr strike="noStrike" u="none" b="1" cap="none" baseline="0" sz="36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People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29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0" name="Shape 60"/>
          <p:cNvSpPr txBox="1"/>
          <p:nvPr>
            <p:ph type="title"/>
          </p:nvPr>
        </p:nvSpPr>
        <p:spPr>
          <a:xfrm>
            <a:off y="0" x="88709"/>
            <a:ext cy="708300" cx="896657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Renewable Potential on Earth</a:t>
            </a:r>
          </a:p>
        </p:txBody>
      </p:sp>
      <p:sp>
        <p:nvSpPr>
          <p:cNvPr id="61" name="Shape 61"/>
          <p:cNvSpPr/>
          <p:nvPr/>
        </p:nvSpPr>
        <p:spPr>
          <a:xfrm>
            <a:off y="573206" x="1092549"/>
            <a:ext cy="5456119" cx="70688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2" name="Shape 62"/>
          <p:cNvSpPr txBox="1"/>
          <p:nvPr/>
        </p:nvSpPr>
        <p:spPr>
          <a:xfrm>
            <a:off y="5710525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Perez et al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y="-350126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Geothermal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y="629810" x="0"/>
            <a:ext cy="24692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342900" marL="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Obtaining heat from the earth </a:t>
            </a:r>
          </a:p>
          <a:p>
            <a:pPr algn="ctr" rtl="0" lvl="0" marR="0" indent="-342900" marL="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heat and power our lives.</a:t>
            </a:r>
          </a:p>
          <a:p>
            <a:pPr algn="ctr" rtl="0" lvl="0" marR="0" indent="-342900" marL="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Enough energy</a:t>
            </a: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(theoretically) in the first 6 miles of earth to </a:t>
            </a:r>
            <a:r>
              <a:rPr strike="noStrike" u="none" b="1" cap="none" baseline="0" sz="30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power the world 50,000 times over.</a:t>
            </a:r>
          </a:p>
        </p:txBody>
      </p:sp>
      <p:sp>
        <p:nvSpPr>
          <p:cNvPr id="350" name="Shape 35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1" name="Shape 351"/>
          <p:cNvSpPr/>
          <p:nvPr/>
        </p:nvSpPr>
        <p:spPr>
          <a:xfrm>
            <a:off y="3016426" x="284920"/>
            <a:ext cy="3012897" cx="37702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2" name="Shape 352"/>
          <p:cNvSpPr/>
          <p:nvPr/>
        </p:nvSpPr>
        <p:spPr>
          <a:xfrm>
            <a:off y="3016427" x="4717773"/>
            <a:ext cy="2937421" cx="39690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53" name="Shape 35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30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y="0" x="508212"/>
            <a:ext cy="699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Geothermal Power Plant</a:t>
            </a:r>
          </a:p>
        </p:txBody>
      </p:sp>
      <p:sp>
        <p:nvSpPr>
          <p:cNvPr id="359" name="Shape 359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0" name="Shape 360"/>
          <p:cNvSpPr/>
          <p:nvPr/>
        </p:nvSpPr>
        <p:spPr>
          <a:xfrm>
            <a:off y="538516" x="1049236"/>
            <a:ext cy="5363858" cx="70455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1" name="Shape 361"/>
          <p:cNvSpPr txBox="1"/>
          <p:nvPr/>
        </p:nvSpPr>
        <p:spPr>
          <a:xfrm>
            <a:off y="5790037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California Energy Commission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31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y="138100" x="252975"/>
            <a:ext cy="1143000" cx="483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Different types of Generators </a:t>
            </a:r>
          </a:p>
        </p:txBody>
      </p:sp>
      <p:sp>
        <p:nvSpPr>
          <p:cNvPr id="368" name="Shape 368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y="1371600" x="0"/>
            <a:ext cy="4967700" cx="5669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Dry Steam</a:t>
            </a: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Generator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Steam goes directly to generator.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Flash Steam</a:t>
            </a: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Generator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Fluid is sprayed into a tank held at a much lower pressure than the fluid, causing some of the fluid to rapidly vaporize, or "flash."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Binary Cycle</a:t>
            </a: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Generator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Hot water flows from the pipes from the earth and heat up water in the plant to steam.</a:t>
            </a:r>
          </a:p>
        </p:txBody>
      </p:sp>
      <p:sp>
        <p:nvSpPr>
          <p:cNvPr id="370" name="Shape 370"/>
          <p:cNvSpPr/>
          <p:nvPr/>
        </p:nvSpPr>
        <p:spPr>
          <a:xfrm>
            <a:off y="138100" x="5669507"/>
            <a:ext cy="1775782" cx="28417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71" name="Shape 371"/>
          <p:cNvSpPr/>
          <p:nvPr/>
        </p:nvSpPr>
        <p:spPr>
          <a:xfrm>
            <a:off y="2045766" x="5669507"/>
            <a:ext cy="1775783" cx="284174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72" name="Shape 372"/>
          <p:cNvSpPr/>
          <p:nvPr/>
        </p:nvSpPr>
        <p:spPr>
          <a:xfrm>
            <a:off y="3953442" x="5669510"/>
            <a:ext cy="2052418" cx="284174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73" name="Shape 373"/>
          <p:cNvSpPr txBox="1"/>
          <p:nvPr/>
        </p:nvSpPr>
        <p:spPr>
          <a:xfrm>
            <a:off y="5724525" x="0"/>
            <a:ext cy="260400" cx="221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Energy Almanac (CA)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32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y="-3" x="457200"/>
            <a:ext cy="695998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Purpose</a:t>
            </a:r>
          </a:p>
        </p:txBody>
      </p:sp>
      <p:sp>
        <p:nvSpPr>
          <p:cNvPr id="380" name="Shape 38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1" name="Shape 381"/>
          <p:cNvSpPr/>
          <p:nvPr/>
        </p:nvSpPr>
        <p:spPr>
          <a:xfrm>
            <a:off y="780062" x="481520"/>
            <a:ext cy="2863517" cx="572754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82" name="Shape 382"/>
          <p:cNvSpPr/>
          <p:nvPr/>
        </p:nvSpPr>
        <p:spPr>
          <a:xfrm>
            <a:off y="3746157" x="481520"/>
            <a:ext cy="2136620" cx="572754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83" name="Shape 383"/>
          <p:cNvSpPr txBox="1"/>
          <p:nvPr/>
        </p:nvSpPr>
        <p:spPr>
          <a:xfrm>
            <a:off y="846262" x="6455500"/>
            <a:ext cy="5032800" cx="2417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Electricity Generation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heating or cooling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33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9" name="Shape 389"/>
          <p:cNvSpPr/>
          <p:nvPr/>
        </p:nvSpPr>
        <p:spPr>
          <a:xfrm>
            <a:off y="696000" x="1124975"/>
            <a:ext cy="5290050" cx="701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0" name="Shape 39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91" name="Shape 391"/>
          <p:cNvSpPr txBox="1"/>
          <p:nvPr/>
        </p:nvSpPr>
        <p:spPr>
          <a:xfrm>
            <a:off y="35595" x="113500"/>
            <a:ext cy="557700" cx="9030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Heat and Electricity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y="228600" x="344608"/>
            <a:ext cy="1143000" cx="428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Example</a:t>
            </a: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</a:t>
            </a:r>
            <a:r>
              <a:rPr strike="noStrike" u="none" b="1" cap="none" baseline="0" sz="3600" lang="en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California</a:t>
            </a: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y="1371600" x="0"/>
            <a:ext cy="4564498" cx="462500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California Power plants: Combined for over 2,500 MW of Power and 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13,500 GWh of Energy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almost</a:t>
            </a:r>
          </a:p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800" lang="en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5%</a:t>
            </a:r>
          </a:p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 the entire Californian </a:t>
            </a:r>
            <a:r>
              <a:rPr lang="en">
                <a:rtl val="0"/>
              </a:rPr>
              <a:t>energy demand</a:t>
            </a:r>
          </a:p>
        </p:txBody>
      </p:sp>
      <p:sp>
        <p:nvSpPr>
          <p:cNvPr id="399" name="Shape 399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0" name="Shape 400"/>
          <p:cNvSpPr/>
          <p:nvPr/>
        </p:nvSpPr>
        <p:spPr>
          <a:xfrm>
            <a:off y="122250" x="4966275"/>
            <a:ext cy="2228850" cx="33337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1" name="Shape 401"/>
          <p:cNvSpPr/>
          <p:nvPr/>
        </p:nvSpPr>
        <p:spPr>
          <a:xfrm>
            <a:off y="2669900" x="4625007"/>
            <a:ext cy="3113736" cx="446740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02" name="Shape 402"/>
          <p:cNvSpPr txBox="1"/>
          <p:nvPr/>
        </p:nvSpPr>
        <p:spPr>
          <a:xfrm>
            <a:off y="5710525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California Energy Gov.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35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y="156193" x="457200"/>
            <a:ext cy="6518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Hydro Power</a:t>
            </a:r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y="808093" x="0"/>
            <a:ext cy="4967700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Harnessing the kinetic energy found in the motion of water within various areas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 marR="0" indent="4572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ctr" rtl="0" lvl="0" marR="0" indent="4572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Probably the most popular renewable energy source in the world</a:t>
            </a:r>
          </a:p>
        </p:txBody>
      </p:sp>
      <p:sp>
        <p:nvSpPr>
          <p:cNvPr id="410" name="Shape 41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1" name="Shape 411"/>
          <p:cNvSpPr/>
          <p:nvPr/>
        </p:nvSpPr>
        <p:spPr>
          <a:xfrm>
            <a:off y="1990758" x="2388836"/>
            <a:ext cy="2904799" cx="4366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2" name="Shape 41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36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y="0" x="457200"/>
            <a:ext cy="688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Hydroelectric Power</a:t>
            </a:r>
          </a:p>
        </p:txBody>
      </p:sp>
      <p:sp>
        <p:nvSpPr>
          <p:cNvPr id="418" name="Shape 418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9" name="Shape 419"/>
          <p:cNvSpPr/>
          <p:nvPr/>
        </p:nvSpPr>
        <p:spPr>
          <a:xfrm>
            <a:off y="612600" x="152401"/>
            <a:ext cy="5178598" cx="519177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20" name="Shape 420"/>
          <p:cNvSpPr txBox="1"/>
          <p:nvPr/>
        </p:nvSpPr>
        <p:spPr>
          <a:xfrm>
            <a:off y="5791200" x="4051200"/>
            <a:ext cy="250499" cx="5092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Renewable Green Energy Power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y="1181675" x="5344175"/>
            <a:ext cy="4794299" cx="3699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hydroelectric power plant uses water to turn a turbine, 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which then turns a metal shaft in an electric generator. </a:t>
            </a:r>
          </a:p>
          <a:p>
            <a:r>
              <a:t/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electric generator produces electricity. 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37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y="0" x="457200"/>
            <a:ext cy="688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Pump and Storage Power Plants</a:t>
            </a:r>
          </a:p>
        </p:txBody>
      </p:sp>
      <p:sp>
        <p:nvSpPr>
          <p:cNvPr id="428" name="Shape 428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9" name="Shape 429"/>
          <p:cNvSpPr txBox="1"/>
          <p:nvPr/>
        </p:nvSpPr>
        <p:spPr>
          <a:xfrm>
            <a:off y="5791200" x="4051200"/>
            <a:ext cy="250499" cx="5092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ESKOM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y="1105700" x="0"/>
            <a:ext cy="889200" cx="906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Both generating and storage energy…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... which is really important for the future of energy supply </a:t>
            </a:r>
          </a:p>
        </p:txBody>
      </p:sp>
      <p:sp>
        <p:nvSpPr>
          <p:cNvPr id="431" name="Shape 431"/>
          <p:cNvSpPr/>
          <p:nvPr/>
        </p:nvSpPr>
        <p:spPr>
          <a:xfrm>
            <a:off y="2233025" x="-22400"/>
            <a:ext cy="3558172" cx="9166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32" name="Shape 43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38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7" name="Shape 437"/>
          <p:cNvSpPr/>
          <p:nvPr/>
        </p:nvSpPr>
        <p:spPr>
          <a:xfrm>
            <a:off y="3899550" x="3095208"/>
            <a:ext cy="2129775" cx="2133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38" name="Shape 438"/>
          <p:cNvSpPr txBox="1"/>
          <p:nvPr>
            <p:ph type="title"/>
          </p:nvPr>
        </p:nvSpPr>
        <p:spPr>
          <a:xfrm>
            <a:off y="-11191" x="443947"/>
            <a:ext cy="74800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Different Types of Turbines</a:t>
            </a:r>
          </a:p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y="727550" x="135033"/>
            <a:ext cy="1124700" cx="612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Reaction Turbine 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800"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such as Kaplan &amp; Francis Turbine</a:t>
            </a:r>
          </a:p>
        </p:txBody>
      </p:sp>
      <p:sp>
        <p:nvSpPr>
          <p:cNvPr id="440" name="Shape 44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1" name="Shape 441"/>
          <p:cNvSpPr/>
          <p:nvPr/>
        </p:nvSpPr>
        <p:spPr>
          <a:xfrm>
            <a:off y="915875" x="5496051"/>
            <a:ext cy="4728208" cx="364794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42" name="Shape 442"/>
          <p:cNvSpPr txBox="1"/>
          <p:nvPr/>
        </p:nvSpPr>
        <p:spPr>
          <a:xfrm>
            <a:off y="5789925" x="8128500"/>
            <a:ext cy="239400" cx="10154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EERE</a:t>
            </a:r>
          </a:p>
        </p:txBody>
      </p:sp>
      <p:sp>
        <p:nvSpPr>
          <p:cNvPr id="443" name="Shape 443"/>
          <p:cNvSpPr/>
          <p:nvPr/>
        </p:nvSpPr>
        <p:spPr>
          <a:xfrm>
            <a:off y="1852275" x="205409"/>
            <a:ext cy="1676400" cx="27241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44" name="Shape 444"/>
          <p:cNvSpPr/>
          <p:nvPr/>
        </p:nvSpPr>
        <p:spPr>
          <a:xfrm>
            <a:off y="1852275" x="3118196"/>
            <a:ext cy="1676398" cx="225233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45" name="Shape 445"/>
          <p:cNvSpPr/>
          <p:nvPr/>
        </p:nvSpPr>
        <p:spPr>
          <a:xfrm>
            <a:off y="4078612" x="248204"/>
            <a:ext cy="1771650" cx="25812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446" name="Shape 446"/>
          <p:cNvSpPr txBox="1"/>
          <p:nvPr/>
        </p:nvSpPr>
        <p:spPr>
          <a:xfrm>
            <a:off y="3533226" x="10830"/>
            <a:ext cy="448799" cx="56372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Impulse Turbine </a:t>
            </a:r>
            <a:r>
              <a:rPr strike="noStrike" u="none" b="0" cap="none" baseline="0" sz="1800"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such as Pelton Turbine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39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9" name="Shape 69"/>
          <p:cNvSpPr/>
          <p:nvPr/>
        </p:nvSpPr>
        <p:spPr>
          <a:xfrm>
            <a:off y="1143000" x="0"/>
            <a:ext cy="4572000" cx="9172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0" name="Shape 70"/>
          <p:cNvSpPr txBox="1"/>
          <p:nvPr>
            <p:ph type="title"/>
          </p:nvPr>
        </p:nvSpPr>
        <p:spPr>
          <a:xfrm>
            <a:off y="201803" x="-232012"/>
            <a:ext cy="763775" cx="95261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5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 Should We Change to Renewables?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y="5710525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UC Riverside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y="34769" x="470452"/>
            <a:ext cy="691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Tidal Turbines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y="3252625" x="4710100"/>
            <a:ext cy="457200" cx="1371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54" name="Shape 454"/>
          <p:cNvSpPr/>
          <p:nvPr/>
        </p:nvSpPr>
        <p:spPr>
          <a:xfrm>
            <a:off y="715618" x="0"/>
            <a:ext cy="5052657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5" name="Shape 455"/>
          <p:cNvSpPr txBox="1"/>
          <p:nvPr/>
        </p:nvSpPr>
        <p:spPr>
          <a:xfrm>
            <a:off y="5834875" x="5784600"/>
            <a:ext cy="288898" cx="3359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Renewable Energy Study</a:t>
            </a:r>
          </a:p>
        </p:txBody>
      </p:sp>
      <p:sp>
        <p:nvSpPr>
          <p:cNvPr id="456" name="Shape 456"/>
          <p:cNvSpPr/>
          <p:nvPr/>
        </p:nvSpPr>
        <p:spPr>
          <a:xfrm>
            <a:off y="6103225" x="0"/>
            <a:ext cy="754774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57" name="Shape 457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40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2" name="Shape 462"/>
          <p:cNvSpPr/>
          <p:nvPr/>
        </p:nvSpPr>
        <p:spPr>
          <a:xfrm>
            <a:off y="-480704" x="0"/>
            <a:ext cy="6510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63" name="Shape 463"/>
          <p:cNvSpPr txBox="1"/>
          <p:nvPr>
            <p:ph type="title"/>
          </p:nvPr>
        </p:nvSpPr>
        <p:spPr>
          <a:xfrm>
            <a:off y="56171" x="238750"/>
            <a:ext cy="828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sz="4800" lang="en">
                <a:solidFill>
                  <a:srgbClr val="000000"/>
                </a:solidFill>
              </a:rPr>
              <a:t>Hoover Dam - Nevada</a:t>
            </a:r>
          </a:p>
        </p:txBody>
      </p:sp>
      <p:sp>
        <p:nvSpPr>
          <p:cNvPr id="464" name="Shape 464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65" name="Shape 465"/>
          <p:cNvSpPr txBox="1"/>
          <p:nvPr/>
        </p:nvSpPr>
        <p:spPr>
          <a:xfrm>
            <a:off y="1057825" x="117100"/>
            <a:ext cy="4293300" cx="7208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5400" lang="en">
                <a:solidFill>
                  <a:srgbClr val="FF0000"/>
                </a:solidFill>
              </a:rPr>
              <a:t>4,200,000,000 kWh</a:t>
            </a:r>
          </a:p>
          <a:p>
            <a:pPr rtl="0" lvl="0">
              <a:buNone/>
            </a:pPr>
            <a:r>
              <a:rPr b="1" sz="4400" lang="en">
                <a:solidFill>
                  <a:srgbClr val="FFFFFF"/>
                </a:solidFill>
              </a:rPr>
              <a:t>2,080 MW</a:t>
            </a:r>
            <a:r>
              <a:rPr b="1" sz="4800" lang="en">
                <a:solidFill>
                  <a:schemeClr val="dk1"/>
                </a:solidFill>
              </a:rPr>
              <a:t>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b="1" sz="4400" lang="en">
                <a:solidFill>
                  <a:srgbClr val="FFFFFF"/>
                </a:solidFill>
              </a:rPr>
              <a:t>19 Turbines </a:t>
            </a:r>
          </a:p>
          <a:p>
            <a:pPr rtl="0" lvl="0">
              <a:buNone/>
            </a:pPr>
            <a:r>
              <a:rPr b="1" sz="4400" lang="en">
                <a:solidFill>
                  <a:srgbClr val="FFFFFF"/>
                </a:solidFill>
              </a:rPr>
              <a:t>Electricity for</a:t>
            </a:r>
          </a:p>
          <a:p>
            <a:pPr rtl="0" lvl="0">
              <a:buNone/>
            </a:pPr>
            <a:r>
              <a:rPr b="1" sz="5400" lang="en">
                <a:solidFill>
                  <a:srgbClr val="FF0000"/>
                </a:solidFill>
              </a:rPr>
              <a:t>1,700,000</a:t>
            </a:r>
            <a:r>
              <a:rPr b="1" sz="4800" lang="en">
                <a:solidFill>
                  <a:schemeClr val="lt1"/>
                </a:solidFill>
              </a:rPr>
              <a:t> </a:t>
            </a:r>
            <a:r>
              <a:rPr b="1" sz="4400" lang="en">
                <a:solidFill>
                  <a:srgbClr val="FFFFFF"/>
                </a:solidFill>
              </a:rPr>
              <a:t>People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41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0" name="Shape 4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1" name="Shape 471"/>
          <p:cNvSpPr/>
          <p:nvPr/>
        </p:nvSpPr>
        <p:spPr>
          <a:xfrm>
            <a:off y="0" x="0"/>
            <a:ext cy="61108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72" name="Shape 472"/>
          <p:cNvSpPr txBox="1"/>
          <p:nvPr>
            <p:ph type="title"/>
          </p:nvPr>
        </p:nvSpPr>
        <p:spPr>
          <a:xfrm>
            <a:off y="56171" x="238750"/>
            <a:ext cy="828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cap="none" baseline="0" sz="3600" lang="en" i="0">
                <a:latin typeface="Arial"/>
                <a:ea typeface="Arial"/>
                <a:cs typeface="Arial"/>
                <a:sym typeface="Arial"/>
                <a:rtl val="0"/>
              </a:rPr>
              <a:t>World </a:t>
            </a:r>
            <a:r>
              <a:rPr lang="en">
                <a:rtl val="0"/>
              </a:rPr>
              <a:t>L</a:t>
            </a:r>
            <a:r>
              <a:rPr strike="noStrike" u="none" cap="none" baseline="0" sz="3600" lang="en" i="0">
                <a:latin typeface="Arial"/>
                <a:ea typeface="Arial"/>
                <a:cs typeface="Arial"/>
                <a:sym typeface="Arial"/>
                <a:rtl val="0"/>
              </a:rPr>
              <a:t>argest Water Power Plant</a:t>
            </a:r>
          </a:p>
        </p:txBody>
      </p:sp>
      <p:sp>
        <p:nvSpPr>
          <p:cNvPr id="473" name="Shape 473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74" name="Shape 474"/>
          <p:cNvSpPr txBox="1"/>
          <p:nvPr/>
        </p:nvSpPr>
        <p:spPr>
          <a:xfrm>
            <a:off y="884773" x="1856525"/>
            <a:ext cy="3893699" cx="7208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Three Gorges Dam - China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80,000,000,000 kWh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22,500 MW </a:t>
            </a:r>
          </a:p>
          <a:p>
            <a:r>
              <a:t/>
            </a:r>
          </a:p>
          <a:p>
            <a:r>
              <a:t/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34 Turbines 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30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enough to Power entire</a:t>
            </a:r>
          </a:p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GERMANY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42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9" name="Shape 4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y="76" x="318263"/>
            <a:ext cy="828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World’s Largest Water Power Plant</a:t>
            </a:r>
          </a:p>
        </p:txBody>
      </p:sp>
      <p:sp>
        <p:nvSpPr>
          <p:cNvPr id="481" name="Shape 481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82" name="Shape 482">
            <a:hlinkClick r:id="rId5"/>
          </p:cNvPr>
          <p:cNvSpPr/>
          <p:nvPr/>
        </p:nvSpPr>
        <p:spPr>
          <a:xfrm>
            <a:off y="1055700" x="1407575"/>
            <a:ext cy="4801175" cx="64743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483" name="Shape 48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43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y="-32198" x="457200"/>
            <a:ext cy="828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8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Biomass</a:t>
            </a:r>
          </a:p>
        </p:txBody>
      </p:sp>
      <p:sp>
        <p:nvSpPr>
          <p:cNvPr id="489" name="Shape 489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90" name="Shape 490"/>
          <p:cNvSpPr/>
          <p:nvPr/>
        </p:nvSpPr>
        <p:spPr>
          <a:xfrm>
            <a:off y="675862" x="1987825"/>
            <a:ext cy="5063064" cx="51418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91" name="Shape 491"/>
          <p:cNvSpPr txBox="1"/>
          <p:nvPr/>
        </p:nvSpPr>
        <p:spPr>
          <a:xfrm>
            <a:off y="5738925" x="6071100"/>
            <a:ext cy="366599" cx="33014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</a:t>
            </a:r>
            <a:r>
              <a:rPr strike="noStrike" u="sng" b="0" cap="none" baseline="0" sz="800" lang="en" i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  <a:rtl val="0"/>
              </a:rPr>
              <a:t>http://greenrenewableenergy.org/tag/guidebook/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44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6" name="Shape 4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7" name="Shape 497"/>
          <p:cNvSpPr/>
          <p:nvPr/>
        </p:nvSpPr>
        <p:spPr>
          <a:xfrm>
            <a:off y="940904" x="76198"/>
            <a:ext cy="4850295" cx="9067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98" name="Shape 498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99" name="Shape 499"/>
          <p:cNvSpPr txBox="1"/>
          <p:nvPr>
            <p:ph type="title"/>
          </p:nvPr>
        </p:nvSpPr>
        <p:spPr>
          <a:xfrm>
            <a:off y="224871" x="457200"/>
            <a:ext cy="71603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Biogas Gasification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45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y="192544" x="272084"/>
            <a:ext cy="801782" cx="859983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It Works: </a:t>
            </a:r>
            <a:r>
              <a:rPr strike="noStrike" u="none" b="1" cap="none" baseline="0" sz="36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Biomass Gasification</a:t>
            </a:r>
          </a:p>
        </p:txBody>
      </p:sp>
      <p:sp>
        <p:nvSpPr>
          <p:cNvPr id="506" name="Shape 506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07" name="Shape 507"/>
          <p:cNvSpPr/>
          <p:nvPr/>
        </p:nvSpPr>
        <p:spPr>
          <a:xfrm>
            <a:off y="1351721" x="0"/>
            <a:ext cy="4320209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08" name="Shape 508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46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y="84453" x="505499"/>
            <a:ext cy="710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Benefits Regarding Biomass</a:t>
            </a:r>
          </a:p>
        </p:txBody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y="914824" x="148500"/>
            <a:ext cy="5019299" cx="44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While still releasing carbon emissions into the atmosphere, Biomass is beneficial to society by:</a:t>
            </a:r>
          </a:p>
          <a:p>
            <a:r>
              <a:t/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Releasing a small amount of carbon compared to fossil fuels - </a:t>
            </a:r>
            <a:r>
              <a:rPr strike="noStrike" u="none" b="1" cap="none" baseline="0" sz="20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nearly ZERO</a:t>
            </a:r>
          </a:p>
          <a:p>
            <a:r>
              <a:t/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 can run </a:t>
            </a:r>
            <a:r>
              <a:rPr strike="noStrike" u="none" b="1" cap="none" baseline="0" sz="30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24/7</a:t>
            </a: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unlike many renewable resources</a:t>
            </a:r>
          </a:p>
          <a:p>
            <a:r>
              <a:t/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 finds use for items that regarded in society as waste.</a:t>
            </a:r>
          </a:p>
        </p:txBody>
      </p:sp>
      <p:sp>
        <p:nvSpPr>
          <p:cNvPr id="515" name="Shape 515"/>
          <p:cNvSpPr/>
          <p:nvPr/>
        </p:nvSpPr>
        <p:spPr>
          <a:xfrm>
            <a:off y="1280129" x="4716169"/>
            <a:ext cy="4018611" cx="4242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16" name="Shape 516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17" name="Shape 517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47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2" name="Shape 522"/>
          <p:cNvSpPr txBox="1"/>
          <p:nvPr>
            <p:ph type="title"/>
          </p:nvPr>
        </p:nvSpPr>
        <p:spPr>
          <a:xfrm>
            <a:off y="125767" x="34219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Small Scale Example</a:t>
            </a: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Fireplace</a:t>
            </a:r>
          </a:p>
        </p:txBody>
      </p:sp>
      <p:sp>
        <p:nvSpPr>
          <p:cNvPr id="523" name="Shape 523"/>
          <p:cNvSpPr/>
          <p:nvPr/>
        </p:nvSpPr>
        <p:spPr>
          <a:xfrm>
            <a:off y="1265246" x="342195"/>
            <a:ext cy="4618717" cx="83446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24" name="Shape 524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25" name="Shape 525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48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y="168965" x="457197"/>
            <a:ext cy="11948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Large Scale Example</a:t>
            </a:r>
          </a:p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Lutosa Potato farm</a:t>
            </a:r>
          </a:p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y="3595130" x="367746"/>
            <a:ext cy="3314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Belgium, LUTOSA Potato farms has one of the largest biogas plants in Europe.</a:t>
            </a:r>
          </a:p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Creates over </a:t>
            </a:r>
            <a:r>
              <a:rPr strike="noStrike" u="none" b="1" cap="none" baseline="0" sz="3000" lang="en" i="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  <a:rtl val="0"/>
              </a:rPr>
              <a:t>5,920,351 kWh</a:t>
            </a:r>
            <a:r>
              <a:rPr strike="noStrike" u="none" b="1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per year</a:t>
            </a:r>
          </a:p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Power to over </a:t>
            </a:r>
            <a:r>
              <a:rPr strike="noStrike" u="sng" b="0" cap="none" baseline="0" sz="3000" lang="en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2000 people</a:t>
            </a: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from </a:t>
            </a: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Waste</a:t>
            </a:r>
            <a:r>
              <a:rPr strike="noStrike" u="none" b="1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532" name="Shape 532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33" name="Shape 533"/>
          <p:cNvSpPr/>
          <p:nvPr/>
        </p:nvSpPr>
        <p:spPr>
          <a:xfrm>
            <a:off y="1237148" x="367746"/>
            <a:ext cy="2434181" cx="8408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34" name="Shape 53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49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916667" x="5445457"/>
            <a:ext cy="3456560" cx="36985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8" name="Shape 78"/>
          <p:cNvSpPr txBox="1"/>
          <p:nvPr>
            <p:ph type="title"/>
          </p:nvPr>
        </p:nvSpPr>
        <p:spPr>
          <a:xfrm>
            <a:off y="10351" x="-25"/>
            <a:ext cy="13172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5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 Should We Change to Renewables?</a:t>
            </a:r>
          </a:p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500" lang="en" i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Cheaper Costs</a:t>
            </a:r>
          </a:p>
        </p:txBody>
      </p:sp>
      <p:sp>
        <p:nvSpPr>
          <p:cNvPr id="79" name="Shape 79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0" name="Shape 80"/>
          <p:cNvSpPr/>
          <p:nvPr/>
        </p:nvSpPr>
        <p:spPr>
          <a:xfrm>
            <a:off y="1327650" x="0"/>
            <a:ext cy="4627525" cx="544545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1" name="Shape 81"/>
          <p:cNvSpPr txBox="1"/>
          <p:nvPr/>
        </p:nvSpPr>
        <p:spPr>
          <a:xfrm>
            <a:off y="5710525" x="1092575"/>
            <a:ext cy="383700" cx="805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NREL - National Renewable Energy Lab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y="4495464" x="5595582"/>
            <a:ext cy="1215061" cx="334319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6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Current Energy Price Trend: </a:t>
            </a:r>
            <a:r>
              <a:rPr strike="noStrike" u="none" b="1" cap="none" baseline="0" sz="2600" lang="en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INCREASING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8" name="Shape 5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9" name="Shape 539"/>
          <p:cNvSpPr txBox="1"/>
          <p:nvPr>
            <p:ph type="title"/>
          </p:nvPr>
        </p:nvSpPr>
        <p:spPr>
          <a:xfrm>
            <a:off y="213325" x="104900"/>
            <a:ext cy="702900" cx="88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Cogeneration - Combined Heat and Power</a:t>
            </a:r>
          </a:p>
        </p:txBody>
      </p:sp>
      <p:sp>
        <p:nvSpPr>
          <p:cNvPr id="540" name="Shape 540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1" name="Shape 541"/>
          <p:cNvSpPr txBox="1"/>
          <p:nvPr/>
        </p:nvSpPr>
        <p:spPr>
          <a:xfrm>
            <a:off y="5764425" x="6054900"/>
            <a:ext cy="341100" cx="3089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C2ES</a:t>
            </a:r>
          </a:p>
        </p:txBody>
      </p:sp>
      <p:sp>
        <p:nvSpPr>
          <p:cNvPr id="542" name="Shape 542"/>
          <p:cNvSpPr/>
          <p:nvPr/>
        </p:nvSpPr>
        <p:spPr>
          <a:xfrm>
            <a:off y="1160100" x="104900"/>
            <a:ext cy="4393287" cx="90390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43" name="Shape 54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50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7" name="Shape 5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8" name="Shape 548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9" name="Shape 549"/>
          <p:cNvSpPr txBox="1"/>
          <p:nvPr>
            <p:ph type="title"/>
          </p:nvPr>
        </p:nvSpPr>
        <p:spPr>
          <a:xfrm>
            <a:off y="-4775" x="457200"/>
            <a:ext cy="631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7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Cogeneration - Combined Heat and Power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y="4648137" x="228600"/>
            <a:ext cy="1396200" cx="8520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technology is very important for both</a:t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fossil fuels, such as Gas Turbines</a:t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and renewable Resources</a:t>
            </a:r>
          </a:p>
        </p:txBody>
      </p:sp>
      <p:sp>
        <p:nvSpPr>
          <p:cNvPr id="551" name="Shape 551"/>
          <p:cNvSpPr/>
          <p:nvPr/>
        </p:nvSpPr>
        <p:spPr>
          <a:xfrm>
            <a:off y="626725" x="76200"/>
            <a:ext cy="4040175" cx="8991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52" name="Shape 552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51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7" name="Shape 557"/>
          <p:cNvSpPr txBox="1"/>
          <p:nvPr>
            <p:ph type="title"/>
          </p:nvPr>
        </p:nvSpPr>
        <p:spPr>
          <a:xfrm>
            <a:off y="274637" x="457200"/>
            <a:ext cy="732528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Masdar city</a:t>
            </a:r>
          </a:p>
        </p:txBody>
      </p:sp>
      <p:sp>
        <p:nvSpPr>
          <p:cNvPr id="558" name="Shape 558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59" name="Shape 559">
            <a:hlinkClick r:id="rId5"/>
          </p:cNvPr>
          <p:cNvSpPr/>
          <p:nvPr/>
        </p:nvSpPr>
        <p:spPr>
          <a:xfrm>
            <a:off y="1007174" x="1534924"/>
            <a:ext cy="4657899" cx="62237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560" name="Shape 560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52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4" name="Shape 5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5" name="Shape 565"/>
          <p:cNvSpPr txBox="1"/>
          <p:nvPr>
            <p:ph idx="1" type="body"/>
          </p:nvPr>
        </p:nvSpPr>
        <p:spPr>
          <a:xfrm>
            <a:off y="397564" x="457200"/>
            <a:ext cy="523514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z="3600" lang="en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strike="noStrike" u="none" b="0" cap="none" baseline="0" sz="3600" lang="en" i="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To truly transform our economy, protect our security, and save our planet from the ravages of climate change, we need to ultimately make clean, renewable energy the profitable kind of energy."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3600" lang="en" i="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			- President Barack Obama</a:t>
            </a:r>
          </a:p>
        </p:txBody>
      </p:sp>
      <p:sp>
        <p:nvSpPr>
          <p:cNvPr id="566" name="Shape 566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7" name="Shape 567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53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1" name="Shape 5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2" name="Shape 572"/>
          <p:cNvSpPr/>
          <p:nvPr/>
        </p:nvSpPr>
        <p:spPr>
          <a:xfrm>
            <a:off y="0" x="0"/>
            <a:ext cy="619125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73" name="Shape 573"/>
          <p:cNvSpPr/>
          <p:nvPr/>
        </p:nvSpPr>
        <p:spPr>
          <a:xfrm>
            <a:off y="6191250" x="90486"/>
            <a:ext cy="647700" cx="89630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-11062" x="-107993"/>
            <a:ext cy="1143000" cx="919720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5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 Should We Change to Renewables?</a:t>
            </a:r>
          </a:p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More Than Enough Supply</a:t>
            </a:r>
          </a:p>
        </p:txBody>
      </p:sp>
      <p:sp>
        <p:nvSpPr>
          <p:cNvPr id="89" name="Shape 89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0" name="Shape 90"/>
          <p:cNvSpPr/>
          <p:nvPr/>
        </p:nvSpPr>
        <p:spPr>
          <a:xfrm>
            <a:off y="1046921" x="-3000"/>
            <a:ext cy="4842016" cx="9147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1" name="Shape 91"/>
          <p:cNvSpPr txBox="1"/>
          <p:nvPr/>
        </p:nvSpPr>
        <p:spPr>
          <a:xfrm>
            <a:off y="5763455" x="7684228"/>
            <a:ext cy="389698" cx="1735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DESERTEC Initiative</a:t>
            </a:r>
          </a:p>
        </p:txBody>
      </p:sp>
      <p:sp>
        <p:nvSpPr>
          <p:cNvPr id="92" name="Shape 92"/>
          <p:cNvSpPr/>
          <p:nvPr/>
        </p:nvSpPr>
        <p:spPr>
          <a:xfrm>
            <a:off y="4651925" x="4735550"/>
            <a:ext cy="295275" cx="3524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3" name="Shape 93"/>
          <p:cNvSpPr txBox="1"/>
          <p:nvPr/>
        </p:nvSpPr>
        <p:spPr>
          <a:xfrm>
            <a:off y="4651925" x="5052800"/>
            <a:ext cy="457200" cx="7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World 2010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86014" x="457200"/>
            <a:ext cy="702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to Quantify Energy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709299" x="305589"/>
            <a:ext cy="5320024" cx="883841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Energy - Joules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1 Joule		1000 Joules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01" name="Shape 101"/>
          <p:cNvSpPr/>
          <p:nvPr/>
        </p:nvSpPr>
        <p:spPr>
          <a:xfrm>
            <a:off y="3533875" x="457200"/>
            <a:ext cy="2143125" cx="2143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02" name="Shape 102"/>
          <p:cNvCxnSpPr/>
          <p:nvPr/>
        </p:nvCxnSpPr>
        <p:spPr>
          <a:xfrm>
            <a:off y="1995175" x="1528762"/>
            <a:ext cy="1538698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103" name="Shape 103"/>
          <p:cNvSpPr txBox="1"/>
          <p:nvPr/>
        </p:nvSpPr>
        <p:spPr>
          <a:xfrm>
            <a:off y="2535925" x="1528775"/>
            <a:ext cy="457200" cx="80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 meter</a:t>
            </a:r>
          </a:p>
        </p:txBody>
      </p:sp>
      <p:sp>
        <p:nvSpPr>
          <p:cNvPr id="104" name="Shape 104"/>
          <p:cNvSpPr/>
          <p:nvPr/>
        </p:nvSpPr>
        <p:spPr>
          <a:xfrm>
            <a:off y="1898650" x="3904912"/>
            <a:ext cy="2143125" cx="2143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05" name="Shape 105"/>
          <p:cNvCxnSpPr/>
          <p:nvPr/>
        </p:nvCxnSpPr>
        <p:spPr>
          <a:xfrm>
            <a:off y="3096625" x="6535675"/>
            <a:ext cy="0" cx="2071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106" name="Shape 106"/>
          <p:cNvSpPr txBox="1"/>
          <p:nvPr/>
        </p:nvSpPr>
        <p:spPr>
          <a:xfrm>
            <a:off y="2535925" x="6588475"/>
            <a:ext cy="457200" cx="1966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223.7 Miles per Hour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y="4621887" x="1125112"/>
            <a:ext cy="457200" cx="80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0.1 kg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y="2895025" x="4430312"/>
            <a:ext cy="320100" cx="1092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0.1 kg</a:t>
            </a:r>
          </a:p>
        </p:txBody>
      </p:sp>
      <p:sp>
        <p:nvSpPr>
          <p:cNvPr id="109" name="Shape 109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0" name="Shape 110"/>
          <p:cNvSpPr/>
          <p:nvPr/>
        </p:nvSpPr>
        <p:spPr>
          <a:xfrm>
            <a:off y="4041776" x="3814026"/>
            <a:ext cy="1538699" cx="232489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1" name="Shape 111"/>
          <p:cNvSpPr txBox="1"/>
          <p:nvPr/>
        </p:nvSpPr>
        <p:spPr>
          <a:xfrm>
            <a:off y="4059575" x="6588475"/>
            <a:ext cy="1006798" cx="1966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 Grape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=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~14,000 Joules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y="5580475" x="7025425"/>
            <a:ext cy="457200" cx="1092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USDA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89294" x="457200"/>
            <a:ext cy="6410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to Quantify Power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695379" x="0"/>
            <a:ext cy="4967700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342900" marL="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Power (Energy per unit of time) - Watts (Joules per second) </a:t>
            </a:r>
          </a:p>
          <a:p>
            <a:pPr algn="ctr" rtl="0" lvl="0" marR="0" indent="-342900" marL="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Standard american unit of energy - </a:t>
            </a:r>
            <a:r>
              <a:rPr strike="noStrike" u="none" b="1" cap="none" baseline="0" sz="24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Kilowatt hour</a:t>
            </a: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ctr" rtl="0" lvl="0" marR="0" indent="-342900" marL="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(number of watts or kilowatts used in one hour)  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</a:t>
            </a:r>
            <a:r>
              <a:rPr strike="noStrike" u="none" b="1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 kWh</a:t>
            </a: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=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3,600,000 Joules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 (~250 Grapes)</a:t>
            </a:r>
          </a:p>
        </p:txBody>
      </p:sp>
      <p:sp>
        <p:nvSpPr>
          <p:cNvPr id="120" name="Shape 120"/>
          <p:cNvSpPr/>
          <p:nvPr/>
        </p:nvSpPr>
        <p:spPr>
          <a:xfrm>
            <a:off y="2796661" x="3962400"/>
            <a:ext cy="2339475" cx="840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1" name="Shape 121"/>
          <p:cNvSpPr txBox="1"/>
          <p:nvPr/>
        </p:nvSpPr>
        <p:spPr>
          <a:xfrm>
            <a:off y="2505561" x="5208650"/>
            <a:ext cy="2542500" cx="3677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36.7 kWh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=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Energy an average human in the US uses in a </a:t>
            </a:r>
            <a:r>
              <a:rPr strike="noStrike" u="none" b="1" cap="none" baseline="0" sz="30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day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=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~1.3  x 10</a:t>
            </a:r>
            <a:r>
              <a:rPr strike="noStrike" u="none" b="0" cap="none" baseline="3000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Joules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(~</a:t>
            </a:r>
            <a:r>
              <a:rPr strike="noStrike" u="none" b="0" cap="none" baseline="0" sz="2000" lang="en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  <a:rtl val="0"/>
              </a:rPr>
              <a:t>9000</a:t>
            </a:r>
            <a:r>
              <a:rPr strike="noStrike" u="none" b="0" cap="none" baseline="0" sz="2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Grapes)</a:t>
            </a:r>
          </a:p>
        </p:txBody>
      </p:sp>
      <p:sp>
        <p:nvSpPr>
          <p:cNvPr id="122" name="Shape 122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3" name="Shape 123"/>
          <p:cNvSpPr txBox="1"/>
          <p:nvPr/>
        </p:nvSpPr>
        <p:spPr>
          <a:xfrm>
            <a:off y="5740700" x="6113100"/>
            <a:ext cy="389698" cx="3030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Worldbank 2010 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y="5054457" x="0"/>
            <a:ext cy="6410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Enough to run a </a:t>
            </a:r>
            <a:r>
              <a:rPr strike="noStrike" u="none" b="0" cap="none" baseline="0" sz="48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Smart</a:t>
            </a: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strike="noStrike" u="none" b="0" cap="none" baseline="0" sz="3000"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Electric Drive</a:t>
            </a:r>
            <a:r>
              <a:rPr strike="noStrike" u="none" b="0" cap="none" baseline="0" sz="30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for </a:t>
            </a:r>
            <a:r>
              <a:rPr strike="noStrike" u="none" b="0" cap="none" baseline="0" sz="30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~</a:t>
            </a:r>
            <a:r>
              <a:rPr strike="noStrike" u="none" b="1" cap="none" baseline="0" sz="48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70</a:t>
            </a:r>
            <a:r>
              <a:rPr strike="noStrike" u="none" b="1" cap="none" baseline="0" sz="1800" lang="en" i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min.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8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/>
        </p:nvSpPr>
        <p:spPr>
          <a:xfrm>
            <a:off y="0" x="1009625"/>
            <a:ext cy="6858000" cx="69177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1" name="Shape 131"/>
          <p:cNvSpPr txBox="1"/>
          <p:nvPr>
            <p:ph type="title"/>
          </p:nvPr>
        </p:nvSpPr>
        <p:spPr>
          <a:xfrm>
            <a:off y="-411162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Our Renewable Resources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5780425" x="6891800"/>
            <a:ext cy="237598" cx="225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8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Sustainable Energy Advantage </a:t>
            </a:r>
          </a:p>
        </p:txBody>
      </p:sp>
      <p:sp>
        <p:nvSpPr>
          <p:cNvPr id="133" name="Shape 133"/>
          <p:cNvSpPr/>
          <p:nvPr/>
        </p:nvSpPr>
        <p:spPr>
          <a:xfrm>
            <a:off y="6029325" x="0"/>
            <a:ext cy="82867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4" name="Shape 134"/>
          <p:cNvSpPr txBox="1"/>
          <p:nvPr/>
        </p:nvSpPr>
        <p:spPr>
          <a:xfrm>
            <a:off y="6477000" x="0"/>
            <a:ext cy="457200" cx="395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lang="en">
                <a:solidFill>
                  <a:srgbClr val="FFFFFF"/>
                </a:solidFill>
              </a:rPr>
              <a:t>9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