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01" r:id="rId2"/>
    <p:sldId id="358" r:id="rId3"/>
    <p:sldId id="329" r:id="rId4"/>
    <p:sldId id="360" r:id="rId5"/>
    <p:sldId id="387" r:id="rId6"/>
    <p:sldId id="391" r:id="rId7"/>
    <p:sldId id="390" r:id="rId8"/>
    <p:sldId id="398" r:id="rId9"/>
    <p:sldId id="399" r:id="rId10"/>
    <p:sldId id="400" r:id="rId11"/>
    <p:sldId id="389" r:id="rId12"/>
    <p:sldId id="361" r:id="rId13"/>
    <p:sldId id="394" r:id="rId14"/>
    <p:sldId id="395" r:id="rId15"/>
    <p:sldId id="396" r:id="rId16"/>
    <p:sldId id="397" r:id="rId17"/>
    <p:sldId id="402" r:id="rId18"/>
    <p:sldId id="363" r:id="rId19"/>
    <p:sldId id="365" r:id="rId20"/>
    <p:sldId id="384" r:id="rId21"/>
    <p:sldId id="385" r:id="rId22"/>
    <p:sldId id="383" r:id="rId23"/>
    <p:sldId id="366" r:id="rId24"/>
    <p:sldId id="386" r:id="rId25"/>
    <p:sldId id="367" r:id="rId26"/>
    <p:sldId id="372" r:id="rId27"/>
    <p:sldId id="368" r:id="rId28"/>
    <p:sldId id="373" r:id="rId29"/>
    <p:sldId id="371" r:id="rId30"/>
    <p:sldId id="370" r:id="rId31"/>
    <p:sldId id="378" r:id="rId32"/>
    <p:sldId id="379" r:id="rId33"/>
    <p:sldId id="382" r:id="rId34"/>
    <p:sldId id="381" r:id="rId35"/>
    <p:sldId id="376" r:id="rId36"/>
    <p:sldId id="401" r:id="rId37"/>
    <p:sldId id="357" r:id="rId38"/>
  </p:sldIdLst>
  <p:sldSz cx="9144000" cy="6858000" type="screen4x3"/>
  <p:notesSz cx="6858000" cy="9296400"/>
  <p:defaultTextStyle>
    <a:defPPr>
      <a:defRPr lang="en-US"/>
    </a:defPPr>
    <a:lvl1pPr algn="l" rtl="0" fontAlgn="base">
      <a:spcBef>
        <a:spcPct val="0"/>
      </a:spcBef>
      <a:spcAft>
        <a:spcPct val="0"/>
      </a:spcAft>
      <a:defRPr sz="3200" b="1" kern="1200">
        <a:solidFill>
          <a:schemeClr val="tx1"/>
        </a:solidFill>
        <a:latin typeface="Humanst521 BT" pitchFamily="34" charset="0"/>
        <a:ea typeface="+mn-ea"/>
        <a:cs typeface="+mn-cs"/>
      </a:defRPr>
    </a:lvl1pPr>
    <a:lvl2pPr marL="457200" algn="l" rtl="0" fontAlgn="base">
      <a:spcBef>
        <a:spcPct val="0"/>
      </a:spcBef>
      <a:spcAft>
        <a:spcPct val="0"/>
      </a:spcAft>
      <a:defRPr sz="3200" b="1" kern="1200">
        <a:solidFill>
          <a:schemeClr val="tx1"/>
        </a:solidFill>
        <a:latin typeface="Humanst521 BT" pitchFamily="34" charset="0"/>
        <a:ea typeface="+mn-ea"/>
        <a:cs typeface="+mn-cs"/>
      </a:defRPr>
    </a:lvl2pPr>
    <a:lvl3pPr marL="914400" algn="l" rtl="0" fontAlgn="base">
      <a:spcBef>
        <a:spcPct val="0"/>
      </a:spcBef>
      <a:spcAft>
        <a:spcPct val="0"/>
      </a:spcAft>
      <a:defRPr sz="3200" b="1" kern="1200">
        <a:solidFill>
          <a:schemeClr val="tx1"/>
        </a:solidFill>
        <a:latin typeface="Humanst521 BT" pitchFamily="34" charset="0"/>
        <a:ea typeface="+mn-ea"/>
        <a:cs typeface="+mn-cs"/>
      </a:defRPr>
    </a:lvl3pPr>
    <a:lvl4pPr marL="1371600" algn="l" rtl="0" fontAlgn="base">
      <a:spcBef>
        <a:spcPct val="0"/>
      </a:spcBef>
      <a:spcAft>
        <a:spcPct val="0"/>
      </a:spcAft>
      <a:defRPr sz="3200" b="1" kern="1200">
        <a:solidFill>
          <a:schemeClr val="tx1"/>
        </a:solidFill>
        <a:latin typeface="Humanst521 BT" pitchFamily="34" charset="0"/>
        <a:ea typeface="+mn-ea"/>
        <a:cs typeface="+mn-cs"/>
      </a:defRPr>
    </a:lvl4pPr>
    <a:lvl5pPr marL="1828800" algn="l" rtl="0" fontAlgn="base">
      <a:spcBef>
        <a:spcPct val="0"/>
      </a:spcBef>
      <a:spcAft>
        <a:spcPct val="0"/>
      </a:spcAft>
      <a:defRPr sz="3200" b="1" kern="1200">
        <a:solidFill>
          <a:schemeClr val="tx1"/>
        </a:solidFill>
        <a:latin typeface="Humanst521 BT" pitchFamily="34" charset="0"/>
        <a:ea typeface="+mn-ea"/>
        <a:cs typeface="+mn-cs"/>
      </a:defRPr>
    </a:lvl5pPr>
    <a:lvl6pPr marL="2286000" algn="l" defTabSz="914400" rtl="0" eaLnBrk="1" latinLnBrk="0" hangingPunct="1">
      <a:defRPr sz="3200" b="1" kern="1200">
        <a:solidFill>
          <a:schemeClr val="tx1"/>
        </a:solidFill>
        <a:latin typeface="Humanst521 BT" pitchFamily="34" charset="0"/>
        <a:ea typeface="+mn-ea"/>
        <a:cs typeface="+mn-cs"/>
      </a:defRPr>
    </a:lvl6pPr>
    <a:lvl7pPr marL="2743200" algn="l" defTabSz="914400" rtl="0" eaLnBrk="1" latinLnBrk="0" hangingPunct="1">
      <a:defRPr sz="3200" b="1" kern="1200">
        <a:solidFill>
          <a:schemeClr val="tx1"/>
        </a:solidFill>
        <a:latin typeface="Humanst521 BT" pitchFamily="34" charset="0"/>
        <a:ea typeface="+mn-ea"/>
        <a:cs typeface="+mn-cs"/>
      </a:defRPr>
    </a:lvl7pPr>
    <a:lvl8pPr marL="3200400" algn="l" defTabSz="914400" rtl="0" eaLnBrk="1" latinLnBrk="0" hangingPunct="1">
      <a:defRPr sz="3200" b="1" kern="1200">
        <a:solidFill>
          <a:schemeClr val="tx1"/>
        </a:solidFill>
        <a:latin typeface="Humanst521 BT" pitchFamily="34" charset="0"/>
        <a:ea typeface="+mn-ea"/>
        <a:cs typeface="+mn-cs"/>
      </a:defRPr>
    </a:lvl8pPr>
    <a:lvl9pPr marL="3657600" algn="l" defTabSz="914400" rtl="0" eaLnBrk="1" latinLnBrk="0" hangingPunct="1">
      <a:defRPr sz="3200" b="1" kern="1200">
        <a:solidFill>
          <a:schemeClr val="tx1"/>
        </a:solidFill>
        <a:latin typeface="Humanst521 B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959"/>
    <a:srgbClr val="EAF5FE"/>
    <a:srgbClr val="000099"/>
    <a:srgbClr val="0099FF"/>
    <a:srgbClr val="EAEAEA"/>
    <a:srgbClr val="FFFF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901" autoAdjust="0"/>
    <p:restoredTop sz="70140" autoAdjust="0"/>
  </p:normalViewPr>
  <p:slideViewPr>
    <p:cSldViewPr>
      <p:cViewPr>
        <p:scale>
          <a:sx n="86" d="100"/>
          <a:sy n="86" d="100"/>
        </p:scale>
        <p:origin x="-23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1128"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200" b="0">
                <a:latin typeface="Times New Roman" pitchFamily="18" charset="0"/>
              </a:defRPr>
            </a:lvl1pPr>
          </a:lstStyle>
          <a:p>
            <a:pPr>
              <a:defRPr/>
            </a:pPr>
            <a:endParaRPr lang="en-US"/>
          </a:p>
        </p:txBody>
      </p:sp>
      <p:sp>
        <p:nvSpPr>
          <p:cNvPr id="18841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b="0">
                <a:latin typeface="Times New Roman" pitchFamily="18" charset="0"/>
              </a:defRPr>
            </a:lvl1pPr>
          </a:lstStyle>
          <a:p>
            <a:pPr>
              <a:defRPr/>
            </a:pPr>
            <a:endParaRPr lang="en-US"/>
          </a:p>
        </p:txBody>
      </p:sp>
      <p:sp>
        <p:nvSpPr>
          <p:cNvPr id="18842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defRPr sz="1200" b="0">
                <a:latin typeface="Times New Roman" pitchFamily="18" charset="0"/>
              </a:defRPr>
            </a:lvl1pPr>
          </a:lstStyle>
          <a:p>
            <a:pPr>
              <a:defRPr/>
            </a:pPr>
            <a:endParaRPr lang="en-US"/>
          </a:p>
        </p:txBody>
      </p:sp>
      <p:sp>
        <p:nvSpPr>
          <p:cNvPr id="18842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b="0">
                <a:latin typeface="Times New Roman" pitchFamily="18" charset="0"/>
              </a:defRPr>
            </a:lvl1pPr>
          </a:lstStyle>
          <a:p>
            <a:pPr>
              <a:defRPr/>
            </a:pPr>
            <a:fld id="{84D79F9E-6B9C-4FDE-9A68-AD251C9E8B9C}" type="slidenum">
              <a:rPr lang="en-US"/>
              <a:pPr>
                <a:defRPr/>
              </a:pPr>
              <a:t>‹#›</a:t>
            </a:fld>
            <a:endParaRPr lang="en-US"/>
          </a:p>
        </p:txBody>
      </p:sp>
    </p:spTree>
    <p:extLst>
      <p:ext uri="{BB962C8B-B14F-4D97-AF65-F5344CB8AC3E}">
        <p14:creationId xmlns:p14="http://schemas.microsoft.com/office/powerpoint/2010/main" val="1728687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0" hangingPunct="0">
              <a:spcBef>
                <a:spcPct val="0"/>
              </a:spcBef>
              <a:defRPr sz="1200" b="0">
                <a:latin typeface="Times New Roman" pitchFamily="18" charset="0"/>
              </a:defRPr>
            </a:lvl1pPr>
          </a:lstStyle>
          <a:p>
            <a:pPr>
              <a:defRPr/>
            </a:pPr>
            <a:endParaRPr lang="en-US"/>
          </a:p>
        </p:txBody>
      </p:sp>
      <p:sp>
        <p:nvSpPr>
          <p:cNvPr id="9728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spcBef>
                <a:spcPct val="0"/>
              </a:spcBef>
              <a:defRPr sz="1200" b="0">
                <a:latin typeface="Times New Roman" pitchFamily="18"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9728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728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0" hangingPunct="0">
              <a:spcBef>
                <a:spcPct val="0"/>
              </a:spcBef>
              <a:defRPr sz="1200" b="0">
                <a:latin typeface="Times New Roman" pitchFamily="18" charset="0"/>
              </a:defRPr>
            </a:lvl1pPr>
          </a:lstStyle>
          <a:p>
            <a:pPr>
              <a:defRPr/>
            </a:pPr>
            <a:endParaRPr lang="en-US"/>
          </a:p>
        </p:txBody>
      </p:sp>
      <p:sp>
        <p:nvSpPr>
          <p:cNvPr id="9728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spcBef>
                <a:spcPct val="0"/>
              </a:spcBef>
              <a:defRPr sz="1200" b="0">
                <a:latin typeface="Times New Roman" pitchFamily="18" charset="0"/>
              </a:defRPr>
            </a:lvl1pPr>
          </a:lstStyle>
          <a:p>
            <a:pPr>
              <a:defRPr/>
            </a:pPr>
            <a:fld id="{58F26AE1-BACD-4717-9DEA-579B5B3656EF}" type="slidenum">
              <a:rPr lang="en-US"/>
              <a:pPr>
                <a:defRPr/>
              </a:pPr>
              <a:t>‹#›</a:t>
            </a:fld>
            <a:endParaRPr lang="en-US"/>
          </a:p>
        </p:txBody>
      </p:sp>
    </p:spTree>
    <p:extLst>
      <p:ext uri="{BB962C8B-B14F-4D97-AF65-F5344CB8AC3E}">
        <p14:creationId xmlns:p14="http://schemas.microsoft.com/office/powerpoint/2010/main" val="3442423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922590AC-CD6D-4682-82E8-37BD69D5F2D5}" type="slidenum">
              <a:rPr lang="en-US" smtClean="0"/>
              <a:pPr/>
              <a:t>1</a:t>
            </a:fld>
            <a:endParaRPr 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And then we have the refinery to process those sands</a:t>
            </a:r>
            <a:r>
              <a:rPr lang="en-US" sz="1200" kern="1200" baseline="0" dirty="0" smtClean="0">
                <a:solidFill>
                  <a:schemeClr val="tx1"/>
                </a:solidFill>
                <a:effectLst/>
                <a:latin typeface="Times New Roman" pitchFamily="18" charset="0"/>
                <a:ea typeface="+mn-ea"/>
                <a:cs typeface="+mn-cs"/>
              </a:rPr>
              <a:t> so we can feed the energy we claim to need.</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10</a:t>
            </a:fld>
            <a:endParaRPr lang="en-US"/>
          </a:p>
        </p:txBody>
      </p:sp>
    </p:spTree>
    <p:extLst>
      <p:ext uri="{BB962C8B-B14F-4D97-AF65-F5344CB8AC3E}">
        <p14:creationId xmlns:p14="http://schemas.microsoft.com/office/powerpoint/2010/main" val="60221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Are we sustainable if we continue</a:t>
            </a:r>
            <a:r>
              <a:rPr lang="en-US" sz="1200" kern="1200" baseline="0" dirty="0" smtClean="0">
                <a:solidFill>
                  <a:schemeClr val="tx1"/>
                </a:solidFill>
                <a:effectLst/>
                <a:latin typeface="Times New Roman" pitchFamily="18" charset="0"/>
                <a:ea typeface="+mn-ea"/>
                <a:cs typeface="+mn-cs"/>
              </a:rPr>
              <a:t> down the path built by our grandfathers in a different time and a different environment?  I fear not.</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11</a:t>
            </a:fld>
            <a:endParaRPr lang="en-US"/>
          </a:p>
        </p:txBody>
      </p:sp>
    </p:spTree>
    <p:extLst>
      <p:ext uri="{BB962C8B-B14F-4D97-AF65-F5344CB8AC3E}">
        <p14:creationId xmlns:p14="http://schemas.microsoft.com/office/powerpoint/2010/main" val="293012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First we need to define sustainability as it relates to energy.  (AB 32) directed the California Air Resources Board (ARB or Board) to begin developing discrete early actions to reduce greenhouse gases while also preparing a scoping plan to identify how best to reach the 2020 limit.  Nothing is off limits and all aspects of the</a:t>
            </a:r>
            <a:r>
              <a:rPr lang="en-US" sz="1200" kern="1200" baseline="0" dirty="0" smtClean="0">
                <a:solidFill>
                  <a:schemeClr val="tx1"/>
                </a:solidFill>
                <a:effectLst/>
                <a:latin typeface="Times New Roman" pitchFamily="18" charset="0"/>
                <a:ea typeface="+mn-ea"/>
                <a:cs typeface="+mn-cs"/>
              </a:rPr>
              <a:t> energy portfolio are placed center stage.</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12</a:t>
            </a:fld>
            <a:endParaRPr lang="en-US"/>
          </a:p>
        </p:txBody>
      </p:sp>
    </p:spTree>
    <p:extLst>
      <p:ext uri="{BB962C8B-B14F-4D97-AF65-F5344CB8AC3E}">
        <p14:creationId xmlns:p14="http://schemas.microsoft.com/office/powerpoint/2010/main" val="3992884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Yet when all of the resources</a:t>
            </a:r>
            <a:r>
              <a:rPr lang="en-US" baseline="0" dirty="0" smtClean="0"/>
              <a:t> for renewables are considered many opportunities still exist. Opportunities in geothermal,  Note the deep red zones where the greatest potential exist yet no site is identified or planned. Most of them in out of the way locations with no access to the grid……….really?</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13</a:t>
            </a:fld>
            <a:endParaRPr lang="en-US"/>
          </a:p>
        </p:txBody>
      </p:sp>
    </p:spTree>
    <p:extLst>
      <p:ext uri="{BB962C8B-B14F-4D97-AF65-F5344CB8AC3E}">
        <p14:creationId xmlns:p14="http://schemas.microsoft.com/office/powerpoint/2010/main" val="428792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 shore wind potential .</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14</a:t>
            </a:fld>
            <a:endParaRPr lang="en-US"/>
          </a:p>
        </p:txBody>
      </p:sp>
    </p:spTree>
    <p:extLst>
      <p:ext uri="{BB962C8B-B14F-4D97-AF65-F5344CB8AC3E}">
        <p14:creationId xmlns:p14="http://schemas.microsoft.com/office/powerpoint/2010/main" val="323895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PV</a:t>
            </a:r>
            <a:r>
              <a:rPr lang="en-US" baseline="0" dirty="0" smtClean="0"/>
              <a:t> and solar thermal.</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15</a:t>
            </a:fld>
            <a:endParaRPr lang="en-US"/>
          </a:p>
        </p:txBody>
      </p:sp>
    </p:spTree>
    <p:extLst>
      <p:ext uri="{BB962C8B-B14F-4D97-AF65-F5344CB8AC3E}">
        <p14:creationId xmlns:p14="http://schemas.microsoft.com/office/powerpoint/2010/main" val="156085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we truly sustainable and can we afford to feed the demand for energy using the same old model.  This chart from a recent BP study shows the impact to the global</a:t>
            </a:r>
            <a:r>
              <a:rPr lang="en-US" baseline="0" dirty="0" smtClean="0"/>
              <a:t> climate if we don’t realize the very fact that without a significant change we are not sustainable.</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16</a:t>
            </a:fld>
            <a:endParaRPr lang="en-US"/>
          </a:p>
        </p:txBody>
      </p:sp>
    </p:spTree>
    <p:extLst>
      <p:ext uri="{BB962C8B-B14F-4D97-AF65-F5344CB8AC3E}">
        <p14:creationId xmlns:p14="http://schemas.microsoft.com/office/powerpoint/2010/main" val="4286483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Sustainability = not steal from future generations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This is why it’s important to me.  These are two of my three grandchildren</a:t>
            </a:r>
            <a:r>
              <a:rPr lang="en-US" sz="1200" kern="1200" baseline="0" dirty="0" smtClean="0">
                <a:solidFill>
                  <a:schemeClr val="tx1"/>
                </a:solidFill>
                <a:effectLst/>
                <a:latin typeface="Times New Roman" pitchFamily="18" charset="0"/>
                <a:ea typeface="+mn-ea"/>
                <a:cs typeface="+mn-cs"/>
              </a:rPr>
              <a:t> and I want them to live in a world that is as prosperous and full of opportunities that I grew up in. But again, truth is if we continue to move along the path we were provided by our grandparents that dream is less likely as every year passes.</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17</a:t>
            </a:fld>
            <a:endParaRPr lang="en-US"/>
          </a:p>
        </p:txBody>
      </p:sp>
    </p:spTree>
    <p:extLst>
      <p:ext uri="{BB962C8B-B14F-4D97-AF65-F5344CB8AC3E}">
        <p14:creationId xmlns:p14="http://schemas.microsoft.com/office/powerpoint/2010/main" val="1813826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We aren’t sustainable given what we are facing [paint a picture]</a:t>
            </a:r>
          </a:p>
          <a:p>
            <a:r>
              <a:rPr lang="en-US" sz="1200" kern="1200" dirty="0" smtClean="0">
                <a:solidFill>
                  <a:schemeClr val="tx1"/>
                </a:solidFill>
                <a:effectLst/>
                <a:latin typeface="Times New Roman" pitchFamily="18" charset="0"/>
                <a:ea typeface="+mn-ea"/>
                <a:cs typeface="+mn-cs"/>
              </a:rPr>
              <a:t>	Everyday we are faced with Increased plug load, every thing</a:t>
            </a:r>
            <a:r>
              <a:rPr lang="en-US" sz="1200" kern="1200" baseline="0" dirty="0" smtClean="0">
                <a:solidFill>
                  <a:schemeClr val="tx1"/>
                </a:solidFill>
                <a:effectLst/>
                <a:latin typeface="Times New Roman" pitchFamily="18" charset="0"/>
                <a:ea typeface="+mn-ea"/>
                <a:cs typeface="+mn-cs"/>
              </a:rPr>
              <a:t> we do requires power, even our PEV adds an entire house load to the grid.  Energy storage and storage technology lags, begging for a solution.</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On top of that we are p</a:t>
            </a:r>
            <a:r>
              <a:rPr lang="en-US" sz="1200" kern="1200" dirty="0" smtClean="0">
                <a:solidFill>
                  <a:schemeClr val="tx1"/>
                </a:solidFill>
                <a:effectLst/>
                <a:latin typeface="Times New Roman" pitchFamily="18" charset="0"/>
                <a:ea typeface="+mn-ea"/>
                <a:cs typeface="+mn-cs"/>
              </a:rPr>
              <a:t>otentially facing the start of what some meteorologist</a:t>
            </a:r>
            <a:r>
              <a:rPr lang="en-US" sz="1200" kern="1200" baseline="0" dirty="0" smtClean="0">
                <a:solidFill>
                  <a:schemeClr val="tx1"/>
                </a:solidFill>
                <a:effectLst/>
                <a:latin typeface="Times New Roman" pitchFamily="18" charset="0"/>
                <a:ea typeface="+mn-ea"/>
                <a:cs typeface="+mn-cs"/>
              </a:rPr>
              <a:t> believe could be a 100 year long</a:t>
            </a:r>
            <a:r>
              <a:rPr lang="en-US" sz="1200" kern="1200" dirty="0" smtClean="0">
                <a:solidFill>
                  <a:schemeClr val="tx1"/>
                </a:solidFill>
                <a:effectLst/>
                <a:latin typeface="Times New Roman" pitchFamily="18" charset="0"/>
                <a:ea typeface="+mn-ea"/>
                <a:cs typeface="+mn-cs"/>
              </a:rPr>
              <a:t> drought. Bringing the water/energy nexus front and center. Energy to move potable</a:t>
            </a:r>
            <a:r>
              <a:rPr lang="en-US" sz="1200" kern="1200" baseline="0" dirty="0" smtClean="0">
                <a:solidFill>
                  <a:schemeClr val="tx1"/>
                </a:solidFill>
                <a:effectLst/>
                <a:latin typeface="Times New Roman" pitchFamily="18" charset="0"/>
                <a:ea typeface="+mn-ea"/>
                <a:cs typeface="+mn-cs"/>
              </a:rPr>
              <a:t> water……</a:t>
            </a: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18</a:t>
            </a:fld>
            <a:endParaRPr lang="en-US"/>
          </a:p>
        </p:txBody>
      </p:sp>
    </p:spTree>
    <p:extLst>
      <p:ext uri="{BB962C8B-B14F-4D97-AF65-F5344CB8AC3E}">
        <p14:creationId xmlns:p14="http://schemas.microsoft.com/office/powerpoint/2010/main" val="1435624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What’s Working? Highlight the </a:t>
            </a:r>
            <a:r>
              <a:rPr lang="en-US" sz="1200" b="1" kern="1200" dirty="0" smtClean="0">
                <a:solidFill>
                  <a:schemeClr val="tx1"/>
                </a:solidFill>
                <a:effectLst/>
                <a:latin typeface="Times New Roman" pitchFamily="18" charset="0"/>
                <a:ea typeface="+mn-ea"/>
                <a:cs typeface="+mn-cs"/>
              </a:rPr>
              <a:t>shining stars</a:t>
            </a:r>
            <a:r>
              <a:rPr lang="en-US" sz="1200" kern="1200" dirty="0" smtClean="0">
                <a:solidFill>
                  <a:schemeClr val="tx1"/>
                </a:solidFill>
                <a:effectLst/>
                <a:latin typeface="Times New Roman" pitchFamily="18" charset="0"/>
                <a:ea typeface="+mn-ea"/>
                <a:cs typeface="+mn-cs"/>
              </a:rPr>
              <a:t> (case studies)</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 Solar/RE/EE are sustainable</a:t>
            </a: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19</a:t>
            </a:fld>
            <a:endParaRPr lang="en-US"/>
          </a:p>
        </p:txBody>
      </p:sp>
    </p:spTree>
    <p:extLst>
      <p:ext uri="{BB962C8B-B14F-4D97-AF65-F5344CB8AC3E}">
        <p14:creationId xmlns:p14="http://schemas.microsoft.com/office/powerpoint/2010/main" val="92597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CCSE we don’t have a particular product, we have a passion for a better future through</a:t>
            </a:r>
            <a:r>
              <a:rPr lang="en-US" baseline="0" dirty="0" smtClean="0"/>
              <a:t> our vision.</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endParaRPr lang="en-US" sz="1200" kern="1200" dirty="0" smtClean="0">
              <a:solidFill>
                <a:schemeClr val="tx1"/>
              </a:solidFill>
              <a:effectLst/>
              <a:latin typeface="Times New Roman" pitchFamily="18" charset="0"/>
              <a:ea typeface="+mn-ea"/>
              <a:cs typeface="+mn-cs"/>
            </a:endParaRPr>
          </a:p>
          <a:p>
            <a:r>
              <a:rPr lang="en-US" sz="1200" b="1" kern="1200" dirty="0" smtClean="0">
                <a:solidFill>
                  <a:schemeClr val="tx1"/>
                </a:solidFill>
                <a:effectLst/>
                <a:latin typeface="Times New Roman" pitchFamily="18" charset="0"/>
                <a:ea typeface="+mn-ea"/>
                <a:cs typeface="+mn-cs"/>
              </a:rPr>
              <a:t>Scripps Ranch Community Recreation Center	(3 slides)</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Combines solar PV system with advanced energy storage. Put into service in September 2012.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System consists of a 30-kw solar array with a 100-kw lithium-ion battery energy storage bank.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During community emergencies, such as wildfires, the center can serve as an “island” command center for fire and police operations with its own power generation and storage.</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In addition, the system is in daily operation, reducing the recreation center’s energy bill from $2,000 a month to near zero.</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Funding for the $545,000 project came from a $345,000 grant from the California Public Utilities Commission and $200,000 from DOE as part of its Solar America Cities program. It also qualified for a $40,000 rebate from the California Solar Initiative issued by CCSE.</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Among the first such projects in the nation to integrate solar with an innovative battery system of this size and scope.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It is a model for developing clean energy systems for ensuring reliable emergency services and communications during fires and other disasters not only locally, but in communities through California and the nation. The DOE has given high marks to the project for its ability to be replicated.</a:t>
            </a:r>
          </a:p>
          <a:p>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20</a:t>
            </a:fld>
            <a:endParaRPr lang="en-US"/>
          </a:p>
        </p:txBody>
      </p:sp>
    </p:spTree>
    <p:extLst>
      <p:ext uri="{BB962C8B-B14F-4D97-AF65-F5344CB8AC3E}">
        <p14:creationId xmlns:p14="http://schemas.microsoft.com/office/powerpoint/2010/main" val="92597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r>
              <a:rPr lang="en-US" sz="1200" kern="1200" dirty="0" smtClean="0">
                <a:solidFill>
                  <a:schemeClr val="tx1"/>
                </a:solidFill>
                <a:effectLst/>
                <a:latin typeface="Times New Roman" pitchFamily="18" charset="0"/>
                <a:ea typeface="+mn-ea"/>
                <a:cs typeface="+mn-cs"/>
              </a:rPr>
              <a:t>	Scripps Ranch emergency center – solar/AES</a:t>
            </a: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21</a:t>
            </a:fld>
            <a:endParaRPr lang="en-US"/>
          </a:p>
        </p:txBody>
      </p:sp>
    </p:spTree>
    <p:extLst>
      <p:ext uri="{BB962C8B-B14F-4D97-AF65-F5344CB8AC3E}">
        <p14:creationId xmlns:p14="http://schemas.microsoft.com/office/powerpoint/2010/main" val="92597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r>
              <a:rPr lang="en-US" sz="1200" kern="1200" dirty="0" smtClean="0">
                <a:solidFill>
                  <a:schemeClr val="tx1"/>
                </a:solidFill>
                <a:effectLst/>
                <a:latin typeface="Times New Roman" pitchFamily="18" charset="0"/>
                <a:ea typeface="+mn-ea"/>
                <a:cs typeface="+mn-cs"/>
              </a:rPr>
              <a:t>	Scripps Ranch emergency center – solar/AES</a:t>
            </a:r>
          </a:p>
          <a:p>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22</a:t>
            </a:fld>
            <a:endParaRPr lang="en-US"/>
          </a:p>
        </p:txBody>
      </p:sp>
    </p:spTree>
    <p:extLst>
      <p:ext uri="{BB962C8B-B14F-4D97-AF65-F5344CB8AC3E}">
        <p14:creationId xmlns:p14="http://schemas.microsoft.com/office/powerpoint/2010/main" val="92597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 .</a:t>
            </a:r>
            <a:r>
              <a:rPr lang="en-US" sz="1200" kern="1200" baseline="0" dirty="0" smtClean="0">
                <a:solidFill>
                  <a:schemeClr val="tx1"/>
                </a:solidFill>
                <a:effectLst/>
                <a:latin typeface="Times New Roman" pitchFamily="18" charset="0"/>
                <a:ea typeface="+mn-ea"/>
                <a:cs typeface="+mn-cs"/>
              </a:rPr>
              <a:t> . . </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r>
              <a:rPr lang="en-US" sz="1200" b="1" kern="1200" dirty="0" smtClean="0">
                <a:solidFill>
                  <a:schemeClr val="tx1"/>
                </a:solidFill>
                <a:effectLst/>
                <a:latin typeface="Times New Roman" pitchFamily="18" charset="0"/>
                <a:ea typeface="+mn-ea"/>
                <a:cs typeface="+mn-cs"/>
              </a:rPr>
              <a:t>Hacienda Townhomes</a:t>
            </a:r>
            <a:r>
              <a:rPr lang="en-US" sz="1200" b="0" kern="1200" dirty="0" smtClean="0">
                <a:solidFill>
                  <a:schemeClr val="tx1"/>
                </a:solidFill>
                <a:effectLst/>
                <a:latin typeface="Times New Roman" pitchFamily="18" charset="0"/>
                <a:ea typeface="+mn-ea"/>
                <a:cs typeface="+mn-cs"/>
              </a:rPr>
              <a:t>		(2</a:t>
            </a:r>
            <a:r>
              <a:rPr lang="en-US" sz="1200" b="0" kern="1200" baseline="0" dirty="0" smtClean="0">
                <a:solidFill>
                  <a:schemeClr val="tx1"/>
                </a:solidFill>
                <a:effectLst/>
                <a:latin typeface="Times New Roman" pitchFamily="18" charset="0"/>
                <a:ea typeface="+mn-ea"/>
                <a:cs typeface="+mn-cs"/>
              </a:rPr>
              <a:t> slides)</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A 52-unit apartment building in San Diego’s East Village neighborhood</a:t>
            </a:r>
            <a:r>
              <a:rPr lang="en-US" sz="1200" kern="1200" baseline="0" dirty="0" smtClean="0">
                <a:solidFill>
                  <a:schemeClr val="tx1"/>
                </a:solidFill>
                <a:effectLst/>
                <a:latin typeface="Times New Roman" pitchFamily="18" charset="0"/>
                <a:ea typeface="+mn-ea"/>
                <a:cs typeface="+mn-cs"/>
              </a:rPr>
              <a:t> with solar PV.</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Owned and managed by the San Diego Community Housing Corporation, the townhomes are affordable housing units for low-income families.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 19.8-kw PV system was the first installation in the San Diego region under the California Solar Initiative’s Multifamily Affordable Solar Housing program. It was dedicated during  a press conference held July 2012.</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$112,000 project was built by Everyday Energy and received a $75,200 rebate from the MASH program.</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Hacienda Townhomes was SDG&amp;E’s first virtual net metering project, which allows the residents to share the solar benefits from one large solar system.</a:t>
            </a:r>
          </a:p>
          <a:p>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23</a:t>
            </a:fld>
            <a:endParaRPr lang="en-US"/>
          </a:p>
        </p:txBody>
      </p:sp>
    </p:spTree>
    <p:extLst>
      <p:ext uri="{BB962C8B-B14F-4D97-AF65-F5344CB8AC3E}">
        <p14:creationId xmlns:p14="http://schemas.microsoft.com/office/powerpoint/2010/main" val="356842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r>
              <a:rPr lang="en-US" sz="1200" kern="1200" dirty="0" smtClean="0">
                <a:solidFill>
                  <a:schemeClr val="tx1"/>
                </a:solidFill>
                <a:effectLst/>
                <a:latin typeface="Times New Roman" pitchFamily="18" charset="0"/>
                <a:ea typeface="+mn-ea"/>
                <a:cs typeface="+mn-cs"/>
              </a:rPr>
              <a:t>	Hacienda Townhomes - PV</a:t>
            </a: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24</a:t>
            </a:fld>
            <a:endParaRPr lang="en-US"/>
          </a:p>
        </p:txBody>
      </p:sp>
    </p:spTree>
    <p:extLst>
      <p:ext uri="{BB962C8B-B14F-4D97-AF65-F5344CB8AC3E}">
        <p14:creationId xmlns:p14="http://schemas.microsoft.com/office/powerpoint/2010/main" val="3568427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 . . . </a:t>
            </a:r>
          </a:p>
          <a:p>
            <a:endParaRPr lang="en-US" sz="1200" kern="1200" dirty="0" smtClean="0">
              <a:solidFill>
                <a:schemeClr val="tx1"/>
              </a:solidFill>
              <a:effectLst/>
              <a:latin typeface="Times New Roman" pitchFamily="18" charset="0"/>
              <a:ea typeface="+mn-ea"/>
              <a:cs typeface="+mn-cs"/>
            </a:endParaRPr>
          </a:p>
          <a:p>
            <a:r>
              <a:rPr lang="en-US" sz="1200" b="1" kern="1200" dirty="0" smtClean="0">
                <a:solidFill>
                  <a:schemeClr val="tx1"/>
                </a:solidFill>
                <a:effectLst/>
                <a:latin typeface="Times New Roman" pitchFamily="18" charset="0"/>
                <a:ea typeface="+mn-ea"/>
                <a:cs typeface="+mn-cs"/>
              </a:rPr>
              <a:t>Lafayette Hotel	(2 slides)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of San Diego’s historic hotels</a:t>
            </a:r>
            <a:r>
              <a:rPr lang="en-US" baseline="0" dirty="0" smtClean="0"/>
              <a:t> upgraded with a </a:t>
            </a:r>
            <a:r>
              <a:rPr lang="en-US" sz="1200" kern="1200" baseline="0" dirty="0" smtClean="0">
                <a:solidFill>
                  <a:schemeClr val="tx1"/>
                </a:solidFill>
                <a:effectLst/>
                <a:latin typeface="Times New Roman" pitchFamily="18" charset="0"/>
                <a:ea typeface="+mn-ea"/>
                <a:cs typeface="+mn-cs"/>
              </a:rPr>
              <a:t>f</a:t>
            </a:r>
            <a:r>
              <a:rPr lang="en-US" sz="1200" kern="1200" dirty="0" smtClean="0">
                <a:solidFill>
                  <a:schemeClr val="tx1"/>
                </a:solidFill>
                <a:effectLst/>
                <a:latin typeface="Times New Roman" pitchFamily="18" charset="0"/>
                <a:ea typeface="+mn-ea"/>
                <a:cs typeface="+mn-cs"/>
              </a:rPr>
              <a:t>uel cell system that generates</a:t>
            </a:r>
            <a:r>
              <a:rPr lang="en-US" sz="1200" kern="1200" baseline="0" dirty="0" smtClean="0">
                <a:solidFill>
                  <a:schemeClr val="tx1"/>
                </a:solidFill>
                <a:effectLst/>
                <a:latin typeface="Times New Roman" pitchFamily="18" charset="0"/>
                <a:ea typeface="+mn-ea"/>
                <a:cs typeface="+mn-cs"/>
              </a:rPr>
              <a:t> both </a:t>
            </a:r>
            <a:r>
              <a:rPr lang="en-US" sz="1200" kern="1200" dirty="0" smtClean="0">
                <a:solidFill>
                  <a:schemeClr val="tx1"/>
                </a:solidFill>
                <a:effectLst/>
                <a:latin typeface="Times New Roman" pitchFamily="18" charset="0"/>
                <a:ea typeface="+mn-ea"/>
                <a:cs typeface="+mn-cs"/>
              </a:rPr>
              <a:t>heat and power.</a:t>
            </a:r>
          </a:p>
          <a:p>
            <a:endParaRPr lang="en-US" dirty="0" smtClean="0"/>
          </a:p>
          <a:p>
            <a:r>
              <a:rPr lang="en-US" dirty="0" smtClean="0"/>
              <a:t>During recent remodeling, the hotel’s owners decided the Lafayette Hotel, built in 1946, needed </a:t>
            </a:r>
            <a:r>
              <a:rPr lang="en-US" dirty="0" smtClean="0">
                <a:effectLst/>
              </a:rPr>
              <a:t>to incorporate sustainability</a:t>
            </a:r>
            <a:r>
              <a:rPr lang="en-US" baseline="0" dirty="0" smtClean="0">
                <a:effectLst/>
              </a:rPr>
              <a:t> within the </a:t>
            </a:r>
            <a:r>
              <a:rPr lang="en-US" dirty="0" smtClean="0">
                <a:effectLst/>
              </a:rPr>
              <a:t>overall project.</a:t>
            </a:r>
            <a:r>
              <a:rPr lang="en-US" baseline="0" dirty="0" smtClean="0">
                <a:effectLst/>
              </a:rPr>
              <a:t> </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The solution was to install a 40-kw fuel cell energy system</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to generate power on site and to implement facility-wide energy efficiency.</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fuel cell provides 45% of the hotel’s electric energy needs for common areas and 131 guest rooms. In addition, as a byproduct, the cogeneration fuel cell system produces enough heat to help warm the hotel’s Olympic-size swimming pool.</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project resulted in an 80% annual energy savings, some $30,000 per year. Meaning the project will pay for itself in a little less than six years. They also reduced their greenhouse gas emission by more than 40%.</a:t>
            </a: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25</a:t>
            </a:fld>
            <a:endParaRPr lang="en-US"/>
          </a:p>
        </p:txBody>
      </p:sp>
    </p:spTree>
    <p:extLst>
      <p:ext uri="{BB962C8B-B14F-4D97-AF65-F5344CB8AC3E}">
        <p14:creationId xmlns:p14="http://schemas.microsoft.com/office/powerpoint/2010/main" val="2858335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r>
              <a:rPr lang="en-US" sz="1200" kern="1200" dirty="0" smtClean="0">
                <a:solidFill>
                  <a:schemeClr val="tx1"/>
                </a:solidFill>
                <a:effectLst/>
                <a:latin typeface="Times New Roman" pitchFamily="18" charset="0"/>
                <a:ea typeface="+mn-ea"/>
                <a:cs typeface="+mn-cs"/>
              </a:rPr>
              <a:t>	Lafayette Hotel – fuel cell</a:t>
            </a: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26</a:t>
            </a:fld>
            <a:endParaRPr lang="en-US"/>
          </a:p>
        </p:txBody>
      </p:sp>
    </p:spTree>
    <p:extLst>
      <p:ext uri="{BB962C8B-B14F-4D97-AF65-F5344CB8AC3E}">
        <p14:creationId xmlns:p14="http://schemas.microsoft.com/office/powerpoint/2010/main" val="2858335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 . . . </a:t>
            </a:r>
          </a:p>
          <a:p>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UCSD	(2 slides)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Microgrid</a:t>
            </a:r>
            <a:r>
              <a:rPr lang="en-US" dirty="0" smtClean="0"/>
              <a:t> - to support demand management and integration of distributed generation into the local grid.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UCSD’s </a:t>
            </a:r>
            <a:r>
              <a:rPr lang="en-US" sz="1200" kern="1200" dirty="0" err="1" smtClean="0">
                <a:solidFill>
                  <a:schemeClr val="tx1"/>
                </a:solidFill>
                <a:effectLst/>
                <a:latin typeface="Times New Roman" pitchFamily="18" charset="0"/>
                <a:ea typeface="+mn-ea"/>
                <a:cs typeface="+mn-cs"/>
              </a:rPr>
              <a:t>microgrid</a:t>
            </a:r>
            <a:r>
              <a:rPr lang="en-US" sz="1200" kern="1200" dirty="0" smtClean="0">
                <a:solidFill>
                  <a:schemeClr val="tx1"/>
                </a:solidFill>
                <a:effectLst/>
                <a:latin typeface="Times New Roman" pitchFamily="18" charset="0"/>
                <a:ea typeface="+mn-ea"/>
                <a:cs typeface="+mn-cs"/>
              </a:rPr>
              <a:t> is one of the best examples of an electricity network that provides local control yet is interconnected with the larger electricity grid.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The central </a:t>
            </a:r>
            <a:r>
              <a:rPr lang="en-US" sz="1200" kern="1200" dirty="0" err="1" smtClean="0">
                <a:solidFill>
                  <a:schemeClr val="tx1"/>
                </a:solidFill>
                <a:effectLst/>
                <a:latin typeface="Times New Roman" pitchFamily="18" charset="0"/>
                <a:ea typeface="+mn-ea"/>
                <a:cs typeface="+mn-cs"/>
              </a:rPr>
              <a:t>microgrid</a:t>
            </a:r>
            <a:r>
              <a:rPr lang="en-US" sz="1200" kern="1200" dirty="0" smtClean="0">
                <a:solidFill>
                  <a:schemeClr val="tx1"/>
                </a:solidFill>
                <a:effectLst/>
                <a:latin typeface="Times New Roman" pitchFamily="18" charset="0"/>
                <a:ea typeface="+mn-ea"/>
                <a:cs typeface="+mn-cs"/>
              </a:rPr>
              <a:t> control allows operators to manage the diverse portfolio of energy generation and storage resources on the campus to minimize costs. In addition, the campus can “island” from the larger grid to maintain power supply in an emergency.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It includes a central cogeneration plant, an array of solar PV installations and a fuel cell that operates on natural gas reclaimed from a landfill site.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The </a:t>
            </a:r>
            <a:r>
              <a:rPr lang="en-US" sz="1200" kern="1200" dirty="0" err="1" smtClean="0">
                <a:solidFill>
                  <a:schemeClr val="tx1"/>
                </a:solidFill>
                <a:effectLst/>
                <a:latin typeface="Times New Roman" pitchFamily="18" charset="0"/>
                <a:ea typeface="+mn-ea"/>
                <a:cs typeface="+mn-cs"/>
              </a:rPr>
              <a:t>microgrid</a:t>
            </a:r>
            <a:r>
              <a:rPr lang="en-US" sz="1200" kern="1200" dirty="0" smtClean="0">
                <a:solidFill>
                  <a:schemeClr val="tx1"/>
                </a:solidFill>
                <a:effectLst/>
                <a:latin typeface="Times New Roman" pitchFamily="18" charset="0"/>
                <a:ea typeface="+mn-ea"/>
                <a:cs typeface="+mn-cs"/>
              </a:rPr>
              <a:t> provides the ability to manage 42 MW of generating capacity, across 1200 acres  and powering more than 450 buildings.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addition, UCSD is on track to having the largest, most diverse range of electric vehicle charging stations at any university in the world. The California Energy Commission recently approved funding of $220,500 to expand the campus’s burgeoning charging network for plug-in electric vehicles. By June this year, the university expects to have a total of 54 charging outlets, with more than 70% available for public use.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UCSD certainly is a living laboratory for our sustainable energy future.</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27</a:t>
            </a:fld>
            <a:endParaRPr lang="en-US"/>
          </a:p>
        </p:txBody>
      </p:sp>
    </p:spTree>
    <p:extLst>
      <p:ext uri="{BB962C8B-B14F-4D97-AF65-F5344CB8AC3E}">
        <p14:creationId xmlns:p14="http://schemas.microsoft.com/office/powerpoint/2010/main" val="3533397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Some local examples – what we need more of</a:t>
            </a:r>
          </a:p>
          <a:p>
            <a:r>
              <a:rPr lang="en-US" sz="1200" kern="1200" dirty="0" smtClean="0">
                <a:solidFill>
                  <a:schemeClr val="tx1"/>
                </a:solidFill>
                <a:effectLst/>
                <a:latin typeface="Times New Roman" pitchFamily="18" charset="0"/>
                <a:ea typeface="+mn-ea"/>
                <a:cs typeface="+mn-cs"/>
              </a:rPr>
              <a:t>	UCSD - </a:t>
            </a:r>
            <a:r>
              <a:rPr lang="en-US" sz="1200" kern="1200" dirty="0" err="1" smtClean="0">
                <a:solidFill>
                  <a:schemeClr val="tx1"/>
                </a:solidFill>
                <a:effectLst/>
                <a:latin typeface="Times New Roman" pitchFamily="18" charset="0"/>
                <a:ea typeface="+mn-ea"/>
                <a:cs typeface="+mn-cs"/>
              </a:rPr>
              <a:t>microgrid</a:t>
            </a: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28</a:t>
            </a:fld>
            <a:endParaRPr lang="en-US"/>
          </a:p>
        </p:txBody>
      </p:sp>
    </p:spTree>
    <p:extLst>
      <p:ext uri="{BB962C8B-B14F-4D97-AF65-F5344CB8AC3E}">
        <p14:creationId xmlns:p14="http://schemas.microsoft.com/office/powerpoint/2010/main" val="3533397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 what do we do?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AB 32 goals are achievable if we change the course of action</a:t>
            </a:r>
          </a:p>
          <a:p>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29</a:t>
            </a:fld>
            <a:endParaRPr lang="en-US"/>
          </a:p>
        </p:txBody>
      </p:sp>
    </p:spTree>
    <p:extLst>
      <p:ext uri="{BB962C8B-B14F-4D97-AF65-F5344CB8AC3E}">
        <p14:creationId xmlns:p14="http://schemas.microsoft.com/office/powerpoint/2010/main" val="404375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CCSE works in three major areas.</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Goal: zero net energy buildings and homes</a:t>
            </a:r>
          </a:p>
          <a:p>
            <a:r>
              <a:rPr lang="en-US" sz="1200" kern="1200" dirty="0" smtClean="0">
                <a:solidFill>
                  <a:schemeClr val="tx1"/>
                </a:solidFill>
                <a:effectLst/>
                <a:latin typeface="Times New Roman" pitchFamily="18" charset="0"/>
                <a:ea typeface="+mn-ea"/>
                <a:cs typeface="+mn-cs"/>
              </a:rPr>
              <a:t>How do we get to net zero?  Through fuel cells, PV, geothermal or solar thermal, battery technology and storage</a:t>
            </a:r>
          </a:p>
          <a:p>
            <a:r>
              <a:rPr lang="en-US" sz="1200" kern="1200" dirty="0" smtClean="0">
                <a:solidFill>
                  <a:schemeClr val="tx1"/>
                </a:solidFill>
                <a:effectLst/>
                <a:latin typeface="Times New Roman" pitchFamily="18" charset="0"/>
                <a:ea typeface="+mn-ea"/>
                <a:cs typeface="+mn-cs"/>
              </a:rPr>
              <a:t>	Smart communities, transportation, decrease demand</a:t>
            </a:r>
          </a:p>
          <a:p>
            <a:r>
              <a:rPr lang="en-US" sz="1200" kern="1200" dirty="0" smtClean="0">
                <a:solidFill>
                  <a:schemeClr val="tx1"/>
                </a:solidFill>
                <a:effectLst/>
                <a:latin typeface="Times New Roman" pitchFamily="18" charset="0"/>
                <a:ea typeface="+mn-ea"/>
                <a:cs typeface="+mn-cs"/>
              </a:rPr>
              <a:t>Hypothetical e.g. fuel cell in multifamily housing in East Lake (prefer real examples if possible, perhaps the new development Solara </a:t>
            </a:r>
            <a:r>
              <a:rPr lang="en-US" sz="1200" kern="1200" dirty="0" err="1" smtClean="0">
                <a:solidFill>
                  <a:schemeClr val="tx1"/>
                </a:solidFill>
                <a:effectLst/>
                <a:latin typeface="Times New Roman" pitchFamily="18" charset="0"/>
                <a:ea typeface="+mn-ea"/>
                <a:cs typeface="+mn-cs"/>
              </a:rPr>
              <a:t>Apts</a:t>
            </a:r>
            <a:r>
              <a:rPr lang="en-US" sz="1200" kern="1200" dirty="0" smtClean="0">
                <a:solidFill>
                  <a:schemeClr val="tx1"/>
                </a:solidFill>
                <a:effectLst/>
                <a:latin typeface="Times New Roman" pitchFamily="18" charset="0"/>
                <a:ea typeface="+mn-ea"/>
                <a:cs typeface="+mn-cs"/>
              </a:rPr>
              <a:t>)</a:t>
            </a:r>
          </a:p>
          <a:p>
            <a:r>
              <a:rPr lang="en-US" sz="1200" kern="1200" dirty="0" smtClean="0">
                <a:solidFill>
                  <a:schemeClr val="tx1"/>
                </a:solidFill>
                <a:effectLst/>
                <a:latin typeface="Times New Roman" pitchFamily="18" charset="0"/>
                <a:ea typeface="+mn-ea"/>
                <a:cs typeface="+mn-cs"/>
              </a:rPr>
              <a:t>	</a:t>
            </a: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30</a:t>
            </a:fld>
            <a:endParaRPr lang="en-US"/>
          </a:p>
        </p:txBody>
      </p:sp>
    </p:spTree>
    <p:extLst>
      <p:ext uri="{BB962C8B-B14F-4D97-AF65-F5344CB8AC3E}">
        <p14:creationId xmlns:p14="http://schemas.microsoft.com/office/powerpoint/2010/main" val="13463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a:t>
            </a:r>
            <a:r>
              <a:rPr lang="en-US" baseline="0" dirty="0" smtClean="0"/>
              <a:t> find new ways to move and commute, efficiently, effectively and more environmentally responsible.</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33</a:t>
            </a:fld>
            <a:endParaRPr lang="en-US"/>
          </a:p>
        </p:txBody>
      </p:sp>
    </p:spTree>
    <p:extLst>
      <p:ext uri="{BB962C8B-B14F-4D97-AF65-F5344CB8AC3E}">
        <p14:creationId xmlns:p14="http://schemas.microsoft.com/office/powerpoint/2010/main" val="3398882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fuel cell in multifamily housing in East Lake (prefer real examples if possible, perhaps the new development </a:t>
            </a:r>
            <a:r>
              <a:rPr lang="en-US" sz="1200" kern="1200" dirty="0" err="1" smtClean="0">
                <a:solidFill>
                  <a:schemeClr val="tx1"/>
                </a:solidFill>
                <a:effectLst/>
                <a:latin typeface="Times New Roman" pitchFamily="18" charset="0"/>
                <a:ea typeface="+mn-ea"/>
                <a:cs typeface="+mn-cs"/>
              </a:rPr>
              <a:t>Solterra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Apts</a:t>
            </a:r>
            <a:r>
              <a:rPr lang="en-US" sz="1200" kern="1200" dirty="0" smtClean="0">
                <a:solidFill>
                  <a:schemeClr val="tx1"/>
                </a:solidFill>
                <a:effectLst/>
                <a:latin typeface="Times New Roman" pitchFamily="18" charset="0"/>
                <a:ea typeface="+mn-ea"/>
                <a:cs typeface="+mn-cs"/>
              </a:rPr>
              <a:t>)</a:t>
            </a: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34</a:t>
            </a:fld>
            <a:endParaRPr lang="en-US"/>
          </a:p>
        </p:txBody>
      </p:sp>
    </p:spTree>
    <p:extLst>
      <p:ext uri="{BB962C8B-B14F-4D97-AF65-F5344CB8AC3E}">
        <p14:creationId xmlns:p14="http://schemas.microsoft.com/office/powerpoint/2010/main" val="350888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We need to flip the 1920’s energy (utility profit) model on its head</a:t>
            </a:r>
          </a:p>
          <a:p>
            <a:r>
              <a:rPr lang="en-US" sz="1200" kern="1200" dirty="0" smtClean="0">
                <a:solidFill>
                  <a:schemeClr val="tx1"/>
                </a:solidFill>
                <a:effectLst/>
                <a:latin typeface="Times New Roman" pitchFamily="18" charset="0"/>
                <a:ea typeface="+mn-ea"/>
                <a:cs typeface="+mn-cs"/>
              </a:rPr>
              <a:t>The Utility model doesn’t work going forward .</a:t>
            </a:r>
            <a:r>
              <a:rPr lang="en-US" sz="1200" kern="1200" baseline="0" dirty="0" smtClean="0">
                <a:solidFill>
                  <a:schemeClr val="tx1"/>
                </a:solidFill>
                <a:effectLst/>
                <a:latin typeface="Times New Roman" pitchFamily="18" charset="0"/>
                <a:ea typeface="+mn-ea"/>
                <a:cs typeface="+mn-cs"/>
              </a:rPr>
              <a:t> The model set up in the 20’-30’s is not sustainable.</a:t>
            </a:r>
          </a:p>
          <a:p>
            <a:r>
              <a:rPr lang="en-US" sz="1200" kern="1200" baseline="0" dirty="0" smtClean="0">
                <a:solidFill>
                  <a:schemeClr val="tx1"/>
                </a:solidFill>
                <a:effectLst/>
                <a:latin typeface="Times New Roman" pitchFamily="18" charset="0"/>
                <a:ea typeface="+mn-ea"/>
                <a:cs typeface="+mn-cs"/>
              </a:rPr>
              <a:t>In 1892 when JP Morgan formed General Electric, he declared “he would build a industry where every citizen would need his product every waking moment of everyday.” </a:t>
            </a:r>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35</a:t>
            </a:fld>
            <a:endParaRPr lang="en-US"/>
          </a:p>
        </p:txBody>
      </p:sp>
    </p:spTree>
    <p:extLst>
      <p:ext uri="{BB962C8B-B14F-4D97-AF65-F5344CB8AC3E}">
        <p14:creationId xmlns:p14="http://schemas.microsoft.com/office/powerpoint/2010/main" val="4291223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SO I guess the </a:t>
            </a:r>
            <a:r>
              <a:rPr lang="en-US" sz="1200" kern="1200" dirty="0" err="1" smtClean="0">
                <a:solidFill>
                  <a:schemeClr val="tx1"/>
                </a:solidFill>
                <a:effectLst/>
                <a:latin typeface="Times New Roman" pitchFamily="18" charset="0"/>
                <a:ea typeface="+mn-ea"/>
                <a:cs typeface="+mn-cs"/>
              </a:rPr>
              <a:t>bottomline</a:t>
            </a:r>
            <a:r>
              <a:rPr lang="en-US" sz="1200" kern="1200" dirty="0" smtClean="0">
                <a:solidFill>
                  <a:schemeClr val="tx1"/>
                </a:solidFill>
                <a:effectLst/>
                <a:latin typeface="Times New Roman" pitchFamily="18" charset="0"/>
                <a:ea typeface="+mn-ea"/>
                <a:cs typeface="+mn-cs"/>
              </a:rPr>
              <a:t> is there is hope, we need to work at it but more important</a:t>
            </a:r>
            <a:r>
              <a:rPr lang="en-US" sz="1200" kern="1200" baseline="0" dirty="0" smtClean="0">
                <a:solidFill>
                  <a:schemeClr val="tx1"/>
                </a:solidFill>
                <a:effectLst/>
                <a:latin typeface="Times New Roman" pitchFamily="18" charset="0"/>
                <a:ea typeface="+mn-ea"/>
                <a:cs typeface="+mn-cs"/>
              </a:rPr>
              <a:t> for tonight's discussion is the old adage, What got us here won’t get us to where we want to go. </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36</a:t>
            </a:fld>
            <a:endParaRPr lang="en-US"/>
          </a:p>
        </p:txBody>
      </p:sp>
    </p:spTree>
    <p:extLst>
      <p:ext uri="{BB962C8B-B14F-4D97-AF65-F5344CB8AC3E}">
        <p14:creationId xmlns:p14="http://schemas.microsoft.com/office/powerpoint/2010/main" val="429122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So just how sustainable is San Diego as it relates to energy and AB 32?</a:t>
            </a:r>
            <a:r>
              <a:rPr lang="en-US" sz="1200" kern="1200" baseline="0" dirty="0" smtClean="0">
                <a:solidFill>
                  <a:schemeClr val="tx1"/>
                </a:solidFill>
                <a:effectLst/>
                <a:latin typeface="Times New Roman" pitchFamily="18" charset="0"/>
                <a:ea typeface="+mn-ea"/>
                <a:cs typeface="+mn-cs"/>
              </a:rPr>
              <a:t> </a:t>
            </a:r>
          </a:p>
          <a:p>
            <a:endParaRPr lang="en-US" sz="1200" kern="1200" baseline="0" dirty="0" smtClean="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4</a:t>
            </a:fld>
            <a:endParaRPr lang="en-US"/>
          </a:p>
        </p:txBody>
      </p:sp>
    </p:spTree>
    <p:extLst>
      <p:ext uri="{BB962C8B-B14F-4D97-AF65-F5344CB8AC3E}">
        <p14:creationId xmlns:p14="http://schemas.microsoft.com/office/powerpoint/2010/main" val="293012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Truth is not very.  While the skyline of San Diego is pristine, thousands of these operate around the world providing energy for the masses.</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5</a:t>
            </a:fld>
            <a:endParaRPr lang="en-US"/>
          </a:p>
        </p:txBody>
      </p:sp>
    </p:spTree>
    <p:extLst>
      <p:ext uri="{BB962C8B-B14F-4D97-AF65-F5344CB8AC3E}">
        <p14:creationId xmlns:p14="http://schemas.microsoft.com/office/powerpoint/2010/main" val="293012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Millions of pounds of carbon dumped into our atmosphere every day feeding the progress of civilization.  While this is not a scene locally it is a scene</a:t>
            </a:r>
            <a:r>
              <a:rPr lang="en-US" sz="1200" kern="1200" baseline="0" dirty="0" smtClean="0">
                <a:solidFill>
                  <a:schemeClr val="tx1"/>
                </a:solidFill>
                <a:effectLst/>
                <a:latin typeface="Times New Roman" pitchFamily="18" charset="0"/>
                <a:ea typeface="+mn-ea"/>
                <a:cs typeface="+mn-cs"/>
              </a:rPr>
              <a:t> in areas of the country that provide energy to the region.</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6</a:t>
            </a:fld>
            <a:endParaRPr lang="en-US"/>
          </a:p>
        </p:txBody>
      </p:sp>
    </p:spTree>
    <p:extLst>
      <p:ext uri="{BB962C8B-B14F-4D97-AF65-F5344CB8AC3E}">
        <p14:creationId xmlns:p14="http://schemas.microsoft.com/office/powerpoint/2010/main" val="293012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 population</a:t>
            </a:r>
            <a:r>
              <a:rPr lang="en-US" sz="1200" kern="1200" baseline="0" dirty="0" smtClean="0">
                <a:solidFill>
                  <a:schemeClr val="tx1"/>
                </a:solidFill>
                <a:effectLst/>
                <a:latin typeface="Times New Roman" pitchFamily="18" charset="0"/>
                <a:ea typeface="+mn-ea"/>
                <a:cs typeface="+mn-cs"/>
              </a:rPr>
              <a:t> of more than 300 million with more than 1 Billion registered vehicles on the road. San Diego traffic reports show that we spend an average of about 54 hours a year sitting in rush hour traffic - 20 percent more than just two years ago.  Plans to expand this nightmare are as controversial and polarizing as abortion. </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7</a:t>
            </a:fld>
            <a:endParaRPr lang="en-US"/>
          </a:p>
        </p:txBody>
      </p:sp>
    </p:spTree>
    <p:extLst>
      <p:ext uri="{BB962C8B-B14F-4D97-AF65-F5344CB8AC3E}">
        <p14:creationId xmlns:p14="http://schemas.microsoft.com/office/powerpoint/2010/main" val="293012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And to make matter worse this is</a:t>
            </a:r>
            <a:r>
              <a:rPr lang="en-US" sz="1200" kern="1200" baseline="0" dirty="0" smtClean="0">
                <a:solidFill>
                  <a:schemeClr val="tx1"/>
                </a:solidFill>
                <a:effectLst/>
                <a:latin typeface="Times New Roman" pitchFamily="18" charset="0"/>
                <a:ea typeface="+mn-ea"/>
                <a:cs typeface="+mn-cs"/>
              </a:rPr>
              <a:t> a before and after picture of a tar sands site in Canada.</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8</a:t>
            </a:fld>
            <a:endParaRPr lang="en-US"/>
          </a:p>
        </p:txBody>
      </p:sp>
    </p:spTree>
    <p:extLst>
      <p:ext uri="{BB962C8B-B14F-4D97-AF65-F5344CB8AC3E}">
        <p14:creationId xmlns:p14="http://schemas.microsoft.com/office/powerpoint/2010/main" val="60221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The bad stuff…</a:t>
            </a:r>
            <a:r>
              <a:rPr lang="en-US" baseline="0" dirty="0" smtClean="0"/>
              <a:t>Tar sands</a:t>
            </a:r>
            <a:endParaRPr lang="en-US" dirty="0"/>
          </a:p>
        </p:txBody>
      </p:sp>
      <p:sp>
        <p:nvSpPr>
          <p:cNvPr id="4" name="Slide Number Placeholder 3"/>
          <p:cNvSpPr>
            <a:spLocks noGrp="1"/>
          </p:cNvSpPr>
          <p:nvPr>
            <p:ph type="sldNum" sz="quarter" idx="10"/>
          </p:nvPr>
        </p:nvSpPr>
        <p:spPr/>
        <p:txBody>
          <a:bodyPr/>
          <a:lstStyle/>
          <a:p>
            <a:pPr>
              <a:defRPr/>
            </a:pPr>
            <a:fld id="{58F26AE1-BACD-4717-9DEA-579B5B3656EF}" type="slidenum">
              <a:rPr lang="en-US" smtClean="0"/>
              <a:pPr>
                <a:defRPr/>
              </a:pPr>
              <a:t>9</a:t>
            </a:fld>
            <a:endParaRPr lang="en-US"/>
          </a:p>
        </p:txBody>
      </p:sp>
    </p:spTree>
    <p:extLst>
      <p:ext uri="{BB962C8B-B14F-4D97-AF65-F5344CB8AC3E}">
        <p14:creationId xmlns:p14="http://schemas.microsoft.com/office/powerpoint/2010/main" val="602213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36"/>
          <p:cNvSpPr>
            <a:spLocks noChangeArrowheads="1"/>
          </p:cNvSpPr>
          <p:nvPr/>
        </p:nvSpPr>
        <p:spPr bwMode="auto">
          <a:xfrm>
            <a:off x="0" y="1600200"/>
            <a:ext cx="9144000" cy="914400"/>
          </a:xfrm>
          <a:prstGeom prst="rect">
            <a:avLst/>
          </a:prstGeom>
          <a:noFill/>
          <a:ln w="9525" algn="ctr">
            <a:noFill/>
            <a:miter lim="800000"/>
            <a:headEnd/>
            <a:tailEnd/>
          </a:ln>
          <a:effectLst/>
        </p:spPr>
        <p:txBody>
          <a:bodyPr wrap="none" anchor="ctr"/>
          <a:lstStyle/>
          <a:p>
            <a:pPr algn="ctr">
              <a:spcBef>
                <a:spcPct val="20000"/>
              </a:spcBef>
              <a:defRPr/>
            </a:pPr>
            <a:endParaRPr lang="en-US"/>
          </a:p>
        </p:txBody>
      </p:sp>
      <p:sp>
        <p:nvSpPr>
          <p:cNvPr id="3" name="Rectangle 38"/>
          <p:cNvSpPr>
            <a:spLocks noChangeArrowheads="1"/>
          </p:cNvSpPr>
          <p:nvPr/>
        </p:nvSpPr>
        <p:spPr bwMode="auto">
          <a:xfrm>
            <a:off x="1143000" y="1752600"/>
            <a:ext cx="5791200" cy="685800"/>
          </a:xfrm>
          <a:prstGeom prst="rect">
            <a:avLst/>
          </a:prstGeom>
          <a:noFill/>
          <a:ln w="9525" algn="ctr">
            <a:noFill/>
            <a:miter lim="800000"/>
            <a:headEnd/>
            <a:tailEnd/>
          </a:ln>
          <a:effectLst/>
        </p:spPr>
        <p:txBody>
          <a:bodyPr wrap="none" anchor="ctr"/>
          <a:lstStyle/>
          <a:p>
            <a:pPr algn="ctr">
              <a:spcBef>
                <a:spcPct val="20000"/>
              </a:spcBef>
              <a:defRPr/>
            </a:pPr>
            <a:endParaRPr lang="en-US"/>
          </a:p>
        </p:txBody>
      </p:sp>
      <p:pic>
        <p:nvPicPr>
          <p:cNvPr id="4" name="Picture 11" descr="Registration mark_white.png"/>
          <p:cNvPicPr>
            <a:picLocks noChangeAspect="1"/>
          </p:cNvPicPr>
          <p:nvPr userDrawn="1"/>
        </p:nvPicPr>
        <p:blipFill>
          <a:blip r:embed="rId2" cstate="print"/>
          <a:srcRect/>
          <a:stretch>
            <a:fillRect/>
          </a:stretch>
        </p:blipFill>
        <p:spPr bwMode="auto">
          <a:xfrm>
            <a:off x="8791575" y="6324600"/>
            <a:ext cx="47625" cy="46038"/>
          </a:xfrm>
          <a:prstGeom prst="rect">
            <a:avLst/>
          </a:prstGeom>
          <a:noFill/>
          <a:ln w="9525">
            <a:noFill/>
            <a:miter lim="800000"/>
            <a:headEnd/>
            <a:tailEnd/>
          </a:ln>
        </p:spPr>
      </p:pic>
      <p:pic>
        <p:nvPicPr>
          <p:cNvPr id="5" name="Picture 11" descr="CCSE_cover.jpg"/>
          <p:cNvPicPr>
            <a:picLocks noChangeAspect="1"/>
          </p:cNvPicPr>
          <p:nvPr userDrawn="1"/>
        </p:nvPicPr>
        <p:blipFill>
          <a:blip r:embed="rId3" cstate="print"/>
          <a:srcRect/>
          <a:stretch>
            <a:fillRect/>
          </a:stretch>
        </p:blipFill>
        <p:spPr bwMode="auto">
          <a:xfrm>
            <a:off x="-76200" y="-228600"/>
            <a:ext cx="9269413" cy="7162800"/>
          </a:xfrm>
          <a:prstGeom prst="rect">
            <a:avLst/>
          </a:prstGeom>
          <a:noFill/>
          <a:ln w="9525">
            <a:noFill/>
            <a:miter lim="800000"/>
            <a:headEnd/>
            <a:tailEnd/>
          </a:ln>
        </p:spPr>
      </p:pic>
      <p:sp>
        <p:nvSpPr>
          <p:cNvPr id="6" name="TextBox 5"/>
          <p:cNvSpPr txBox="1"/>
          <p:nvPr userDrawn="1"/>
        </p:nvSpPr>
        <p:spPr>
          <a:xfrm>
            <a:off x="3581400" y="6505575"/>
            <a:ext cx="5334000" cy="276225"/>
          </a:xfrm>
          <a:prstGeom prst="rect">
            <a:avLst/>
          </a:prstGeom>
          <a:noFill/>
        </p:spPr>
        <p:txBody>
          <a:bodyPr>
            <a:spAutoFit/>
          </a:bodyPr>
          <a:lstStyle/>
          <a:p>
            <a:pPr algn="r">
              <a:spcBef>
                <a:spcPct val="20000"/>
              </a:spcBef>
              <a:defRPr/>
            </a:pPr>
            <a:r>
              <a:rPr lang="en-US" sz="1200" dirty="0">
                <a:solidFill>
                  <a:schemeClr val="bg1"/>
                </a:solidFill>
                <a:latin typeface="Verdana" pitchFamily="34" charset="0"/>
              </a:rPr>
              <a:t>www.energycenter.org</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476375"/>
            <a:ext cx="7010400" cy="733425"/>
          </a:xfrm>
          <a:prstGeom prst="rect">
            <a:avLst/>
          </a:prstGeom>
        </p:spPr>
        <p:txBody>
          <a:bodyPr/>
          <a:lstStyle>
            <a:lvl1pPr algn="l" rtl="0" fontAlgn="base">
              <a:spcBef>
                <a:spcPct val="0"/>
              </a:spcBef>
              <a:spcAft>
                <a:spcPct val="0"/>
              </a:spcAft>
              <a:defRPr lang="en-US" sz="2800" b="1" dirty="0">
                <a:solidFill>
                  <a:schemeClr val="accent6">
                    <a:lumMod val="50000"/>
                  </a:schemeClr>
                </a:solidFill>
                <a:latin typeface="Myriad Pro"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2362200"/>
            <a:ext cx="7315200" cy="3810000"/>
          </a:xfrm>
          <a:prstGeom prst="rect">
            <a:avLst/>
          </a:prstGeom>
        </p:spPr>
        <p:txBody>
          <a:bodyPr/>
          <a:lstStyle>
            <a:lvl1pPr algn="l" rtl="0" fontAlgn="base">
              <a:spcBef>
                <a:spcPct val="0"/>
              </a:spcBef>
              <a:spcAft>
                <a:spcPct val="0"/>
              </a:spcAft>
              <a:buClrTx/>
              <a:defRPr lang="en-US" sz="2000" b="0" kern="0" dirty="0" smtClean="0">
                <a:solidFill>
                  <a:schemeClr val="accent6">
                    <a:lumMod val="50000"/>
                  </a:schemeClr>
                </a:solidFill>
                <a:latin typeface="Myriad Pro" pitchFamily="34" charset="0"/>
                <a:ea typeface="+mj-ea"/>
                <a:cs typeface="+mj-cs"/>
              </a:defRPr>
            </a:lvl1pPr>
            <a:lvl2pPr algn="l" rtl="0" fontAlgn="base">
              <a:spcBef>
                <a:spcPct val="0"/>
              </a:spcBef>
              <a:spcAft>
                <a:spcPct val="0"/>
              </a:spcAft>
              <a:buClrTx/>
              <a:defRPr lang="en-US" sz="1800" b="0" kern="0" dirty="0" smtClean="0">
                <a:solidFill>
                  <a:schemeClr val="accent6">
                    <a:lumMod val="50000"/>
                  </a:schemeClr>
                </a:solidFill>
                <a:latin typeface="Myriad Pro" pitchFamily="34" charset="0"/>
                <a:ea typeface="+mj-ea"/>
                <a:cs typeface="+mj-cs"/>
              </a:defRPr>
            </a:lvl2pPr>
            <a:lvl3pPr marL="1143000" indent="-228600" algn="l" rtl="0" fontAlgn="base">
              <a:lnSpc>
                <a:spcPct val="150000"/>
              </a:lnSpc>
              <a:spcBef>
                <a:spcPct val="0"/>
              </a:spcBef>
              <a:spcAft>
                <a:spcPct val="0"/>
              </a:spcAft>
              <a:buClrTx/>
              <a:buFont typeface="Arial" pitchFamily="34" charset="0"/>
              <a:buChar char="•"/>
              <a:defRPr lang="en-US" sz="1600" b="0" kern="0" dirty="0" smtClean="0">
                <a:solidFill>
                  <a:schemeClr val="accent6">
                    <a:lumMod val="50000"/>
                  </a:schemeClr>
                </a:solidFill>
                <a:latin typeface="Myriad Pro" pitchFamily="34" charset="0"/>
                <a:ea typeface="+mj-ea"/>
                <a:cs typeface="+mj-cs"/>
              </a:defRPr>
            </a:lvl3pPr>
            <a:lvl4pPr>
              <a:buClrTx/>
              <a:defRPr lang="en-US" sz="1400" b="0" kern="0" dirty="0" smtClean="0">
                <a:solidFill>
                  <a:schemeClr val="accent6">
                    <a:lumMod val="50000"/>
                  </a:schemeClr>
                </a:solidFill>
                <a:latin typeface="Myriad Pro" pitchFamily="34" charset="0"/>
                <a:ea typeface="+mj-ea"/>
                <a:cs typeface="+mj-cs"/>
              </a:defRPr>
            </a:lvl4pPr>
            <a:lvl5pPr>
              <a:buClrTx/>
              <a:defRPr lang="en-US" sz="1400" b="0" kern="0" dirty="0">
                <a:solidFill>
                  <a:schemeClr val="accent6">
                    <a:lumMod val="50000"/>
                  </a:schemeClr>
                </a:solidFill>
                <a:latin typeface="Myriad Pro" pitchFamily="34" charset="0"/>
                <a:ea typeface="+mj-ea"/>
                <a:cs typeface="+mj-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6705600" y="6172200"/>
            <a:ext cx="22098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733800"/>
            <a:ext cx="7772400" cy="1362075"/>
          </a:xfrm>
          <a:prstGeom prst="rect">
            <a:avLst/>
          </a:prstGeom>
        </p:spPr>
        <p:txBody>
          <a:bodyPr anchor="t"/>
          <a:lstStyle>
            <a:lvl1pPr algn="l" rtl="0" fontAlgn="base">
              <a:spcBef>
                <a:spcPct val="0"/>
              </a:spcBef>
              <a:spcAft>
                <a:spcPct val="0"/>
              </a:spcAft>
              <a:defRPr lang="en-US" sz="2400" b="0" kern="0" dirty="0">
                <a:solidFill>
                  <a:schemeClr val="accent6">
                    <a:lumMod val="50000"/>
                  </a:schemeClr>
                </a:solidFill>
                <a:latin typeface="Myriad Pro"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743200"/>
            <a:ext cx="7772400" cy="901700"/>
          </a:xfrm>
          <a:prstGeom prst="rect">
            <a:avLst/>
          </a:prstGeom>
        </p:spPr>
        <p:txBody>
          <a:bodyPr anchor="b"/>
          <a:lstStyle>
            <a:lvl1pPr marL="0" indent="0" algn="l" rtl="0" fontAlgn="base">
              <a:spcBef>
                <a:spcPct val="0"/>
              </a:spcBef>
              <a:spcAft>
                <a:spcPct val="0"/>
              </a:spcAft>
              <a:buNone/>
              <a:defRPr lang="en-US" sz="3600" b="1" kern="0" dirty="0" smtClean="0">
                <a:solidFill>
                  <a:schemeClr val="accent6">
                    <a:lumMod val="50000"/>
                  </a:schemeClr>
                </a:solidFill>
                <a:latin typeface="Myriad Pro" pitchFamily="34" charset="0"/>
                <a:ea typeface="+mj-ea"/>
                <a:cs typeface="+mj-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771775"/>
            <a:ext cx="7010400" cy="733425"/>
          </a:xfrm>
          <a:prstGeom prst="rect">
            <a:avLst/>
          </a:prstGeom>
        </p:spPr>
        <p:txBody>
          <a:bodyPr/>
          <a:lstStyle>
            <a:lvl1pPr algn="l" rtl="0" fontAlgn="base">
              <a:spcBef>
                <a:spcPct val="0"/>
              </a:spcBef>
              <a:spcAft>
                <a:spcPct val="0"/>
              </a:spcAft>
              <a:defRPr lang="en-US" sz="3600" b="1" kern="0" dirty="0">
                <a:solidFill>
                  <a:schemeClr val="accent6">
                    <a:lumMod val="50000"/>
                  </a:schemeClr>
                </a:solidFill>
                <a:latin typeface="Myriad Pro" pitchFamily="34" charset="0"/>
                <a:ea typeface="+mj-ea"/>
                <a:cs typeface="+mj-cs"/>
              </a:defRPr>
            </a:lvl1pPr>
          </a:lstStyle>
          <a:p>
            <a:pPr lvl="0"/>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476375"/>
            <a:ext cx="7010400" cy="733425"/>
          </a:xfrm>
          <a:prstGeom prst="rect">
            <a:avLst/>
          </a:prstGeom>
        </p:spPr>
        <p:txBody>
          <a:bodyPr/>
          <a:lstStyle>
            <a:lvl1pPr algn="l" rtl="0" eaLnBrk="1" fontAlgn="base" hangingPunct="1">
              <a:spcBef>
                <a:spcPct val="0"/>
              </a:spcBef>
              <a:spcAft>
                <a:spcPct val="0"/>
              </a:spcAft>
              <a:defRPr lang="en-US" sz="2800" b="1" dirty="0">
                <a:solidFill>
                  <a:schemeClr val="accent6">
                    <a:lumMod val="50000"/>
                  </a:schemeClr>
                </a:solidFill>
                <a:latin typeface="Myriad Pro"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2438400"/>
            <a:ext cx="3581400" cy="3810000"/>
          </a:xfrm>
          <a:prstGeom prst="rect">
            <a:avLst/>
          </a:prstGeom>
        </p:spPr>
        <p:txBody>
          <a:bodyPr/>
          <a:lstStyle>
            <a:lvl1pPr>
              <a:buClr>
                <a:srgbClr val="002060"/>
              </a:buClr>
              <a:defRPr lang="en-US" sz="2000" b="0" kern="0" dirty="0" smtClean="0">
                <a:solidFill>
                  <a:schemeClr val="accent6">
                    <a:lumMod val="50000"/>
                  </a:schemeClr>
                </a:solidFill>
                <a:latin typeface="Verdana" pitchFamily="34" charset="0"/>
                <a:ea typeface="+mj-ea"/>
                <a:cs typeface="+mj-cs"/>
              </a:defRPr>
            </a:lvl1pPr>
            <a:lvl2pPr>
              <a:buClr>
                <a:srgbClr val="002060"/>
              </a:buClr>
              <a:defRPr sz="2400">
                <a:solidFill>
                  <a:srgbClr val="002060"/>
                </a:solidFill>
              </a:defRPr>
            </a:lvl2pPr>
            <a:lvl3pPr>
              <a:buClr>
                <a:srgbClr val="002060"/>
              </a:buClr>
              <a:defRPr sz="2000">
                <a:solidFill>
                  <a:srgbClr val="002060"/>
                </a:solidFill>
              </a:defRPr>
            </a:lvl3pPr>
            <a:lvl4pPr>
              <a:buClr>
                <a:srgbClr val="002060"/>
              </a:buClr>
              <a:defRPr sz="1800">
                <a:solidFill>
                  <a:srgbClr val="002060"/>
                </a:solidFill>
              </a:defRPr>
            </a:lvl4pPr>
            <a:lvl5pPr>
              <a:buClr>
                <a:srgbClr val="002060"/>
              </a:buClr>
              <a:defRPr sz="1800">
                <a:solidFill>
                  <a:srgbClr val="00206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114800" y="2438400"/>
            <a:ext cx="3581400" cy="3810000"/>
          </a:xfrm>
          <a:prstGeom prst="rect">
            <a:avLst/>
          </a:prstGeom>
        </p:spPr>
        <p:txBody>
          <a:bodyPr/>
          <a:lstStyle>
            <a:lvl1pPr>
              <a:buClr>
                <a:srgbClr val="002060"/>
              </a:buClr>
              <a:defRPr lang="en-US" sz="2000" b="0" kern="0" dirty="0" smtClean="0">
                <a:solidFill>
                  <a:srgbClr val="002060"/>
                </a:solidFill>
                <a:latin typeface="Verdana" pitchFamily="34" charset="0"/>
                <a:ea typeface="+mj-ea"/>
                <a:cs typeface="+mj-cs"/>
              </a:defRPr>
            </a:lvl1pPr>
            <a:lvl2pPr>
              <a:buClr>
                <a:srgbClr val="002060"/>
              </a:buClr>
              <a:defRPr sz="2400">
                <a:solidFill>
                  <a:srgbClr val="002060"/>
                </a:solidFill>
              </a:defRPr>
            </a:lvl2pPr>
            <a:lvl3pPr>
              <a:buClr>
                <a:srgbClr val="002060"/>
              </a:buClr>
              <a:defRPr sz="2000">
                <a:solidFill>
                  <a:srgbClr val="002060"/>
                </a:solidFill>
              </a:defRPr>
            </a:lvl3pPr>
            <a:lvl4pPr>
              <a:buClr>
                <a:srgbClr val="002060"/>
              </a:buClr>
              <a:defRPr sz="1800">
                <a:solidFill>
                  <a:srgbClr val="002060"/>
                </a:solidFill>
              </a:defRPr>
            </a:lvl4pPr>
            <a:lvl5pPr>
              <a:buClr>
                <a:srgbClr val="002060"/>
              </a:buClr>
              <a:defRPr sz="1800">
                <a:solidFill>
                  <a:srgbClr val="00206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96962"/>
            <a:ext cx="8229600" cy="655638"/>
          </a:xfrm>
          <a:prstGeom prst="rect">
            <a:avLst/>
          </a:prstGeom>
        </p:spPr>
        <p:txBody>
          <a:bodyPr/>
          <a:lstStyle>
            <a:lvl1pPr algn="l" rtl="0" eaLnBrk="1" fontAlgn="base" hangingPunct="1">
              <a:spcBef>
                <a:spcPct val="0"/>
              </a:spcBef>
              <a:spcAft>
                <a:spcPct val="0"/>
              </a:spcAft>
              <a:defRPr lang="en-US" sz="2800" b="1" dirty="0">
                <a:solidFill>
                  <a:schemeClr val="accent6">
                    <a:lumMod val="50000"/>
                  </a:schemeClr>
                </a:solidFill>
                <a:latin typeface="Myriad Pro" pitchFamily="34" charset="0"/>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a:prstGeom prst="rect">
            <a:avLst/>
          </a:prstGeom>
        </p:spPr>
        <p:txBody>
          <a:bodyPr anchor="b"/>
          <a:lstStyle>
            <a:lvl1pPr marL="0" indent="0">
              <a:buNone/>
              <a:defRPr sz="2400" b="1">
                <a:solidFill>
                  <a:srgbClr val="002060"/>
                </a:solidFill>
                <a:latin typeface="Myriad Pro"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a:prstGeom prst="rect">
            <a:avLst/>
          </a:prstGeom>
        </p:spPr>
        <p:txBody>
          <a:bodyPr/>
          <a:lstStyle>
            <a:lvl1pPr>
              <a:buClr>
                <a:srgbClr val="002060"/>
              </a:buClr>
              <a:defRPr lang="en-US" sz="2000" b="0" kern="0" dirty="0" smtClean="0">
                <a:solidFill>
                  <a:srgbClr val="002060"/>
                </a:solidFill>
                <a:latin typeface="Myriad Pro" pitchFamily="34" charset="0"/>
                <a:ea typeface="+mj-ea"/>
                <a:cs typeface="+mj-cs"/>
              </a:defRPr>
            </a:lvl1pPr>
            <a:lvl2pPr>
              <a:buClr>
                <a:srgbClr val="002060"/>
              </a:buClr>
              <a:defRPr sz="2000">
                <a:solidFill>
                  <a:srgbClr val="002060"/>
                </a:solidFill>
                <a:latin typeface="Myriad Pro" pitchFamily="34" charset="0"/>
              </a:defRPr>
            </a:lvl2pPr>
            <a:lvl3pPr>
              <a:buClr>
                <a:srgbClr val="002060"/>
              </a:buClr>
              <a:defRPr sz="1800">
                <a:solidFill>
                  <a:srgbClr val="002060"/>
                </a:solidFill>
                <a:latin typeface="Myriad Pro" pitchFamily="34" charset="0"/>
              </a:defRPr>
            </a:lvl3pPr>
            <a:lvl4pPr>
              <a:buClr>
                <a:srgbClr val="002060"/>
              </a:buClr>
              <a:defRPr sz="1600">
                <a:solidFill>
                  <a:srgbClr val="002060"/>
                </a:solidFill>
                <a:latin typeface="Myriad Pro" pitchFamily="34" charset="0"/>
              </a:defRPr>
            </a:lvl4pPr>
            <a:lvl5pPr>
              <a:buClr>
                <a:srgbClr val="002060"/>
              </a:buClr>
              <a:defRPr sz="1600">
                <a:solidFill>
                  <a:srgbClr val="002060"/>
                </a:solidFill>
                <a:latin typeface="Myriad Pro"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33550"/>
            <a:ext cx="4041775" cy="639762"/>
          </a:xfrm>
          <a:prstGeom prst="rect">
            <a:avLst/>
          </a:prstGeom>
        </p:spPr>
        <p:txBody>
          <a:bodyPr anchor="b"/>
          <a:lstStyle>
            <a:lvl1pPr marL="0" indent="0">
              <a:buNone/>
              <a:defRPr sz="2400" b="1">
                <a:solidFill>
                  <a:srgbClr val="002060"/>
                </a:solidFill>
                <a:latin typeface="Myriad Pro"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a:prstGeom prst="rect">
            <a:avLst/>
          </a:prstGeom>
        </p:spPr>
        <p:txBody>
          <a:bodyPr/>
          <a:lstStyle>
            <a:lvl1pPr>
              <a:buClr>
                <a:srgbClr val="002060"/>
              </a:buClr>
              <a:defRPr lang="en-US" sz="2000" b="0" kern="0" dirty="0" smtClean="0">
                <a:solidFill>
                  <a:srgbClr val="002060"/>
                </a:solidFill>
                <a:latin typeface="Myriad Pro" pitchFamily="34" charset="0"/>
                <a:ea typeface="+mj-ea"/>
                <a:cs typeface="+mj-cs"/>
              </a:defRPr>
            </a:lvl1pPr>
            <a:lvl2pPr>
              <a:buClr>
                <a:srgbClr val="002060"/>
              </a:buClr>
              <a:defRPr sz="2000">
                <a:solidFill>
                  <a:srgbClr val="002060"/>
                </a:solidFill>
                <a:latin typeface="Myriad Pro" pitchFamily="34" charset="0"/>
              </a:defRPr>
            </a:lvl2pPr>
            <a:lvl3pPr>
              <a:buClr>
                <a:srgbClr val="002060"/>
              </a:buClr>
              <a:defRPr sz="1800">
                <a:solidFill>
                  <a:srgbClr val="002060"/>
                </a:solidFill>
                <a:latin typeface="Myriad Pro" pitchFamily="34" charset="0"/>
              </a:defRPr>
            </a:lvl3pPr>
            <a:lvl4pPr>
              <a:buClr>
                <a:srgbClr val="002060"/>
              </a:buClr>
              <a:defRPr sz="1600">
                <a:solidFill>
                  <a:srgbClr val="002060"/>
                </a:solidFill>
                <a:latin typeface="Myriad Pro" pitchFamily="34" charset="0"/>
              </a:defRPr>
            </a:lvl4pPr>
            <a:lvl5pPr>
              <a:buClr>
                <a:srgbClr val="002060"/>
              </a:buClr>
              <a:defRPr sz="1600">
                <a:solidFill>
                  <a:srgbClr val="002060"/>
                </a:solidFill>
                <a:latin typeface="Myriad Pro"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047750"/>
            <a:ext cx="4876800" cy="628650"/>
          </a:xfrm>
          <a:prstGeom prst="rect">
            <a:avLst/>
          </a:prstGeom>
        </p:spPr>
        <p:txBody>
          <a:bodyPr anchor="b"/>
          <a:lstStyle>
            <a:lvl1pPr algn="l" rtl="0" fontAlgn="base">
              <a:spcBef>
                <a:spcPct val="0"/>
              </a:spcBef>
              <a:spcAft>
                <a:spcPct val="0"/>
              </a:spcAft>
              <a:defRPr lang="en-US" sz="2000" b="0" kern="0" dirty="0">
                <a:solidFill>
                  <a:schemeClr val="accent6">
                    <a:lumMod val="50000"/>
                  </a:schemeClr>
                </a:solidFill>
                <a:latin typeface="Myriad Pro"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133600"/>
            <a:ext cx="5111750" cy="3992563"/>
          </a:xfrm>
          <a:prstGeom prst="rect">
            <a:avLst/>
          </a:prstGeom>
        </p:spPr>
        <p:txBody>
          <a:bodyPr/>
          <a:lstStyle>
            <a:lvl1pPr>
              <a:buClr>
                <a:srgbClr val="002060"/>
              </a:buClr>
              <a:defRPr sz="3200">
                <a:solidFill>
                  <a:srgbClr val="002060"/>
                </a:solidFill>
                <a:latin typeface="Myriad Pro" pitchFamily="34" charset="0"/>
              </a:defRPr>
            </a:lvl1pPr>
            <a:lvl2pPr>
              <a:buClr>
                <a:srgbClr val="002060"/>
              </a:buClr>
              <a:defRPr sz="2800">
                <a:solidFill>
                  <a:srgbClr val="002060"/>
                </a:solidFill>
                <a:latin typeface="Myriad Pro" pitchFamily="34" charset="0"/>
              </a:defRPr>
            </a:lvl2pPr>
            <a:lvl3pPr>
              <a:buClr>
                <a:srgbClr val="002060"/>
              </a:buClr>
              <a:defRPr sz="2400">
                <a:solidFill>
                  <a:srgbClr val="002060"/>
                </a:solidFill>
                <a:latin typeface="Myriad Pro" pitchFamily="34" charset="0"/>
              </a:defRPr>
            </a:lvl3pPr>
            <a:lvl4pPr>
              <a:buClr>
                <a:srgbClr val="002060"/>
              </a:buClr>
              <a:defRPr sz="2000">
                <a:solidFill>
                  <a:srgbClr val="002060"/>
                </a:solidFill>
                <a:latin typeface="Myriad Pro" pitchFamily="34" charset="0"/>
              </a:defRPr>
            </a:lvl4pPr>
            <a:lvl5pPr>
              <a:buClr>
                <a:srgbClr val="002060"/>
              </a:buClr>
              <a:defRPr sz="2000">
                <a:solidFill>
                  <a:srgbClr val="002060"/>
                </a:solidFill>
                <a:latin typeface="Myriad Pro"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676400"/>
            <a:ext cx="3008313" cy="4449763"/>
          </a:xfrm>
          <a:prstGeom prst="rect">
            <a:avLst/>
          </a:prstGeom>
        </p:spPr>
        <p:txBody>
          <a:bodyPr/>
          <a:lstStyle>
            <a:lvl1pPr marL="0" indent="0">
              <a:buNone/>
              <a:defRPr sz="1400">
                <a:latin typeface="Myriad Pro"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2060"/>
                </a:solidFill>
                <a:latin typeface="Myriad Pro"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523999"/>
            <a:ext cx="5486400" cy="3203575"/>
          </a:xfrm>
          <a:prstGeom prst="rect">
            <a:avLst/>
          </a:prstGeom>
        </p:spPr>
        <p:txBody>
          <a:bodyPr/>
          <a:lstStyle>
            <a:lvl1pPr marL="0" indent="0">
              <a:buNone/>
              <a:defRPr sz="3200">
                <a:solidFill>
                  <a:srgbClr val="00206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Myriad Pro"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1" name="Text Box 47"/>
          <p:cNvSpPr txBox="1">
            <a:spLocks noChangeArrowheads="1"/>
          </p:cNvSpPr>
          <p:nvPr/>
        </p:nvSpPr>
        <p:spPr bwMode="auto">
          <a:xfrm>
            <a:off x="0" y="6400800"/>
            <a:ext cx="990600" cy="457200"/>
          </a:xfrm>
          <a:prstGeom prst="rect">
            <a:avLst/>
          </a:prstGeom>
          <a:noFill/>
          <a:ln w="9525" algn="ctr">
            <a:noFill/>
            <a:miter lim="800000"/>
            <a:headEnd/>
            <a:tailEnd/>
          </a:ln>
          <a:effectLst/>
        </p:spPr>
        <p:txBody>
          <a:bodyPr>
            <a:spAutoFit/>
          </a:bodyPr>
          <a:lstStyle/>
          <a:p>
            <a:pPr algn="ctr">
              <a:spcBef>
                <a:spcPct val="50000"/>
              </a:spcBef>
              <a:defRPr/>
            </a:pPr>
            <a:fld id="{A05BA1A1-ED97-4F3B-8FFE-F644D1E12CD8}" type="slidenum">
              <a:rPr lang="en-US" sz="2400">
                <a:solidFill>
                  <a:schemeClr val="bg1"/>
                </a:solidFill>
              </a:rPr>
              <a:pPr algn="ctr">
                <a:spcBef>
                  <a:spcPct val="50000"/>
                </a:spcBef>
                <a:defRPr/>
              </a:pPr>
              <a:t>‹#›</a:t>
            </a:fld>
            <a:endParaRPr lang="en-US" sz="2400">
              <a:solidFill>
                <a:schemeClr val="bg1"/>
              </a:solidFill>
            </a:endParaRPr>
          </a:p>
        </p:txBody>
      </p:sp>
      <p:pic>
        <p:nvPicPr>
          <p:cNvPr id="1027" name="Picture 7" descr="Registration mark_white.png"/>
          <p:cNvPicPr>
            <a:picLocks noChangeAspect="1"/>
          </p:cNvPicPr>
          <p:nvPr/>
        </p:nvPicPr>
        <p:blipFill>
          <a:blip r:embed="rId11" cstate="print"/>
          <a:srcRect/>
          <a:stretch>
            <a:fillRect/>
          </a:stretch>
        </p:blipFill>
        <p:spPr bwMode="auto">
          <a:xfrm>
            <a:off x="4114800" y="798513"/>
            <a:ext cx="47625" cy="46037"/>
          </a:xfrm>
          <a:prstGeom prst="rect">
            <a:avLst/>
          </a:prstGeom>
          <a:noFill/>
          <a:ln w="9525">
            <a:noFill/>
            <a:miter lim="800000"/>
            <a:headEnd/>
            <a:tailEnd/>
          </a:ln>
        </p:spPr>
      </p:pic>
      <p:pic>
        <p:nvPicPr>
          <p:cNvPr id="1028" name="Picture 7" descr="CCSE SLide.jpg"/>
          <p:cNvPicPr>
            <a:picLocks noChangeAspect="1"/>
          </p:cNvPicPr>
          <p:nvPr/>
        </p:nvPicPr>
        <p:blipFill>
          <a:blip r:embed="rId12" cstate="print"/>
          <a:srcRect l="2078" b="54639"/>
          <a:stretch>
            <a:fillRect/>
          </a:stretch>
        </p:blipFill>
        <p:spPr bwMode="auto">
          <a:xfrm>
            <a:off x="0" y="0"/>
            <a:ext cx="9144000" cy="3429000"/>
          </a:xfrm>
          <a:prstGeom prst="rect">
            <a:avLst/>
          </a:prstGeom>
          <a:noFill/>
          <a:ln w="9525">
            <a:noFill/>
            <a:miter lim="800000"/>
            <a:headEnd/>
            <a:tailEnd/>
          </a:ln>
        </p:spPr>
      </p:pic>
      <p:sp>
        <p:nvSpPr>
          <p:cNvPr id="9" name="TextBox 8"/>
          <p:cNvSpPr txBox="1"/>
          <p:nvPr/>
        </p:nvSpPr>
        <p:spPr>
          <a:xfrm>
            <a:off x="3581400" y="6248400"/>
            <a:ext cx="5334000" cy="276225"/>
          </a:xfrm>
          <a:prstGeom prst="rect">
            <a:avLst/>
          </a:prstGeom>
          <a:noFill/>
        </p:spPr>
        <p:txBody>
          <a:bodyPr>
            <a:spAutoFit/>
          </a:bodyPr>
          <a:lstStyle/>
          <a:p>
            <a:pPr algn="r">
              <a:spcBef>
                <a:spcPct val="20000"/>
              </a:spcBef>
              <a:defRPr/>
            </a:pPr>
            <a:r>
              <a:rPr lang="en-US" sz="1200" dirty="0">
                <a:solidFill>
                  <a:schemeClr val="accent6">
                    <a:lumMod val="50000"/>
                  </a:schemeClr>
                </a:solidFill>
                <a:latin typeface="Verdana" pitchFamily="34" charset="0"/>
              </a:rPr>
              <a:t>www.energycenter.org</a:t>
            </a:r>
          </a:p>
        </p:txBody>
      </p:sp>
    </p:spTree>
  </p:cSld>
  <p:clrMap bg1="lt1" tx1="dk1" bg2="lt2" tx2="dk2" accent1="accent1" accent2="accent2" accent3="accent3" accent4="accent4" accent5="accent5" accent6="accent6" hlink="hlink" folHlink="folHlink"/>
  <p:sldLayoutIdLst>
    <p:sldLayoutId id="2147483750"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99FF"/>
          </a:solidFill>
          <a:latin typeface="+mj-lt"/>
          <a:ea typeface="+mj-ea"/>
          <a:cs typeface="+mj-cs"/>
        </a:defRPr>
      </a:lvl1pPr>
      <a:lvl2pPr algn="l" rtl="0" eaLnBrk="0" fontAlgn="base" hangingPunct="0">
        <a:spcBef>
          <a:spcPct val="0"/>
        </a:spcBef>
        <a:spcAft>
          <a:spcPct val="0"/>
        </a:spcAft>
        <a:defRPr sz="3600">
          <a:solidFill>
            <a:srgbClr val="0099FF"/>
          </a:solidFill>
          <a:latin typeface="Myriad Condensed Web" pitchFamily="34" charset="0"/>
        </a:defRPr>
      </a:lvl2pPr>
      <a:lvl3pPr algn="l" rtl="0" eaLnBrk="0" fontAlgn="base" hangingPunct="0">
        <a:spcBef>
          <a:spcPct val="0"/>
        </a:spcBef>
        <a:spcAft>
          <a:spcPct val="0"/>
        </a:spcAft>
        <a:defRPr sz="3600">
          <a:solidFill>
            <a:srgbClr val="0099FF"/>
          </a:solidFill>
          <a:latin typeface="Myriad Condensed Web" pitchFamily="34" charset="0"/>
        </a:defRPr>
      </a:lvl3pPr>
      <a:lvl4pPr algn="l" rtl="0" eaLnBrk="0" fontAlgn="base" hangingPunct="0">
        <a:spcBef>
          <a:spcPct val="0"/>
        </a:spcBef>
        <a:spcAft>
          <a:spcPct val="0"/>
        </a:spcAft>
        <a:defRPr sz="3600">
          <a:solidFill>
            <a:srgbClr val="0099FF"/>
          </a:solidFill>
          <a:latin typeface="Myriad Condensed Web" pitchFamily="34" charset="0"/>
        </a:defRPr>
      </a:lvl4pPr>
      <a:lvl5pPr algn="l" rtl="0" eaLnBrk="0" fontAlgn="base" hangingPunct="0">
        <a:spcBef>
          <a:spcPct val="0"/>
        </a:spcBef>
        <a:spcAft>
          <a:spcPct val="0"/>
        </a:spcAft>
        <a:defRPr sz="3600">
          <a:solidFill>
            <a:srgbClr val="0099FF"/>
          </a:solidFill>
          <a:latin typeface="Myriad Condensed Web" pitchFamily="34" charset="0"/>
        </a:defRPr>
      </a:lvl5pPr>
      <a:lvl6pPr marL="457200" algn="l" rtl="0" eaLnBrk="1" fontAlgn="base" hangingPunct="1">
        <a:spcBef>
          <a:spcPct val="0"/>
        </a:spcBef>
        <a:spcAft>
          <a:spcPct val="0"/>
        </a:spcAft>
        <a:defRPr sz="3600">
          <a:solidFill>
            <a:srgbClr val="0099FF"/>
          </a:solidFill>
          <a:latin typeface="Myriad Condensed Web" pitchFamily="34" charset="0"/>
        </a:defRPr>
      </a:lvl6pPr>
      <a:lvl7pPr marL="914400" algn="l" rtl="0" eaLnBrk="1" fontAlgn="base" hangingPunct="1">
        <a:spcBef>
          <a:spcPct val="0"/>
        </a:spcBef>
        <a:spcAft>
          <a:spcPct val="0"/>
        </a:spcAft>
        <a:defRPr sz="3600">
          <a:solidFill>
            <a:srgbClr val="0099FF"/>
          </a:solidFill>
          <a:latin typeface="Myriad Condensed Web" pitchFamily="34" charset="0"/>
        </a:defRPr>
      </a:lvl7pPr>
      <a:lvl8pPr marL="1371600" algn="l" rtl="0" eaLnBrk="1" fontAlgn="base" hangingPunct="1">
        <a:spcBef>
          <a:spcPct val="0"/>
        </a:spcBef>
        <a:spcAft>
          <a:spcPct val="0"/>
        </a:spcAft>
        <a:defRPr sz="3600">
          <a:solidFill>
            <a:srgbClr val="0099FF"/>
          </a:solidFill>
          <a:latin typeface="Myriad Condensed Web" pitchFamily="34" charset="0"/>
        </a:defRPr>
      </a:lvl8pPr>
      <a:lvl9pPr marL="1828800" algn="l" rtl="0" eaLnBrk="1" fontAlgn="base" hangingPunct="1">
        <a:spcBef>
          <a:spcPct val="0"/>
        </a:spcBef>
        <a:spcAft>
          <a:spcPct val="0"/>
        </a:spcAft>
        <a:defRPr sz="3600">
          <a:solidFill>
            <a:srgbClr val="0099FF"/>
          </a:solidFill>
          <a:latin typeface="Myriad Condensed Web" pitchFamily="34" charset="0"/>
        </a:defRPr>
      </a:lvl9pPr>
    </p:titleStyle>
    <p:bodyStyle>
      <a:lvl1pPr marL="342900" indent="-342900" algn="l" rtl="0" eaLnBrk="0" fontAlgn="base" hangingPunct="0">
        <a:spcBef>
          <a:spcPct val="20000"/>
        </a:spcBef>
        <a:spcAft>
          <a:spcPct val="0"/>
        </a:spcAft>
        <a:buClr>
          <a:srgbClr val="0099FF"/>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FF"/>
        </a:buClr>
        <a:buChar char="•"/>
        <a:defRPr sz="2800">
          <a:solidFill>
            <a:schemeClr val="tx1"/>
          </a:solidFill>
          <a:latin typeface="+mn-lt"/>
        </a:defRPr>
      </a:lvl2pPr>
      <a:lvl3pPr marL="1143000" indent="-228600" algn="l" rtl="0" eaLnBrk="0" fontAlgn="base" hangingPunct="0">
        <a:spcBef>
          <a:spcPct val="20000"/>
        </a:spcBef>
        <a:spcAft>
          <a:spcPct val="0"/>
        </a:spcAft>
        <a:buClr>
          <a:srgbClr val="0099FF"/>
        </a:buClr>
        <a:buChar char="•"/>
        <a:defRPr sz="2400">
          <a:solidFill>
            <a:schemeClr val="tx1"/>
          </a:solidFill>
          <a:latin typeface="+mn-lt"/>
        </a:defRPr>
      </a:lvl3pPr>
      <a:lvl4pPr marL="1600200" indent="-228600" algn="l" rtl="0" eaLnBrk="0" fontAlgn="base" hangingPunct="0">
        <a:spcBef>
          <a:spcPct val="20000"/>
        </a:spcBef>
        <a:spcAft>
          <a:spcPct val="0"/>
        </a:spcAft>
        <a:buClr>
          <a:srgbClr val="0099FF"/>
        </a:buClr>
        <a:buChar char="•"/>
        <a:defRPr sz="2000">
          <a:solidFill>
            <a:schemeClr val="tx1"/>
          </a:solidFill>
          <a:latin typeface="+mn-lt"/>
        </a:defRPr>
      </a:lvl4pPr>
      <a:lvl5pPr marL="2057400" indent="-228600" algn="l" rtl="0" eaLnBrk="0" fontAlgn="base" hangingPunct="0">
        <a:spcBef>
          <a:spcPct val="20000"/>
        </a:spcBef>
        <a:spcAft>
          <a:spcPct val="0"/>
        </a:spcAft>
        <a:buClr>
          <a:srgbClr val="0099FF"/>
        </a:buClr>
        <a:buChar char="•"/>
        <a:defRPr sz="2000">
          <a:solidFill>
            <a:schemeClr val="tx1"/>
          </a:solidFill>
          <a:latin typeface="+mn-lt"/>
        </a:defRPr>
      </a:lvl5pPr>
      <a:lvl6pPr marL="2514600" indent="-228600" algn="l" rtl="0" eaLnBrk="1" fontAlgn="base" hangingPunct="1">
        <a:spcBef>
          <a:spcPct val="20000"/>
        </a:spcBef>
        <a:spcAft>
          <a:spcPct val="0"/>
        </a:spcAft>
        <a:buClr>
          <a:srgbClr val="0099FF"/>
        </a:buClr>
        <a:buChar char="•"/>
        <a:defRPr sz="2000">
          <a:solidFill>
            <a:schemeClr val="tx1"/>
          </a:solidFill>
          <a:latin typeface="+mn-lt"/>
        </a:defRPr>
      </a:lvl6pPr>
      <a:lvl7pPr marL="2971800" indent="-228600" algn="l" rtl="0" eaLnBrk="1" fontAlgn="base" hangingPunct="1">
        <a:spcBef>
          <a:spcPct val="20000"/>
        </a:spcBef>
        <a:spcAft>
          <a:spcPct val="0"/>
        </a:spcAft>
        <a:buClr>
          <a:srgbClr val="0099FF"/>
        </a:buClr>
        <a:buChar char="•"/>
        <a:defRPr sz="2000">
          <a:solidFill>
            <a:schemeClr val="tx1"/>
          </a:solidFill>
          <a:latin typeface="+mn-lt"/>
        </a:defRPr>
      </a:lvl7pPr>
      <a:lvl8pPr marL="3429000" indent="-228600" algn="l" rtl="0" eaLnBrk="1" fontAlgn="base" hangingPunct="1">
        <a:spcBef>
          <a:spcPct val="20000"/>
        </a:spcBef>
        <a:spcAft>
          <a:spcPct val="0"/>
        </a:spcAft>
        <a:buClr>
          <a:srgbClr val="0099FF"/>
        </a:buClr>
        <a:buChar char="•"/>
        <a:defRPr sz="2000">
          <a:solidFill>
            <a:schemeClr val="tx1"/>
          </a:solidFill>
          <a:latin typeface="+mn-lt"/>
        </a:defRPr>
      </a:lvl8pPr>
      <a:lvl9pPr marL="3886200" indent="-228600" algn="l" rtl="0" eaLnBrk="1" fontAlgn="base" hangingPunct="1">
        <a:spcBef>
          <a:spcPct val="20000"/>
        </a:spcBef>
        <a:spcAft>
          <a:spcPct val="0"/>
        </a:spcAft>
        <a:buClr>
          <a:srgbClr val="0099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429000" y="3352800"/>
            <a:ext cx="5410200" cy="1981200"/>
          </a:xfrm>
          <a:prstGeom prst="rect">
            <a:avLst/>
          </a:prstGeom>
        </p:spPr>
        <p:txBody>
          <a:bodyPr/>
          <a:lstStyle/>
          <a:p>
            <a:pPr>
              <a:defRPr/>
            </a:pPr>
            <a:r>
              <a:rPr lang="en-US" sz="3600" kern="0" dirty="0" smtClean="0">
                <a:solidFill>
                  <a:schemeClr val="accent6">
                    <a:lumMod val="50000"/>
                  </a:schemeClr>
                </a:solidFill>
                <a:latin typeface="Verdana" pitchFamily="34" charset="0"/>
                <a:ea typeface="+mj-ea"/>
                <a:cs typeface="+mj-cs"/>
              </a:rPr>
              <a:t>California Center for Sustainable Energy</a:t>
            </a:r>
            <a:endParaRPr lang="en-US" sz="3600" kern="0" dirty="0">
              <a:solidFill>
                <a:schemeClr val="accent6">
                  <a:lumMod val="50000"/>
                </a:schemeClr>
              </a:solidFill>
              <a:latin typeface="Verdana" pitchFamily="34" charset="0"/>
              <a:ea typeface="+mj-ea"/>
              <a:cs typeface="+mj-cs"/>
            </a:endParaRPr>
          </a:p>
          <a:p>
            <a:pPr>
              <a:defRPr/>
            </a:pPr>
            <a:endParaRPr lang="en-US" sz="3600" b="0" kern="0" dirty="0">
              <a:solidFill>
                <a:srgbClr val="000099"/>
              </a:solidFill>
              <a:latin typeface="Verdana" pitchFamily="34" charset="0"/>
              <a:ea typeface="+mj-ea"/>
              <a:cs typeface="+mj-cs"/>
            </a:endParaRPr>
          </a:p>
        </p:txBody>
      </p:sp>
      <p:sp>
        <p:nvSpPr>
          <p:cNvPr id="3" name="Rectangle 2"/>
          <p:cNvSpPr/>
          <p:nvPr/>
        </p:nvSpPr>
        <p:spPr>
          <a:xfrm>
            <a:off x="-76200" y="2037562"/>
            <a:ext cx="9220201" cy="553998"/>
          </a:xfrm>
          <a:prstGeom prst="rect">
            <a:avLst/>
          </a:prstGeom>
        </p:spPr>
        <p:txBody>
          <a:bodyPr wrap="square">
            <a:spAutoFit/>
          </a:bodyPr>
          <a:lstStyle/>
          <a:p>
            <a:pPr marL="0" lvl="1" indent="0" algn="r" eaLnBrk="1" hangingPunct="1">
              <a:lnSpc>
                <a:spcPct val="150000"/>
              </a:lnSpc>
              <a:buNone/>
              <a:defRPr/>
            </a:pPr>
            <a:r>
              <a:rPr lang="en-US" sz="2000" b="1" i="1" dirty="0">
                <a:solidFill>
                  <a:schemeClr val="accent6">
                    <a:lumMod val="50000"/>
                  </a:schemeClr>
                </a:solidFill>
                <a:latin typeface="Myriad Pro"/>
                <a:cs typeface="Myriad Pro"/>
              </a:rPr>
              <a:t>Inform</a:t>
            </a:r>
            <a:r>
              <a:rPr lang="en-US" sz="2000" i="1" dirty="0">
                <a:solidFill>
                  <a:schemeClr val="accent6">
                    <a:lumMod val="50000"/>
                  </a:schemeClr>
                </a:solidFill>
                <a:latin typeface="Myriad Pro"/>
                <a:cs typeface="Myriad Pro"/>
              </a:rPr>
              <a:t> </a:t>
            </a:r>
            <a:r>
              <a:rPr lang="en-US" sz="2000" i="1" dirty="0" smtClean="0">
                <a:solidFill>
                  <a:schemeClr val="accent6">
                    <a:lumMod val="50000"/>
                  </a:schemeClr>
                </a:solidFill>
                <a:latin typeface="Myriad Pro"/>
                <a:cs typeface="Myriad Pro"/>
              </a:rPr>
              <a:t>policy – </a:t>
            </a:r>
            <a:r>
              <a:rPr lang="en-US" sz="2000" b="1" i="1" dirty="0" smtClean="0">
                <a:solidFill>
                  <a:schemeClr val="accent6">
                    <a:lumMod val="50000"/>
                  </a:schemeClr>
                </a:solidFill>
                <a:latin typeface="Myriad Pro"/>
                <a:cs typeface="Myriad Pro"/>
              </a:rPr>
              <a:t>Drive</a:t>
            </a:r>
            <a:r>
              <a:rPr lang="en-US" sz="2000" i="1" dirty="0" smtClean="0">
                <a:solidFill>
                  <a:schemeClr val="accent6">
                    <a:lumMod val="50000"/>
                  </a:schemeClr>
                </a:solidFill>
                <a:latin typeface="Myriad Pro"/>
                <a:cs typeface="Myriad Pro"/>
              </a:rPr>
              <a:t> innovation – </a:t>
            </a:r>
            <a:r>
              <a:rPr lang="en-US" sz="2000" b="1" i="1" dirty="0" smtClean="0">
                <a:solidFill>
                  <a:schemeClr val="accent6">
                    <a:lumMod val="50000"/>
                  </a:schemeClr>
                </a:solidFill>
                <a:latin typeface="Myriad Pro"/>
                <a:cs typeface="Myriad Pro"/>
              </a:rPr>
              <a:t>Empower</a:t>
            </a:r>
            <a:r>
              <a:rPr lang="en-US" sz="2000" i="1" dirty="0" smtClean="0">
                <a:solidFill>
                  <a:schemeClr val="accent6">
                    <a:lumMod val="50000"/>
                  </a:schemeClr>
                </a:solidFill>
                <a:latin typeface="Myriad Pro"/>
                <a:cs typeface="Myriad Pro"/>
              </a:rPr>
              <a:t> </a:t>
            </a:r>
            <a:r>
              <a:rPr lang="en-US" sz="2000" i="1" dirty="0">
                <a:solidFill>
                  <a:schemeClr val="accent6">
                    <a:lumMod val="50000"/>
                  </a:schemeClr>
                </a:solidFill>
                <a:latin typeface="Myriad Pro"/>
                <a:cs typeface="Myriad Pro"/>
              </a:rPr>
              <a:t>wise </a:t>
            </a:r>
            <a:r>
              <a:rPr lang="en-US" sz="2000" i="1" dirty="0" smtClean="0">
                <a:solidFill>
                  <a:schemeClr val="accent6">
                    <a:lumMod val="50000"/>
                  </a:schemeClr>
                </a:solidFill>
                <a:latin typeface="Myriad Pro"/>
                <a:cs typeface="Myriad Pro"/>
              </a:rPr>
              <a:t>decisions</a:t>
            </a:r>
            <a:endParaRPr lang="en-US" sz="2000" i="1" dirty="0">
              <a:solidFill>
                <a:schemeClr val="accent6">
                  <a:lumMod val="50000"/>
                </a:schemeClr>
              </a:solidFill>
              <a:latin typeface="Myriad Pro"/>
              <a:cs typeface="Myriad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www.energyboom.com/sites/default/files/imagecache/nodeFull/A%20tar%20sands%20development%20Alberta%20Canada%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7"/>
            <a:ext cx="9144000" cy="6864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719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C:\Users\anna.miller\Desktop\lapo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71"/>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325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legalplanet.files.wordpress.com/2010/09/crossroads-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0"/>
            <a:ext cx="5284643" cy="683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612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85800"/>
            <a:ext cx="7955280" cy="522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590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838200"/>
            <a:ext cx="814739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063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787400"/>
            <a:ext cx="81438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221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More oil sands than the future will want' by Barry Saxifr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 y="381000"/>
            <a:ext cx="904159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88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20120915_1523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20" r="2788" b="214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573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http://www.fast-alles.net/pictures/4728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561"/>
          <a:stretch/>
        </p:blipFill>
        <p:spPr bwMode="auto">
          <a:xfrm>
            <a:off x="3657600" y="609600"/>
            <a:ext cx="5356288" cy="54864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3.bp.blogspot.com/_HWiEvN0jjlE/S7Z7DDJ6QrI/AAAAAAAAASM/aQLwTJMDeLU/s1600/Sony+tv+pi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755836"/>
            <a:ext cx="2816164" cy="281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51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uperwpp.com/wp-content/uploads/2012/05/galax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623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Marketing\_TRANSPORTATION\_CLEAN VEHICLE REBATE PROJECT\PEV Preso\Collage.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10" name="Rectangle 9"/>
          <p:cNvSpPr/>
          <p:nvPr/>
        </p:nvSpPr>
        <p:spPr bwMode="auto">
          <a:xfrm>
            <a:off x="304800" y="381000"/>
            <a:ext cx="8458200" cy="6248400"/>
          </a:xfrm>
          <a:prstGeom prst="rect">
            <a:avLst/>
          </a:prstGeom>
          <a:solidFill>
            <a:schemeClr val="tx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
        <p:nvSpPr>
          <p:cNvPr id="2" name="Title 1"/>
          <p:cNvSpPr>
            <a:spLocks noGrp="1"/>
          </p:cNvSpPr>
          <p:nvPr>
            <p:ph type="title"/>
          </p:nvPr>
        </p:nvSpPr>
        <p:spPr>
          <a:xfrm>
            <a:off x="838200" y="1123950"/>
            <a:ext cx="7010400" cy="733425"/>
          </a:xfrm>
        </p:spPr>
        <p:txBody>
          <a:bodyPr/>
          <a:lstStyle/>
          <a:p>
            <a:r>
              <a:rPr lang="en-US" dirty="0" smtClean="0">
                <a:solidFill>
                  <a:schemeClr val="bg1"/>
                </a:solidFill>
              </a:rPr>
              <a:t>VISION</a:t>
            </a:r>
            <a:endParaRPr lang="en-US" dirty="0">
              <a:solidFill>
                <a:schemeClr val="bg1"/>
              </a:solidFill>
            </a:endParaRPr>
          </a:p>
        </p:txBody>
      </p:sp>
      <p:sp>
        <p:nvSpPr>
          <p:cNvPr id="4" name="Title 1"/>
          <p:cNvSpPr txBox="1">
            <a:spLocks/>
          </p:cNvSpPr>
          <p:nvPr/>
        </p:nvSpPr>
        <p:spPr>
          <a:xfrm>
            <a:off x="990600" y="1857375"/>
            <a:ext cx="7010400" cy="733425"/>
          </a:xfrm>
          <a:prstGeom prst="rect">
            <a:avLst/>
          </a:prstGeom>
        </p:spPr>
        <p:txBody>
          <a:bodyPr/>
          <a:lstStyle/>
          <a:p>
            <a:r>
              <a:rPr lang="en-US" sz="2800" b="0" i="1" dirty="0" smtClean="0">
                <a:solidFill>
                  <a:schemeClr val="bg1"/>
                </a:solidFill>
              </a:rPr>
              <a:t>Clean energy for all generations</a:t>
            </a:r>
            <a:endParaRPr lang="en-US" sz="2800" b="0" i="1" dirty="0">
              <a:solidFill>
                <a:schemeClr val="bg1"/>
              </a:solidFill>
            </a:endParaRPr>
          </a:p>
        </p:txBody>
      </p:sp>
      <p:sp>
        <p:nvSpPr>
          <p:cNvPr id="6" name="Title 1"/>
          <p:cNvSpPr txBox="1">
            <a:spLocks/>
          </p:cNvSpPr>
          <p:nvPr/>
        </p:nvSpPr>
        <p:spPr>
          <a:xfrm>
            <a:off x="990600" y="3429000"/>
            <a:ext cx="7010400" cy="7334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yriad Pro" pitchFamily="34" charset="0"/>
                <a:ea typeface="+mj-ea"/>
                <a:cs typeface="+mj-cs"/>
              </a:rPr>
              <a:t>MISSION</a:t>
            </a:r>
            <a:endParaRPr kumimoji="0" lang="en-US" sz="2800" b="1" i="0" u="none" strike="noStrike" kern="0" cap="none" spc="0" normalizeH="0" baseline="0" noProof="0" dirty="0">
              <a:ln>
                <a:noFill/>
              </a:ln>
              <a:solidFill>
                <a:schemeClr val="bg1"/>
              </a:solidFill>
              <a:effectLst/>
              <a:uLnTx/>
              <a:uFillTx/>
              <a:latin typeface="Myriad Pro" pitchFamily="34" charset="0"/>
              <a:ea typeface="+mj-ea"/>
              <a:cs typeface="+mj-cs"/>
            </a:endParaRPr>
          </a:p>
        </p:txBody>
      </p:sp>
      <p:sp>
        <p:nvSpPr>
          <p:cNvPr id="7" name="Title 1"/>
          <p:cNvSpPr txBox="1">
            <a:spLocks/>
          </p:cNvSpPr>
          <p:nvPr/>
        </p:nvSpPr>
        <p:spPr>
          <a:xfrm>
            <a:off x="1143000" y="4162425"/>
            <a:ext cx="6934200" cy="2009775"/>
          </a:xfrm>
          <a:prstGeom prst="rect">
            <a:avLst/>
          </a:prstGeom>
        </p:spPr>
        <p:txBody>
          <a:bodyPr/>
          <a:lstStyle/>
          <a:p>
            <a:r>
              <a:rPr lang="en-US" sz="2800" b="0" i="1" dirty="0" smtClean="0">
                <a:solidFill>
                  <a:schemeClr val="bg1"/>
                </a:solidFill>
              </a:rPr>
              <a:t>To accelerate the adoption of clean, efficient and renewable energy solutions through education, technical consulting, and policy initiatives</a:t>
            </a:r>
            <a:endParaRPr lang="en-US" sz="2800" b="0" i="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 descr="M:\MARKETING\_FIRE SAFE COMMUNITIES\Scripps_Ranch_Recreation_Center\Energy_Independent_Scripps_Ranch\links\DSC_02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3" r="5883"/>
          <a:stretch/>
        </p:blipFill>
        <p:spPr bwMode="auto">
          <a:xfrm>
            <a:off x="0" y="0"/>
            <a:ext cx="9144000" cy="69380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6019800"/>
            <a:ext cx="9144000" cy="609600"/>
          </a:xfrm>
          <a:prstGeom prst="rect">
            <a:avLst/>
          </a:prstGeom>
          <a:solidFill>
            <a:schemeClr val="bg1">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
        <p:nvSpPr>
          <p:cNvPr id="2" name="TextBox 1"/>
          <p:cNvSpPr txBox="1"/>
          <p:nvPr/>
        </p:nvSpPr>
        <p:spPr>
          <a:xfrm>
            <a:off x="0" y="6096000"/>
            <a:ext cx="9144000" cy="419695"/>
          </a:xfrm>
          <a:prstGeom prst="rect">
            <a:avLst/>
          </a:prstGeom>
          <a:noFill/>
        </p:spPr>
        <p:txBody>
          <a:bodyPr wrap="square" rtlCol="0">
            <a:spAutoFit/>
          </a:bodyPr>
          <a:lstStyle/>
          <a:p>
            <a:pPr algn="ctr"/>
            <a:r>
              <a:rPr lang="en-US" sz="2400" dirty="0">
                <a:solidFill>
                  <a:schemeClr val="bg2">
                    <a:lumMod val="50000"/>
                  </a:schemeClr>
                </a:solidFill>
              </a:rPr>
              <a:t>Scripps Ranch Community Recreation Center</a:t>
            </a:r>
          </a:p>
        </p:txBody>
      </p:sp>
    </p:spTree>
    <p:extLst>
      <p:ext uri="{BB962C8B-B14F-4D97-AF65-F5344CB8AC3E}">
        <p14:creationId xmlns:p14="http://schemas.microsoft.com/office/powerpoint/2010/main" val="2217936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http://www.eastcountymagazine.org/sites/eastcountymagazine.org/files/Cuyamaca-Green-Scripps-H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74"/>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84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Picture 3" descr="M:\MARKETING\_FIRE SAFE COMMUNITIES\Scripps_Ranch_Recreation_Center\Energy_Independent_Scripps_Ranch\links\solar_panels.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68" r="5368"/>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820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M:\MARKETING\Graphics\Photographs\2010\6-3-2010 First MASH Install with Agnes\DSC_0901_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6" r="9629"/>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6019800"/>
            <a:ext cx="9144000" cy="609600"/>
          </a:xfrm>
          <a:prstGeom prst="rect">
            <a:avLst/>
          </a:prstGeom>
          <a:solidFill>
            <a:schemeClr val="bg1">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
        <p:nvSpPr>
          <p:cNvPr id="5" name="TextBox 4"/>
          <p:cNvSpPr txBox="1"/>
          <p:nvPr/>
        </p:nvSpPr>
        <p:spPr>
          <a:xfrm>
            <a:off x="0" y="6096000"/>
            <a:ext cx="9144000" cy="461665"/>
          </a:xfrm>
          <a:prstGeom prst="rect">
            <a:avLst/>
          </a:prstGeom>
          <a:noFill/>
        </p:spPr>
        <p:txBody>
          <a:bodyPr wrap="square" rtlCol="0">
            <a:spAutoFit/>
          </a:bodyPr>
          <a:lstStyle/>
          <a:p>
            <a:pPr algn="ctr"/>
            <a:r>
              <a:rPr lang="en-US" sz="2400" dirty="0" smtClean="0">
                <a:solidFill>
                  <a:schemeClr val="bg2">
                    <a:lumMod val="50000"/>
                  </a:schemeClr>
                </a:solidFill>
              </a:rPr>
              <a:t>Hacienda Townhomes</a:t>
            </a:r>
            <a:endParaRPr lang="en-US" sz="2400" dirty="0">
              <a:solidFill>
                <a:schemeClr val="bg2">
                  <a:lumMod val="50000"/>
                </a:schemeClr>
              </a:solidFill>
            </a:endParaRPr>
          </a:p>
        </p:txBody>
      </p:sp>
    </p:spTree>
    <p:extLst>
      <p:ext uri="{BB962C8B-B14F-4D97-AF65-F5344CB8AC3E}">
        <p14:creationId xmlns:p14="http://schemas.microsoft.com/office/powerpoint/2010/main" val="2633249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http://www.everydayenergy.us/press/LoRes_HaciendaTownhomes_byChrisTayl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67" r="11200"/>
          <a:stretch/>
        </p:blipFill>
        <p:spPr bwMode="auto">
          <a:xfrm>
            <a:off x="-1" y="0"/>
            <a:ext cx="9144001" cy="690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83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d1pa4et5htdsls.cloudfront.net/images/vfml/1/0/8/6/2/4/7/4254d0bc_lafayette_2_s-orig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56" r="11408"/>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6019800"/>
            <a:ext cx="9144000" cy="609600"/>
          </a:xfrm>
          <a:prstGeom prst="rect">
            <a:avLst/>
          </a:prstGeom>
          <a:solidFill>
            <a:schemeClr val="bg1">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
        <p:nvSpPr>
          <p:cNvPr id="5" name="TextBox 4"/>
          <p:cNvSpPr txBox="1"/>
          <p:nvPr/>
        </p:nvSpPr>
        <p:spPr>
          <a:xfrm>
            <a:off x="0" y="6096000"/>
            <a:ext cx="9144000" cy="461665"/>
          </a:xfrm>
          <a:prstGeom prst="rect">
            <a:avLst/>
          </a:prstGeom>
          <a:noFill/>
        </p:spPr>
        <p:txBody>
          <a:bodyPr wrap="square" rtlCol="0">
            <a:spAutoFit/>
          </a:bodyPr>
          <a:lstStyle/>
          <a:p>
            <a:pPr algn="ctr"/>
            <a:r>
              <a:rPr lang="en-US" sz="2400" dirty="0" smtClean="0">
                <a:solidFill>
                  <a:schemeClr val="bg2">
                    <a:lumMod val="50000"/>
                  </a:schemeClr>
                </a:solidFill>
              </a:rPr>
              <a:t>Lafayette Hotel</a:t>
            </a:r>
            <a:endParaRPr lang="en-US" sz="2400" dirty="0">
              <a:solidFill>
                <a:schemeClr val="bg2">
                  <a:lumMod val="50000"/>
                </a:schemeClr>
              </a:solidFill>
            </a:endParaRPr>
          </a:p>
        </p:txBody>
      </p:sp>
    </p:spTree>
    <p:extLst>
      <p:ext uri="{BB962C8B-B14F-4D97-AF65-F5344CB8AC3E}">
        <p14:creationId xmlns:p14="http://schemas.microsoft.com/office/powerpoint/2010/main" val="1538773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0" name="Picture 4" descr="http://wanderlusterdotme.files.wordpress.com/2013/02/lafayette-p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19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6" name="Picture 4" descr="http://www.aaiep.org/school_images/0000/0177/IMG_4151.jpg?122391939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313"/>
          <a:stretch/>
        </p:blipFill>
        <p:spPr bwMode="auto">
          <a:xfrm>
            <a:off x="-27895" y="0"/>
            <a:ext cx="917189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6019800"/>
            <a:ext cx="9144000" cy="609600"/>
          </a:xfrm>
          <a:prstGeom prst="rect">
            <a:avLst/>
          </a:prstGeom>
          <a:solidFill>
            <a:schemeClr val="bg1">
              <a:alpha val="5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Humanst521 BT" pitchFamily="34" charset="0"/>
            </a:endParaRPr>
          </a:p>
        </p:txBody>
      </p:sp>
      <p:sp>
        <p:nvSpPr>
          <p:cNvPr id="5" name="TextBox 4"/>
          <p:cNvSpPr txBox="1"/>
          <p:nvPr/>
        </p:nvSpPr>
        <p:spPr>
          <a:xfrm>
            <a:off x="0" y="6096000"/>
            <a:ext cx="9144000" cy="461665"/>
          </a:xfrm>
          <a:prstGeom prst="rect">
            <a:avLst/>
          </a:prstGeom>
          <a:noFill/>
        </p:spPr>
        <p:txBody>
          <a:bodyPr wrap="square" rtlCol="0">
            <a:spAutoFit/>
          </a:bodyPr>
          <a:lstStyle/>
          <a:p>
            <a:pPr algn="ctr"/>
            <a:r>
              <a:rPr lang="en-US" sz="2400" dirty="0" smtClean="0">
                <a:solidFill>
                  <a:schemeClr val="bg2">
                    <a:lumMod val="50000"/>
                  </a:schemeClr>
                </a:solidFill>
              </a:rPr>
              <a:t>UCSD </a:t>
            </a:r>
            <a:r>
              <a:rPr lang="en-US" sz="2400" dirty="0" err="1" smtClean="0">
                <a:solidFill>
                  <a:schemeClr val="bg2">
                    <a:lumMod val="50000"/>
                  </a:schemeClr>
                </a:solidFill>
              </a:rPr>
              <a:t>Microgrid</a:t>
            </a:r>
            <a:endParaRPr lang="en-US" sz="2400" dirty="0">
              <a:solidFill>
                <a:schemeClr val="bg2">
                  <a:lumMod val="50000"/>
                </a:schemeClr>
              </a:solidFill>
            </a:endParaRPr>
          </a:p>
        </p:txBody>
      </p:sp>
    </p:spTree>
    <p:extLst>
      <p:ext uri="{BB962C8B-B14F-4D97-AF65-F5344CB8AC3E}">
        <p14:creationId xmlns:p14="http://schemas.microsoft.com/office/powerpoint/2010/main" val="1624000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www.jacobsschool.ucsd.edu/uploads/news_release/2011/ucsd_solar_1_l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99" r="11435"/>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991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1.bp.blogspot.com/-XzSIHPJfoqo/T16i7M_lWZI/AAAAAAAAAsY/LE7IycFGNt8/s1600/Chan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6" r="1656"/>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35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M:\Marketing\_TRANSPORTATION\_CLEAN VEHICLE REBATE PROJECT\PEV Preso\swoosh.png"/>
          <p:cNvPicPr>
            <a:picLocks noChangeAspect="1" noChangeArrowheads="1"/>
          </p:cNvPicPr>
          <p:nvPr/>
        </p:nvPicPr>
        <p:blipFill>
          <a:blip r:embed="rId3" cstate="print"/>
          <a:srcRect/>
          <a:stretch>
            <a:fillRect/>
          </a:stretch>
        </p:blipFill>
        <p:spPr bwMode="auto">
          <a:xfrm>
            <a:off x="0" y="2514600"/>
            <a:ext cx="9144000" cy="6858000"/>
          </a:xfrm>
          <a:prstGeom prst="rect">
            <a:avLst/>
          </a:prstGeom>
          <a:noFill/>
        </p:spPr>
      </p:pic>
      <p:sp>
        <p:nvSpPr>
          <p:cNvPr id="6" name="TextBox 5"/>
          <p:cNvSpPr txBox="1"/>
          <p:nvPr/>
        </p:nvSpPr>
        <p:spPr>
          <a:xfrm>
            <a:off x="533400" y="5707559"/>
            <a:ext cx="7772400" cy="769441"/>
          </a:xfrm>
          <a:prstGeom prst="rect">
            <a:avLst/>
          </a:prstGeom>
          <a:noFill/>
        </p:spPr>
        <p:txBody>
          <a:bodyPr wrap="square" rtlCol="0">
            <a:spAutoFit/>
          </a:bodyPr>
          <a:lstStyle/>
          <a:p>
            <a:r>
              <a:rPr lang="en-US" sz="2200" b="0" i="1" dirty="0" smtClean="0">
                <a:solidFill>
                  <a:schemeClr val="bg1"/>
                </a:solidFill>
                <a:latin typeface="Myriad Pro" pitchFamily="34" charset="0"/>
              </a:rPr>
              <a:t>We bridge the private and public sectors to advance the clean energy economy and support smart decision-making</a:t>
            </a:r>
          </a:p>
        </p:txBody>
      </p:sp>
      <p:sp>
        <p:nvSpPr>
          <p:cNvPr id="11" name="TextBox 10"/>
          <p:cNvSpPr txBox="1"/>
          <p:nvPr/>
        </p:nvSpPr>
        <p:spPr>
          <a:xfrm>
            <a:off x="762000" y="1676400"/>
            <a:ext cx="2819400" cy="830997"/>
          </a:xfrm>
          <a:prstGeom prst="rect">
            <a:avLst/>
          </a:prstGeom>
          <a:noFill/>
        </p:spPr>
        <p:txBody>
          <a:bodyPr wrap="square" rtlCol="0">
            <a:spAutoFit/>
          </a:bodyPr>
          <a:lstStyle/>
          <a:p>
            <a:pPr algn="ctr"/>
            <a:r>
              <a:rPr lang="en-US" sz="2400" kern="0" dirty="0" smtClean="0">
                <a:solidFill>
                  <a:schemeClr val="accent6">
                    <a:lumMod val="50000"/>
                  </a:schemeClr>
                </a:solidFill>
                <a:latin typeface="Verdana" pitchFamily="34" charset="0"/>
                <a:ea typeface="+mj-ea"/>
                <a:cs typeface="+mj-cs"/>
              </a:rPr>
              <a:t>Renewable Energy</a:t>
            </a:r>
          </a:p>
        </p:txBody>
      </p:sp>
      <p:sp>
        <p:nvSpPr>
          <p:cNvPr id="12" name="TextBox 11"/>
          <p:cNvSpPr txBox="1"/>
          <p:nvPr/>
        </p:nvSpPr>
        <p:spPr>
          <a:xfrm>
            <a:off x="5181600" y="1676400"/>
            <a:ext cx="2819400" cy="830997"/>
          </a:xfrm>
          <a:prstGeom prst="rect">
            <a:avLst/>
          </a:prstGeom>
          <a:noFill/>
        </p:spPr>
        <p:txBody>
          <a:bodyPr wrap="square" rtlCol="0">
            <a:spAutoFit/>
          </a:bodyPr>
          <a:lstStyle/>
          <a:p>
            <a:pPr algn="ctr"/>
            <a:r>
              <a:rPr lang="en-US" sz="2400" kern="0" smtClean="0">
                <a:solidFill>
                  <a:schemeClr val="accent6">
                    <a:lumMod val="50000"/>
                  </a:schemeClr>
                </a:solidFill>
                <a:latin typeface="Verdana" pitchFamily="34" charset="0"/>
                <a:ea typeface="+mj-ea"/>
                <a:cs typeface="+mj-cs"/>
              </a:rPr>
              <a:t>Building Performance</a:t>
            </a:r>
            <a:endParaRPr lang="en-US" sz="2400" kern="0" dirty="0" smtClean="0">
              <a:solidFill>
                <a:schemeClr val="accent6">
                  <a:lumMod val="50000"/>
                </a:schemeClr>
              </a:solidFill>
              <a:latin typeface="Verdana" pitchFamily="34" charset="0"/>
              <a:ea typeface="+mj-ea"/>
              <a:cs typeface="+mj-cs"/>
            </a:endParaRPr>
          </a:p>
        </p:txBody>
      </p:sp>
      <p:sp>
        <p:nvSpPr>
          <p:cNvPr id="13" name="TextBox 12"/>
          <p:cNvSpPr txBox="1"/>
          <p:nvPr/>
        </p:nvSpPr>
        <p:spPr>
          <a:xfrm>
            <a:off x="3200400" y="3957935"/>
            <a:ext cx="2819400" cy="461665"/>
          </a:xfrm>
          <a:prstGeom prst="rect">
            <a:avLst/>
          </a:prstGeom>
          <a:noFill/>
        </p:spPr>
        <p:txBody>
          <a:bodyPr wrap="square" rtlCol="0">
            <a:spAutoFit/>
          </a:bodyPr>
          <a:lstStyle/>
          <a:p>
            <a:r>
              <a:rPr lang="en-US" sz="2400" kern="0" dirty="0" smtClean="0">
                <a:solidFill>
                  <a:schemeClr val="accent6">
                    <a:lumMod val="50000"/>
                  </a:schemeClr>
                </a:solidFill>
                <a:latin typeface="Verdana" pitchFamily="34" charset="0"/>
                <a:ea typeface="+mj-ea"/>
                <a:cs typeface="+mj-cs"/>
              </a:rPr>
              <a:t>Transportation</a:t>
            </a:r>
          </a:p>
        </p:txBody>
      </p:sp>
      <p:grpSp>
        <p:nvGrpSpPr>
          <p:cNvPr id="2" name="Group 1"/>
          <p:cNvGrpSpPr/>
          <p:nvPr/>
        </p:nvGrpSpPr>
        <p:grpSpPr>
          <a:xfrm>
            <a:off x="1219200" y="381000"/>
            <a:ext cx="5867400" cy="3505200"/>
            <a:chOff x="1219200" y="381000"/>
            <a:chExt cx="5867400" cy="3505200"/>
          </a:xfrm>
        </p:grpSpPr>
        <p:pic>
          <p:nvPicPr>
            <p:cNvPr id="10" name="Picture 3" descr="M:\Marketing\_TRANSPORTATION\_CLEAN VEHICLE REBATE PROJECT\PEV Preso\Car.png"/>
            <p:cNvPicPr>
              <a:picLocks noChangeAspect="1" noChangeArrowheads="1"/>
            </p:cNvPicPr>
            <p:nvPr/>
          </p:nvPicPr>
          <p:blipFill>
            <a:blip r:embed="rId4" cstate="print"/>
            <a:srcRect/>
            <a:stretch>
              <a:fillRect/>
            </a:stretch>
          </p:blipFill>
          <p:spPr bwMode="auto">
            <a:xfrm>
              <a:off x="3733801" y="3009900"/>
              <a:ext cx="1752600" cy="876300"/>
            </a:xfrm>
            <a:prstGeom prst="rect">
              <a:avLst/>
            </a:prstGeom>
            <a:noFill/>
          </p:spPr>
        </p:pic>
        <p:pic>
          <p:nvPicPr>
            <p:cNvPr id="15" name="Picture 6"/>
            <p:cNvPicPr>
              <a:picLocks noChangeAspect="1" noChangeArrowheads="1"/>
            </p:cNvPicPr>
            <p:nvPr/>
          </p:nvPicPr>
          <p:blipFill>
            <a:blip r:embed="rId5" cstate="print"/>
            <a:srcRect/>
            <a:stretch>
              <a:fillRect/>
            </a:stretch>
          </p:blipFill>
          <p:spPr bwMode="auto">
            <a:xfrm>
              <a:off x="1219200" y="381000"/>
              <a:ext cx="1676400" cy="1216587"/>
            </a:xfrm>
            <a:prstGeom prst="rect">
              <a:avLst/>
            </a:prstGeom>
            <a:noFill/>
            <a:ln w="9525">
              <a:noFill/>
              <a:miter lim="800000"/>
              <a:headEnd/>
              <a:tailEnd/>
            </a:ln>
            <a:effec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53562"/>
              <a:ext cx="1162050" cy="11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26667 L 0 -0.36666 " pathEditMode="relative" rAng="0" ptsTypes="AA">
                                      <p:cBhvr>
                                        <p:cTn id="6" dur="1000" fill="hold"/>
                                        <p:tgtEl>
                                          <p:spTgt spid="3075"/>
                                        </p:tgtEl>
                                        <p:attrNameLst>
                                          <p:attrName>ppt_x</p:attrName>
                                          <p:attrName>ppt_y</p:attrName>
                                        </p:attrNameLst>
                                      </p:cBhvr>
                                      <p:rCtr x="0" y="-317"/>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s3images.coroflot.com/user_files/individual_files/original_12779_XrMrxshu_Q8b8WflZlaNoxTV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609601"/>
            <a:ext cx="9109075" cy="566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38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www.urenio.org/wp-content/uploads/2011/01/090708162338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78" r="1318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718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http://4.bp.blogspot.com/_7Vt66UxO7os/TToLGomfzSI/AAAAAAAAAzg/edcrikQPveQ/s1600/Langfang_Eco_Smart_City_Master_Plan_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77"/>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317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http://www.bombardier.com/files/en/supporting_docs/image_and_media/products/BT-PR-20090928-Zefiro_China_Rendering_Exterior1-H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03" r="11824"/>
          <a:stretch/>
        </p:blipFill>
        <p:spPr bwMode="auto">
          <a:xfrm>
            <a:off x="0" y="-195"/>
            <a:ext cx="9144000" cy="6858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77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vancouver4life.com/wp-content/uploads/2012/11/eco-friend-a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0861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olterraecoluxuryapts.com/uploads/images/images/1240x400h/25882/rendering.jpg?13612827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6100" y="4800600"/>
            <a:ext cx="590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olterraecoluxuryapts.com/uploads/properties/logos/237x59h/1249/solterra.png?13600707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1914" y="296987"/>
            <a:ext cx="22574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olterraecoluxuryapts.com/uploads/images/images/1240x400h/25894/soltera_eco_slide3.png?13601576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6100" y="3048000"/>
            <a:ext cx="590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olterraecoluxuryapts.com/uploads/images/images/800x600/28654/zenith-dimensions.jpg?136498293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96" t="5713" r="30465" b="14326"/>
          <a:stretch/>
        </p:blipFill>
        <p:spPr bwMode="auto">
          <a:xfrm>
            <a:off x="3276600" y="123289"/>
            <a:ext cx="2705100" cy="2890229"/>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c0263062.cdn.cloudfiles.rackspacecloud.com/content/images/sized/residential-fuel-cells-clearedgepower_8b6db26bb1a1b72c6bdd364b4871fa06_3x2_jpg_300x200_q8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1066800"/>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17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s://www.psoklahoma.com/global/utilities/lib/images/content/info/facts/history/vintage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54" t="1086" r="4390" b="1086"/>
          <a:stretch/>
        </p:blipFill>
        <p:spPr bwMode="auto">
          <a:xfrm>
            <a:off x="-57150" y="0"/>
            <a:ext cx="9405512" cy="686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76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www.psdgraphics.com/file/grunge-street-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9" t="3205" r="19066" b="1157"/>
          <a:stretch/>
        </p:blipFill>
        <p:spPr bwMode="auto">
          <a:xfrm>
            <a:off x="1447800" y="28248"/>
            <a:ext cx="5717032" cy="6829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1654076"/>
            <a:ext cx="5257800" cy="2539157"/>
          </a:xfrm>
          <a:prstGeom prst="rect">
            <a:avLst/>
          </a:prstGeom>
          <a:noFill/>
        </p:spPr>
        <p:txBody>
          <a:bodyPr wrap="square" rtlCol="0">
            <a:spAutoFit/>
          </a:bodyPr>
          <a:lstStyle/>
          <a:p>
            <a:pPr algn="ctr"/>
            <a:r>
              <a:rPr lang="en-US" sz="5100" dirty="0" smtClean="0">
                <a:latin typeface="Helvetica LT Std" pitchFamily="34" charset="0"/>
              </a:rPr>
              <a:t>SYSTEM CHANGE </a:t>
            </a:r>
          </a:p>
          <a:p>
            <a:pPr algn="ctr"/>
            <a:r>
              <a:rPr lang="en-US" sz="5100" dirty="0" smtClean="0">
                <a:latin typeface="Helvetica LT Std" pitchFamily="34" charset="0"/>
              </a:rPr>
              <a:t>AHEAD</a:t>
            </a:r>
            <a:endParaRPr lang="en-US" sz="5100" dirty="0">
              <a:latin typeface="Helvetica LT Std" pitchFamily="34" charset="0"/>
            </a:endParaRPr>
          </a:p>
        </p:txBody>
      </p:sp>
    </p:spTree>
    <p:extLst>
      <p:ext uri="{BB962C8B-B14F-4D97-AF65-F5344CB8AC3E}">
        <p14:creationId xmlns:p14="http://schemas.microsoft.com/office/powerpoint/2010/main" val="3599428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algn="ctr">
              <a:buNone/>
            </a:pPr>
            <a:r>
              <a:rPr lang="en-US" sz="2400" dirty="0" smtClean="0"/>
              <a:t>Contact Information</a:t>
            </a:r>
          </a:p>
          <a:p>
            <a:pPr algn="ctr">
              <a:buNone/>
            </a:pPr>
            <a:endParaRPr lang="en-US" sz="2400" dirty="0" smtClean="0"/>
          </a:p>
          <a:p>
            <a:pPr algn="ctr">
              <a:buNone/>
            </a:pPr>
            <a:r>
              <a:rPr lang="en-US" sz="2400" dirty="0" smtClean="0"/>
              <a:t>L. R. Hering, RADM, USN (ret)</a:t>
            </a:r>
          </a:p>
          <a:p>
            <a:pPr algn="ctr">
              <a:buNone/>
            </a:pPr>
            <a:r>
              <a:rPr lang="en-US" sz="2400" dirty="0" smtClean="0"/>
              <a:t>Executive Director</a:t>
            </a:r>
          </a:p>
          <a:p>
            <a:pPr algn="ctr">
              <a:buNone/>
            </a:pPr>
            <a:r>
              <a:rPr lang="en-US" dirty="0" smtClean="0"/>
              <a:t>California Center for Sustainable Energy</a:t>
            </a:r>
          </a:p>
          <a:p>
            <a:pPr algn="ctr">
              <a:buNone/>
            </a:pPr>
            <a:endParaRPr lang="en-US" dirty="0"/>
          </a:p>
          <a:p>
            <a:pPr algn="ctr">
              <a:buNone/>
            </a:pPr>
            <a:r>
              <a:rPr lang="en-US" dirty="0" smtClean="0"/>
              <a:t>858.244.1177</a:t>
            </a:r>
          </a:p>
          <a:p>
            <a:pPr algn="ctr">
              <a:buNone/>
            </a:pPr>
            <a:endParaRPr lang="en-US" dirty="0"/>
          </a:p>
          <a:p>
            <a:pPr algn="ctr">
              <a:buNone/>
            </a:pPr>
            <a:r>
              <a:rPr lang="en-US" dirty="0" smtClean="0"/>
              <a:t>www.energycenter.org</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ballardspahr.com/~/media/Images/Offices/Backgrounds/San-Diego.ash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8" r="-2828"/>
          <a:stretch/>
        </p:blipFill>
        <p:spPr bwMode="auto">
          <a:xfrm>
            <a:off x="0" y="-19050"/>
            <a:ext cx="9429750" cy="687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94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2" name="Picture 4" descr="http://www.coal-is-dirty.com/files/images/blogentry/coal%20pow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56" r="3234"/>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74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descr="http://macaulay.cuny.edu/eportfolios/george11/files/2011/10/power-pla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77" b="9167"/>
          <a:stretch/>
        </p:blipFill>
        <p:spPr bwMode="auto">
          <a:xfrm>
            <a:off x="-19051" y="0"/>
            <a:ext cx="91630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308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0" name="Picture 4" descr="http://www.fxguide.com/wp-content/uploads/2011/04/Modus_SourceCode_trafficjam-highway_vf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75" r="19846"/>
          <a:stretch/>
        </p:blipFill>
        <p:spPr bwMode="auto">
          <a:xfrm>
            <a:off x="0" y="-19049"/>
            <a:ext cx="9144000" cy="68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353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ecologicalinternet.org/shared/alerts/img/tar_sands_before_af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457200"/>
            <a:ext cx="8705850" cy="585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04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1.bp.blogspot.com/-Wtv1yXaLG30/T1-Zemck0YI/AAAAAAAAImM/RU7ReJhSaKg/s1600/tar_sands_ex_-3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32" r="2393"/>
          <a:stretch/>
        </p:blipFill>
        <p:spPr bwMode="auto">
          <a:xfrm>
            <a:off x="0" y="0"/>
            <a:ext cx="9155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87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CCSE-Go Green-Template-01.10">
  <a:themeElements>
    <a:clrScheme name="CSI 20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I 2007">
      <a:majorFont>
        <a:latin typeface="Myriad Condensed Web"/>
        <a:ea typeface=""/>
        <a:cs typeface=""/>
      </a:majorFont>
      <a:minorFont>
        <a:latin typeface="Myriad Condensed We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SI 20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I 20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I 20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I 20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I 20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I 20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I 20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CCSE-Go Green-Template-01.10</Template>
  <TotalTime>1487</TotalTime>
  <Words>948</Words>
  <Application>Microsoft Office PowerPoint</Application>
  <PresentationFormat>On-screen Show (4:3)</PresentationFormat>
  <Paragraphs>170</Paragraphs>
  <Slides>37</Slides>
  <Notes>34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CCSE-Go Green-Template-01.10</vt:lpstr>
      <vt:lpstr>PowerPoint Presentation</vt:lpstr>
      <vt:lpstr>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CCSE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Zakiya Kreger</dc:creator>
  <cp:lastModifiedBy>Sharon Shao</cp:lastModifiedBy>
  <cp:revision>125</cp:revision>
  <dcterms:created xsi:type="dcterms:W3CDTF">2011-05-09T23:34:47Z</dcterms:created>
  <dcterms:modified xsi:type="dcterms:W3CDTF">2013-09-03T18:04:48Z</dcterms:modified>
</cp:coreProperties>
</file>