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9" r:id="rId2"/>
    <p:sldId id="709" r:id="rId3"/>
    <p:sldId id="701" r:id="rId4"/>
    <p:sldId id="702" r:id="rId5"/>
    <p:sldId id="707" r:id="rId6"/>
    <p:sldId id="692" r:id="rId7"/>
    <p:sldId id="684" r:id="rId8"/>
    <p:sldId id="703" r:id="rId9"/>
    <p:sldId id="685" r:id="rId10"/>
    <p:sldId id="699" r:id="rId11"/>
    <p:sldId id="704" r:id="rId12"/>
    <p:sldId id="711" r:id="rId13"/>
    <p:sldId id="666" r:id="rId14"/>
    <p:sldId id="705" r:id="rId15"/>
    <p:sldId id="708" r:id="rId16"/>
    <p:sldId id="706" r:id="rId17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177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354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532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709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5886" algn="l" defTabSz="457177" rtl="0" eaLnBrk="1" latinLnBrk="0" hangingPunct="1"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063" algn="l" defTabSz="457177" rtl="0" eaLnBrk="1" latinLnBrk="0" hangingPunct="1"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240" algn="l" defTabSz="457177" rtl="0" eaLnBrk="1" latinLnBrk="0" hangingPunct="1"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417" algn="l" defTabSz="457177" rtl="0" eaLnBrk="1" latinLnBrk="0" hangingPunct="1">
      <a:defRPr sz="2400" b="1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4A"/>
    <a:srgbClr val="CF4A47"/>
    <a:srgbClr val="E36F1E"/>
    <a:srgbClr val="C5EA7E"/>
    <a:srgbClr val="B7DE6B"/>
    <a:srgbClr val="E36461"/>
    <a:srgbClr val="EE7C7B"/>
    <a:srgbClr val="7EACF0"/>
    <a:srgbClr val="7DACF0"/>
    <a:srgbClr val="9FC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8929" autoAdjust="0"/>
  </p:normalViewPr>
  <p:slideViewPr>
    <p:cSldViewPr>
      <p:cViewPr varScale="1">
        <p:scale>
          <a:sx n="122" d="100"/>
          <a:sy n="122" d="100"/>
        </p:scale>
        <p:origin x="-336" y="-96"/>
      </p:cViewPr>
      <p:guideLst>
        <p:guide orient="horz" pos="624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lvasend:Documents:EPIC:Presentations:LCFS%20Talk:LCFS%20charts_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lvasend:Documents:EPIC:Presentations:LCFS%20Talk:LCFS%20charts_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ilvasend:Documents:EPIC:Climate%20Planning:GHG%20Inventories%20and%20CAPs:Chula%20Vista:EPIC%20-%20Community%20Scale%20GHG%20Mitigation%20Model%20-%20Version%201.2.1.2%20-%20Chula%20Vi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Sheet2!$A$3:$A$5</c:f>
              <c:strCache>
                <c:ptCount val="3"/>
                <c:pt idx="0">
                  <c:v>Steam powered</c:v>
                </c:pt>
                <c:pt idx="1">
                  <c:v>Electricity</c:v>
                </c:pt>
                <c:pt idx="2">
                  <c:v>Gasoline</c:v>
                </c:pt>
              </c:strCache>
            </c:strRef>
          </c:cat>
          <c:val>
            <c:numRef>
              <c:f>Sheet2!$B$3:$B$5</c:f>
              <c:numCache>
                <c:formatCode>General</c:formatCode>
                <c:ptCount val="3"/>
                <c:pt idx="0">
                  <c:v>40.0</c:v>
                </c:pt>
                <c:pt idx="1">
                  <c:v>38.0</c:v>
                </c:pt>
                <c:pt idx="2">
                  <c:v>22.0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38649442257218"/>
          <c:y val="0.000302516064802244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155847897062"/>
          <c:y val="0.223826464588862"/>
          <c:w val="0.554278535305038"/>
          <c:h val="0.759624065097712"/>
        </c:manualLayout>
      </c:layout>
      <c:pieChart>
        <c:varyColors val="1"/>
        <c:ser>
          <c:idx val="0"/>
          <c:order val="0"/>
          <c:tx>
            <c:strRef>
              <c:f>Sheet1!$G$57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-0.20320810297649"/>
                  <c:y val="-0.189747971844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204964470904552"/>
                  <c:y val="0.1643844449805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Ethanol (biofuel)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17230055545382"/>
                  <c:y val="0.05152678358387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Biodiesel/renewable </a:t>
                    </a:r>
                    <a:r>
                      <a:rPr lang="en-US" dirty="0" smtClean="0"/>
                      <a:t>diesel (biofuel) </a:t>
                    </a:r>
                    <a:r>
                      <a:rPr lang="en-US" dirty="0"/>
                      <a:t>(</a:t>
                    </a:r>
                    <a:r>
                      <a:rPr lang="en-US" dirty="0" err="1"/>
                      <a:t>mgge</a:t>
                    </a:r>
                    <a:r>
                      <a:rPr lang="en-US" dirty="0"/>
                      <a:t>)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333728709443234"/>
                  <c:y val="0.05453352421856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0726716439408488"/>
                  <c:y val="-0.02757550501173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Sheet1!$E$58:$E$63</c:f>
              <c:strCache>
                <c:ptCount val="6"/>
                <c:pt idx="0">
                  <c:v>CARBOB (baseline gasoline)</c:v>
                </c:pt>
                <c:pt idx="1">
                  <c:v>ULSD (baseline diesel)</c:v>
                </c:pt>
                <c:pt idx="2">
                  <c:v>Ethanol</c:v>
                </c:pt>
                <c:pt idx="3">
                  <c:v>Biodiesel/renewable diesel (mgge)</c:v>
                </c:pt>
                <c:pt idx="4">
                  <c:v>CNG/LNG (mgge)</c:v>
                </c:pt>
                <c:pt idx="5">
                  <c:v>Electricity (mgge)</c:v>
                </c:pt>
              </c:strCache>
            </c:strRef>
          </c:cat>
          <c:val>
            <c:numRef>
              <c:f>Sheet1!$G$58:$G$63</c:f>
              <c:numCache>
                <c:formatCode>General</c:formatCode>
                <c:ptCount val="6"/>
                <c:pt idx="0">
                  <c:v>71.78920682821907</c:v>
                </c:pt>
                <c:pt idx="1">
                  <c:v>22.58158149056656</c:v>
                </c:pt>
                <c:pt idx="2">
                  <c:v>5.617308828499144</c:v>
                </c:pt>
                <c:pt idx="3">
                  <c:v>0.000123019063344131</c:v>
                </c:pt>
                <c:pt idx="4">
                  <c:v>0.000471853941593928</c:v>
                </c:pt>
                <c:pt idx="5">
                  <c:v>5.95434735820909E-6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Emissions</a:t>
            </a:r>
            <a:r>
              <a:rPr lang="en-US" baseline="0" dirty="0"/>
              <a:t> Reductions</a:t>
            </a:r>
          </a:p>
          <a:p>
            <a:pPr>
              <a:defRPr/>
            </a:pPr>
            <a:r>
              <a:rPr lang="en-US" baseline="0" dirty="0" smtClean="0"/>
              <a:t>Transportation Measures</a:t>
            </a:r>
            <a:endParaRPr lang="en-US" baseline="0" dirty="0"/>
          </a:p>
        </c:rich>
      </c:tx>
      <c:layout>
        <c:manualLayout>
          <c:xMode val="edge"/>
          <c:yMode val="edge"/>
          <c:x val="0.399097862767154"/>
          <c:y val="0.0161290322580645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'Module 2 &amp; 3 Data Summary'!$C$125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'Module 2 &amp; 3 Data Summary'!$B$126:$B$140</c:f>
              <c:strCache>
                <c:ptCount val="15"/>
                <c:pt idx="0">
                  <c:v>Vehicle Emissions Efficiency (Pavley I through 2016)</c:v>
                </c:pt>
                <c:pt idx="1">
                  <c:v>Low Carbon Fuel Standard (LCFS)</c:v>
                </c:pt>
                <c:pt idx="2">
                  <c:v>Average Commute</c:v>
                </c:pt>
                <c:pt idx="3">
                  <c:v>Price of Gas</c:v>
                </c:pt>
                <c:pt idx="4">
                  <c:v>Electric Vehicles</c:v>
                </c:pt>
                <c:pt idx="5">
                  <c:v>Mass Transit</c:v>
                </c:pt>
                <c:pt idx="6">
                  <c:v>Bicycle Strategy</c:v>
                </c:pt>
                <c:pt idx="7">
                  <c:v>Reducing Parking</c:v>
                </c:pt>
                <c:pt idx="8">
                  <c:v>Preferntial Parking for EV's</c:v>
                </c:pt>
                <c:pt idx="9">
                  <c:v>Van Pooling</c:v>
                </c:pt>
                <c:pt idx="10">
                  <c:v>Ecodriving</c:v>
                </c:pt>
                <c:pt idx="11">
                  <c:v>Telecommuting</c:v>
                </c:pt>
                <c:pt idx="12">
                  <c:v>Alternate Work Schedule</c:v>
                </c:pt>
                <c:pt idx="13">
                  <c:v>Population Density</c:v>
                </c:pt>
                <c:pt idx="14">
                  <c:v>Pricing Parking</c:v>
                </c:pt>
              </c:strCache>
            </c:strRef>
          </c:cat>
          <c:val>
            <c:numRef>
              <c:f>'Module 2 &amp; 3 Data Summary'!$C$126:$C$140</c:f>
              <c:numCache>
                <c:formatCode>0.00</c:formatCode>
                <c:ptCount val="15"/>
                <c:pt idx="0">
                  <c:v>0.0282511437848484</c:v>
                </c:pt>
                <c:pt idx="1">
                  <c:v>0.0400124440123197</c:v>
                </c:pt>
                <c:pt idx="2" formatCode="0.000">
                  <c:v>0.0121408894682072</c:v>
                </c:pt>
                <c:pt idx="3">
                  <c:v>0.0282099456017004</c:v>
                </c:pt>
                <c:pt idx="4">
                  <c:v>0.0101889699161694</c:v>
                </c:pt>
                <c:pt idx="5" formatCode="0.000">
                  <c:v>0.010781109847768</c:v>
                </c:pt>
                <c:pt idx="6" formatCode="0.000">
                  <c:v>0.00209988824242111</c:v>
                </c:pt>
                <c:pt idx="7" formatCode="0.000">
                  <c:v>0.00526597820868522</c:v>
                </c:pt>
                <c:pt idx="8" formatCode="0.000">
                  <c:v>0.00526597820868522</c:v>
                </c:pt>
                <c:pt idx="9" formatCode="0.000">
                  <c:v>0.00449137029764489</c:v>
                </c:pt>
                <c:pt idx="10" formatCode="0.000">
                  <c:v>0.000822790080049596</c:v>
                </c:pt>
                <c:pt idx="11" formatCode="0.000">
                  <c:v>0.00139863046673747</c:v>
                </c:pt>
                <c:pt idx="12" formatCode="0.000">
                  <c:v>0.00169972452554901</c:v>
                </c:pt>
                <c:pt idx="13" formatCode="0.000">
                  <c:v>0.000291417769905377</c:v>
                </c:pt>
                <c:pt idx="14" formatCode="0.000">
                  <c:v>0.000170974902534512</c:v>
                </c:pt>
              </c:numCache>
            </c:numRef>
          </c:val>
        </c:ser>
        <c:ser>
          <c:idx val="1"/>
          <c:order val="1"/>
          <c:tx>
            <c:strRef>
              <c:f>'Module 2 &amp; 3 Data Summary'!$D$125</c:f>
              <c:strCache>
                <c:ptCount val="1"/>
                <c:pt idx="0">
                  <c:v>2035</c:v>
                </c:pt>
              </c:strCache>
            </c:strRef>
          </c:tx>
          <c:invertIfNegative val="0"/>
          <c:val>
            <c:numRef>
              <c:f>'Module 2 &amp; 3 Data Summary'!$D$126:$D$140</c:f>
              <c:numCache>
                <c:formatCode>0.00</c:formatCode>
                <c:ptCount val="15"/>
                <c:pt idx="0">
                  <c:v>0.0487797949214101</c:v>
                </c:pt>
                <c:pt idx="1">
                  <c:v>0.0429883116453776</c:v>
                </c:pt>
                <c:pt idx="2" formatCode="0.000">
                  <c:v>0.0121834677521523</c:v>
                </c:pt>
                <c:pt idx="3">
                  <c:v>0.0605267680450662</c:v>
                </c:pt>
                <c:pt idx="4">
                  <c:v>0.0245716578730192</c:v>
                </c:pt>
                <c:pt idx="5" formatCode="0.000">
                  <c:v>0.0137429516244279</c:v>
                </c:pt>
                <c:pt idx="6" formatCode="0.000">
                  <c:v>0.00436850419721175</c:v>
                </c:pt>
                <c:pt idx="7" formatCode="0.000">
                  <c:v>0.0108086506596237</c:v>
                </c:pt>
                <c:pt idx="8" formatCode="0.000">
                  <c:v>0.00540432532981184</c:v>
                </c:pt>
                <c:pt idx="9" formatCode="0.000">
                  <c:v>0.00988129999148523</c:v>
                </c:pt>
                <c:pt idx="10" formatCode="0.000">
                  <c:v>0.0017653640679811</c:v>
                </c:pt>
                <c:pt idx="11" formatCode="0.000">
                  <c:v>0.0057895838758228</c:v>
                </c:pt>
                <c:pt idx="12" formatCode="0.000">
                  <c:v>0.00272909677648213</c:v>
                </c:pt>
                <c:pt idx="13" formatCode="0.000">
                  <c:v>0.000356914687799303</c:v>
                </c:pt>
                <c:pt idx="14" formatCode="0.000">
                  <c:v>0.000117414690917189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90360"/>
        <c:axId val="2132450376"/>
      </c:barChart>
      <c:catAx>
        <c:axId val="2132390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2450376"/>
        <c:crosses val="autoZero"/>
        <c:auto val="1"/>
        <c:lblAlgn val="ctr"/>
        <c:lblOffset val="100"/>
        <c:noMultiLvlLbl val="0"/>
      </c:catAx>
      <c:valAx>
        <c:axId val="2132450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CO2e/Year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132390360"/>
        <c:crosses val="autoZero"/>
        <c:crossBetween val="between"/>
      </c:valAx>
    </c:plotArea>
    <c:legend>
      <c:legendPos val="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A94502C-44B8-0B48-BF1C-CA1C43F1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3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27109BED-2D2D-DB41-B807-0AC6CC4FE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7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4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9BED-2D2D-DB41-B807-0AC6CC4FEA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b="0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0" y="1371600"/>
            <a:ext cx="9144000" cy="76200"/>
          </a:xfrm>
          <a:prstGeom prst="rect">
            <a:avLst/>
          </a:prstGeom>
          <a:solidFill>
            <a:srgbClr val="E36F1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Picture 25" descr="EPIC LOGO_VER_2 COLOR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6096000" cy="1143000"/>
          </a:xfrm>
        </p:spPr>
        <p:txBody>
          <a:bodyPr/>
          <a:lstStyle>
            <a:lvl1pPr>
              <a:defRPr>
                <a:solidFill>
                  <a:srgbClr val="032D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0574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" pitchFamily="-112" charset="0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solidFill>
                  <a:schemeClr val="bg1"/>
                </a:solidFill>
                <a:latin typeface="Palatino" pitchFamily="-112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" pitchFamily="-65" charset="0"/>
              </a:defRPr>
            </a:lvl1pPr>
          </a:lstStyle>
          <a:p>
            <a:pPr>
              <a:defRPr/>
            </a:pPr>
            <a:fld id="{38C0CA0E-4525-E447-9111-D6EB19231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0FEED18-44CC-FF41-A3A0-9A69AFFB0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00-EF78-5A4C-829C-A7E67B114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12738"/>
            <a:ext cx="2114550" cy="5783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12738"/>
            <a:ext cx="6191250" cy="5783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89C732-1B1D-9341-990F-09A9D710E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74E3-4272-A64E-ADD8-0E4B4186D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CA1E338-43C7-BD4C-AFBF-A6AF88EC8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ACDA-53DC-754D-8F80-8414D6BAA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09C04988-23E0-3D48-84CB-32AE7DB28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5886-BBFD-5444-B0AD-46746BFCF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135E93E4-0A21-674B-A460-0527E1510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4C3E-5E46-F140-92B3-EED02D95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3EBE38A3-2848-9E42-B1E4-35C70A447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830B-B358-114D-8E83-1755EC0BD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DC8BB6D6-2870-B347-9183-53DFD361B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816E-35EA-0748-A649-90233A83D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1ECA54D-9EB3-4545-858E-CD9D0A13C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2000-A6D5-4643-B6F6-B2A34A664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78A0BE1-EF5B-DE4D-A474-9B4CBB744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C5D76-B0CC-CF4D-9F26-7EBDAF6BF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ea typeface="ＭＳ Ｐゴシック" pitchFamily="-112" charset="-128"/>
                <a:cs typeface="Myriad Pro"/>
              </a:defRPr>
            </a:lvl1pPr>
          </a:lstStyle>
          <a:p>
            <a:pPr>
              <a:defRPr/>
            </a:pPr>
            <a:r>
              <a:rPr lang="en-US" dirty="0"/>
              <a:t>www.sandiego.edu/epic</a:t>
            </a:r>
            <a:endParaRPr lang="en-US" dirty="0">
              <a:latin typeface="Garamond" pitchFamily="-112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4419600"/>
            <a:ext cx="28956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67A17684-D0DC-C541-83B2-F0582808E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0386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1C53-A2A7-3B4D-96AF-528501C6C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042D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dirty="0">
              <a:latin typeface="Myriad Pro"/>
              <a:ea typeface="ＭＳ Ｐゴシック" pitchFamily="-112" charset="-128"/>
              <a:cs typeface="Myriad Pro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1371600"/>
            <a:ext cx="9144000" cy="76200"/>
          </a:xfrm>
          <a:prstGeom prst="rect">
            <a:avLst/>
          </a:prstGeom>
          <a:solidFill>
            <a:srgbClr val="E36F1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>
              <a:latin typeface="Myriad Pro"/>
              <a:ea typeface="ＭＳ Ｐゴシック" pitchFamily="-112" charset="-128"/>
              <a:cs typeface="Myriad Pro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127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0C284A"/>
                </a:solidFill>
                <a:latin typeface="Calibri"/>
                <a:ea typeface="Myriad Pro" pitchFamily="-65" charset="0"/>
                <a:cs typeface="Calibri"/>
              </a:defRPr>
            </a:lvl1pPr>
          </a:lstStyle>
          <a:p>
            <a:pPr>
              <a:defRPr/>
            </a:pPr>
            <a:r>
              <a:rPr lang="en-US" smtClean="0"/>
              <a:t>www.sandiego.edu/epic</a:t>
            </a:r>
            <a:endParaRPr lang="en-US" dirty="0"/>
          </a:p>
        </p:txBody>
      </p:sp>
      <p:pic>
        <p:nvPicPr>
          <p:cNvPr id="1032" name="Picture 20" descr="EPIC LOGO_VER_2 COLOR-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58293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4290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>
                  <a:lumMod val="6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62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8595D16B-C904-354C-8B6B-4B9B842A9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/>
          <a:ea typeface="+mj-ea"/>
          <a:cs typeface="Myriad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-65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-65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-65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yriad Pro" pitchFamily="-65" charset="0"/>
          <a:ea typeface="ＭＳ Ｐゴシック" pitchFamily="-112" charset="-128"/>
          <a:cs typeface="ＭＳ Ｐゴシック" pitchFamily="-112" charset="-128"/>
        </a:defRPr>
      </a:lvl5pPr>
      <a:lvl6pPr marL="457177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Palatino Linotype" pitchFamily="18" charset="0"/>
          <a:ea typeface="ＭＳ Ｐゴシック" pitchFamily="-112" charset="-128"/>
          <a:cs typeface="ＭＳ Ｐゴシック" pitchFamily="-112" charset="-128"/>
        </a:defRPr>
      </a:lvl6pPr>
      <a:lvl7pPr marL="914354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Palatino Linotype" pitchFamily="18" charset="0"/>
          <a:ea typeface="ＭＳ Ｐゴシック" pitchFamily="-112" charset="-128"/>
          <a:cs typeface="ＭＳ Ｐゴシック" pitchFamily="-112" charset="-128"/>
        </a:defRPr>
      </a:lvl7pPr>
      <a:lvl8pPr marL="1371532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Palatino Linotype" pitchFamily="18" charset="0"/>
          <a:ea typeface="ＭＳ Ｐゴシック" pitchFamily="-112" charset="-128"/>
          <a:cs typeface="ＭＳ Ｐゴシック" pitchFamily="-112" charset="-128"/>
        </a:defRPr>
      </a:lvl8pPr>
      <a:lvl9pPr marL="1828709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Palatino Linotype" pitchFamily="18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883" indent="-342883" algn="l" rtl="0" eaLnBrk="0" fontAlgn="base" hangingPunct="0">
        <a:spcBef>
          <a:spcPct val="0"/>
        </a:spcBef>
        <a:spcAft>
          <a:spcPct val="20000"/>
        </a:spcAft>
        <a:buClr>
          <a:srgbClr val="0C284A"/>
        </a:buClr>
        <a:buSzPct val="99000"/>
        <a:defRPr sz="2200" b="1">
          <a:solidFill>
            <a:srgbClr val="0C284A"/>
          </a:solidFill>
          <a:latin typeface="Myriad Pro"/>
          <a:ea typeface="+mn-ea"/>
          <a:cs typeface="Myriad Pro"/>
        </a:defRPr>
      </a:lvl1pPr>
      <a:lvl2pPr marL="114295" indent="227002" algn="l" rtl="0" eaLnBrk="0" fontAlgn="base" hangingPunct="0">
        <a:spcBef>
          <a:spcPct val="20000"/>
        </a:spcBef>
        <a:spcAft>
          <a:spcPct val="0"/>
        </a:spcAft>
        <a:buClr>
          <a:srgbClr val="032D51"/>
        </a:buClr>
        <a:buFont typeface="Times" pitchFamily="-106" charset="0"/>
        <a:buChar char="•"/>
        <a:defRPr sz="2000">
          <a:solidFill>
            <a:srgbClr val="0C284A"/>
          </a:solidFill>
          <a:latin typeface="Myriad Pro"/>
          <a:ea typeface="+mn-ea"/>
          <a:cs typeface="Myriad Pro"/>
        </a:defRPr>
      </a:lvl2pPr>
      <a:lvl3pPr marL="463527" indent="163505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rgbClr val="0C284A"/>
          </a:solidFill>
          <a:latin typeface="Myriad Pro"/>
          <a:ea typeface="+mn-ea"/>
          <a:cs typeface="Myriad Pro"/>
        </a:defRPr>
      </a:lvl3pPr>
      <a:lvl4pPr marL="803235" indent="1650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C284A"/>
          </a:solidFill>
          <a:latin typeface="Myriad Pro"/>
          <a:ea typeface="+mn-ea"/>
          <a:cs typeface="Myriad Pro"/>
        </a:defRPr>
      </a:lvl4pPr>
      <a:lvl5pPr marL="1142943" indent="174616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C284A"/>
          </a:solidFill>
          <a:latin typeface="Myriad Pro"/>
          <a:ea typeface="+mn-ea"/>
          <a:cs typeface="Myriad Pro"/>
        </a:defRPr>
      </a:lvl5pPr>
      <a:lvl6pPr marL="1600120" indent="174616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057297" indent="174616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2514474" indent="174616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2971651" indent="174616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0574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200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Low Carbon Transportation: Policy, Planning and Alternative Fuel Implementation</a:t>
            </a:r>
          </a:p>
          <a:p>
            <a:pPr lvl="0" algn="ctr">
              <a:defRPr/>
            </a:pPr>
            <a:endParaRPr lang="en-US" b="0" kern="0" dirty="0" smtClean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lvl="0" algn="ctr"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SIM Center </a:t>
            </a:r>
          </a:p>
          <a:p>
            <a:pPr lvl="0" algn="ctr"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August 12 2014</a:t>
            </a:r>
          </a:p>
          <a:p>
            <a:pPr lvl="0" algn="ctr">
              <a:defRPr/>
            </a:pPr>
            <a:endParaRPr lang="en-US" b="0" kern="0" dirty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Nilmini Silva-Send</a:t>
            </a:r>
          </a:p>
        </p:txBody>
      </p:sp>
      <p:pic>
        <p:nvPicPr>
          <p:cNvPr id="6" name="Picture 5" descr="Orange Swoosh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257800"/>
            <a:ext cx="2133599" cy="71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lvl="1" algn="ctr"/>
            <a:r>
              <a:rPr lang="en-US" dirty="0" smtClean="0">
                <a:latin typeface="Calibri"/>
                <a:cs typeface="Calibri"/>
              </a:rPr>
              <a:t>D. Advanced Clean Cars Regulation Package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= LEV + CAFE tailpipe standards + ZEVs and plug in hybrids to 15.4% of new sales by 2025 + Clean Fuels Outlet Regulation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010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pPr lvl="1" algn="ctr"/>
            <a:r>
              <a:rPr lang="en-US" sz="2400" dirty="0" smtClean="0">
                <a:latin typeface="Calibri"/>
                <a:cs typeface="Calibri"/>
              </a:rPr>
              <a:t>Alternative and Renewable Fuel and Vehicle Technology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Funding Summary 2009-2012 (CEC)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http://</a:t>
            </a:r>
            <a:r>
              <a:rPr lang="en-US" dirty="0" err="1">
                <a:latin typeface="Calibri"/>
                <a:cs typeface="Calibri"/>
              </a:rPr>
              <a:t>www.energy.ca.gov</a:t>
            </a:r>
            <a:r>
              <a:rPr lang="en-US" dirty="0">
                <a:latin typeface="Calibri"/>
                <a:cs typeface="Calibri"/>
              </a:rPr>
              <a:t>/2012-ALT-2/documents/2013-02-28_meeting/presentations/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39578"/>
            <a:ext cx="5867400" cy="43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 dirty="0" smtClean="0"/>
              <a:t>How Incorporated Into Climate Action Plans?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409491"/>
              </p:ext>
            </p:extLst>
          </p:nvPr>
        </p:nvGraphicFramePr>
        <p:xfrm>
          <a:off x="228600" y="15240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4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19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THANK YOU!</a:t>
            </a:r>
            <a:endParaRPr lang="en-US" b="0" kern="0" dirty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kern="0" dirty="0" smtClean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kern="0" dirty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Nilmini Silva-Send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err="1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silvasend@sandiego.edu</a:t>
            </a:r>
            <a:endParaRPr lang="en-US" b="0" kern="0" dirty="0" smtClean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619-260-2957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kern="0" dirty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kern="0" dirty="0" smtClean="0">
              <a:solidFill>
                <a:srgbClr val="FFFFFF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6" name="Picture 5" descr="Orange Swoosh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257800"/>
            <a:ext cx="3319929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  <a:cs typeface="Calibri"/>
              </a:rPr>
              <a:t>www.sandiego.edu/epic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152400"/>
            <a:ext cx="3352800" cy="1143000"/>
          </a:xfrm>
        </p:spPr>
        <p:txBody>
          <a:bodyPr/>
          <a:lstStyle/>
          <a:p>
            <a:r>
              <a:rPr lang="en-US" dirty="0" smtClean="0"/>
              <a:t>Ships and Planes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3797172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447800"/>
            <a:ext cx="3581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U.S. </a:t>
            </a:r>
            <a:r>
              <a:rPr lang="en-US" sz="1800" dirty="0" smtClean="0"/>
              <a:t>navy goal: </a:t>
            </a:r>
            <a:r>
              <a:rPr lang="en-US" sz="1800" dirty="0"/>
              <a:t>generate 50 percent of its energy from alternative sources by 2020: nuclear energy, electricity from renewable sources, and biofuels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752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Aviation </a:t>
            </a:r>
            <a:r>
              <a:rPr lang="en-US" sz="1800" dirty="0"/>
              <a:t>has no alternative to liquid hydrocarbon fuels in the next decades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19400"/>
            <a:ext cx="4581345" cy="1208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194342"/>
            <a:ext cx="4495800" cy="17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/>
          <a:lstStyle/>
          <a:p>
            <a:pPr lvl="1" algn="ctr"/>
            <a:r>
              <a:rPr lang="en-US" sz="2400" dirty="0" smtClean="0">
                <a:latin typeface="Calibri"/>
                <a:cs typeface="Calibri"/>
              </a:rPr>
              <a:t>US Alternative and Renewable Fueling Stations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747000" cy="489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981200"/>
            <a:ext cx="449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4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6454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28600"/>
            <a:ext cx="4724400" cy="1058862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Low Carbon Transportation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66415"/>
              </p:ext>
            </p:extLst>
          </p:nvPr>
        </p:nvGraphicFramePr>
        <p:xfrm>
          <a:off x="1447800" y="2133600"/>
          <a:ext cx="60071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7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28600"/>
            <a:ext cx="4724400" cy="1058862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Low Carbon Transportation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267200"/>
          </a:xfrm>
        </p:spPr>
        <p:txBody>
          <a:bodyPr/>
          <a:lstStyle/>
          <a:p>
            <a:pPr marL="571495" lvl="1" indent="-457200" eaLnBrk="1" hangingPunct="1">
              <a:lnSpc>
                <a:spcPct val="80000"/>
              </a:lnSpc>
              <a:spcAft>
                <a:spcPts val="0"/>
              </a:spcAft>
              <a:buAutoNum type="alphaUcPeriod"/>
            </a:pPr>
            <a:r>
              <a:rPr lang="en-US" sz="2400" dirty="0" smtClean="0">
                <a:latin typeface="Myriad Pro" pitchFamily="-109" charset="0"/>
              </a:rPr>
              <a:t>   Vehicles that use low carbon fuel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sz="2400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B. 	Fuels that have low or no carbon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sz="2400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C.      Vehicles that emit nothing or very little in the tailpipe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		ZEV and  LEVI, II, III, IV</a:t>
            </a:r>
          </a:p>
          <a:p>
            <a:pPr lvl="1" eaLnBrk="1" hangingPunct="1">
              <a:lnSpc>
                <a:spcPct val="80000"/>
              </a:lnSpc>
              <a:spcAft>
                <a:spcPts val="0"/>
              </a:spcAft>
              <a:buFont typeface="Wingdings" charset="2"/>
              <a:buChar char="Ø"/>
            </a:pPr>
            <a:endParaRPr lang="en-US" sz="2400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D.      Vehicles that emit less than standard in the tailpipe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	</a:t>
            </a:r>
            <a:r>
              <a:rPr lang="en-US" sz="2400" dirty="0" err="1" smtClean="0">
                <a:latin typeface="Myriad Pro" pitchFamily="-109" charset="0"/>
              </a:rPr>
              <a:t>Pavley</a:t>
            </a:r>
            <a:r>
              <a:rPr lang="en-US" sz="2400" dirty="0" smtClean="0">
                <a:latin typeface="Myriad Pro" pitchFamily="-109" charset="0"/>
              </a:rPr>
              <a:t> I (AB1493) + federal CAFE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sz="2400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E.      Advanced Clean Cars</a:t>
            </a: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sz="2400" dirty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Myriad Pro" pitchFamily="-109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spcAft>
                <a:spcPts val="0"/>
              </a:spcAft>
            </a:pPr>
            <a:endParaRPr lang="en-US" sz="2400" dirty="0" smtClean="0">
              <a:latin typeface="Myriad Pro" pitchFamily="-10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sz="2400" dirty="0" smtClean="0">
              <a:latin typeface="Myriad Pro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553200" cy="1058862"/>
          </a:xfrm>
        </p:spPr>
        <p:txBody>
          <a:bodyPr/>
          <a:lstStyle/>
          <a:p>
            <a:pPr lvl="1" algn="ctr"/>
            <a:r>
              <a:rPr lang="en-US" dirty="0" smtClean="0">
                <a:latin typeface="Calibri"/>
                <a:cs typeface="Calibri"/>
              </a:rPr>
              <a:t>A. Vehicles That Use Alternative Fuel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181600"/>
          </a:xfrm>
        </p:spPr>
        <p:txBody>
          <a:bodyPr/>
          <a:lstStyle/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dirty="0" smtClean="0">
                <a:latin typeface="Myriad Pro" pitchFamily="-109" charset="0"/>
              </a:rPr>
              <a:t>    </a:t>
            </a:r>
            <a:endParaRPr lang="en-US" dirty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dirty="0" smtClean="0">
              <a:latin typeface="Myriad Pro" pitchFamily="-109" charset="0"/>
            </a:endParaRPr>
          </a:p>
          <a:p>
            <a:pPr lvl="2" eaLnBrk="1" hangingPunct="1">
              <a:lnSpc>
                <a:spcPct val="80000"/>
              </a:lnSpc>
              <a:spcAft>
                <a:spcPts val="0"/>
              </a:spcAft>
            </a:pPr>
            <a:endParaRPr lang="en-US" dirty="0" smtClean="0">
              <a:latin typeface="Myriad Pro" pitchFamily="-10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dirty="0" smtClean="0">
              <a:latin typeface="Myriad Pro" pitchFamily="-109" charset="0"/>
            </a:endParaRPr>
          </a:p>
          <a:p>
            <a:pPr lvl="1" indent="0" eaLnBrk="1" hangingPunct="1">
              <a:lnSpc>
                <a:spcPct val="80000"/>
              </a:lnSpc>
              <a:spcAft>
                <a:spcPts val="0"/>
              </a:spcAft>
              <a:buNone/>
            </a:pPr>
            <a:endParaRPr lang="en-US" dirty="0" smtClean="0">
              <a:latin typeface="Myriad Pro" pitchFamily="-10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7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320145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371600" y="35983"/>
            <a:ext cx="6553200" cy="1058862"/>
          </a:xfrm>
        </p:spPr>
        <p:txBody>
          <a:bodyPr/>
          <a:lstStyle/>
          <a:p>
            <a:pPr lvl="1" algn="ctr"/>
            <a:r>
              <a:rPr lang="en-US" dirty="0" smtClean="0">
                <a:latin typeface="Calibri"/>
                <a:cs typeface="Calibri"/>
              </a:rPr>
              <a:t>A. Vehicles That Use Alternative Fuel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76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58862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B. Alternative Fuels Sold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(LCFS data, CA)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513294"/>
              </p:ext>
            </p:extLst>
          </p:nvPr>
        </p:nvGraphicFramePr>
        <p:xfrm>
          <a:off x="1143000" y="1600200"/>
          <a:ext cx="6324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729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486400" cy="46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8153400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 algn="ctr" eaLnBrk="1" hangingPunct="1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FFFF"/>
                </a:solidFill>
                <a:latin typeface="Myriad Pro" pitchFamily="-109" charset="0"/>
              </a:rPr>
              <a:t>C. Vehicles </a:t>
            </a:r>
            <a:r>
              <a:rPr lang="en-US" sz="2800" dirty="0">
                <a:solidFill>
                  <a:srgbClr val="FFFFFF"/>
                </a:solidFill>
                <a:latin typeface="Myriad Pro" pitchFamily="-109" charset="0"/>
              </a:rPr>
              <a:t>that emit nothing or very little </a:t>
            </a:r>
            <a:r>
              <a:rPr lang="en-US" sz="2800" dirty="0" smtClean="0">
                <a:solidFill>
                  <a:srgbClr val="FFFFFF"/>
                </a:solidFill>
                <a:latin typeface="Myriad Pro" pitchFamily="-109" charset="0"/>
              </a:rPr>
              <a:t>(tailpipe)</a:t>
            </a:r>
            <a:endParaRPr lang="en-US" sz="2800" dirty="0">
              <a:solidFill>
                <a:srgbClr val="FFFFFF"/>
              </a:solidFill>
              <a:latin typeface="Myriad Pro" pitchFamily="-109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9624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46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73914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D. Vehicles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that emit 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(tailpipe)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LEVs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10355"/>
            <a:ext cx="8839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 I</a:t>
            </a:r>
          </a:p>
          <a:p>
            <a:r>
              <a:rPr lang="en-US" sz="2000" b="0" dirty="0" smtClean="0"/>
              <a:t>1981-2003 + 2% of 1998-2000 models (to 3750 </a:t>
            </a:r>
            <a:r>
              <a:rPr lang="en-US" sz="2000" b="0" dirty="0" err="1" smtClean="0"/>
              <a:t>lbs</a:t>
            </a:r>
            <a:r>
              <a:rPr lang="en-US" sz="2000" b="0" dirty="0" smtClean="0"/>
              <a:t>) be ZEVs; 5% 2001-2002, 10% for &gt;2003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 II</a:t>
            </a:r>
          </a:p>
          <a:p>
            <a:r>
              <a:rPr lang="en-US" sz="2000" b="0" dirty="0" smtClean="0"/>
              <a:t>2004 and up</a:t>
            </a:r>
          </a:p>
          <a:p>
            <a:r>
              <a:rPr lang="en-US" sz="2000" b="0" dirty="0" smtClean="0"/>
              <a:t>All LDTs meet the same standards as passenger cars and  &lt;8,500 </a:t>
            </a:r>
            <a:r>
              <a:rPr lang="en-US" sz="2000" b="0" dirty="0" err="1" smtClean="0"/>
              <a:t>lbs</a:t>
            </a:r>
            <a:r>
              <a:rPr lang="en-US" sz="2000" b="0" dirty="0" smtClean="0"/>
              <a:t> is an LDT</a:t>
            </a:r>
          </a:p>
          <a:p>
            <a:r>
              <a:rPr lang="en-US" sz="2000" b="0" dirty="0" smtClean="0"/>
              <a:t>Minimum % of LEV  </a:t>
            </a:r>
            <a:r>
              <a:rPr lang="en-US" sz="2000" b="0" dirty="0" err="1" smtClean="0"/>
              <a:t>Iis</a:t>
            </a:r>
            <a:endParaRPr lang="en-US" sz="2000" b="0" dirty="0" smtClean="0"/>
          </a:p>
          <a:p>
            <a:endParaRPr lang="en-US" dirty="0"/>
          </a:p>
          <a:p>
            <a:r>
              <a:rPr lang="en-US" dirty="0" smtClean="0"/>
              <a:t>LEV III vehicles </a:t>
            </a:r>
          </a:p>
          <a:p>
            <a:r>
              <a:rPr lang="en-US" sz="2000" b="0" dirty="0" smtClean="0"/>
              <a:t>must meet </a:t>
            </a:r>
            <a:r>
              <a:rPr lang="en-US" sz="2000" b="0" dirty="0" err="1" smtClean="0"/>
              <a:t>Pavley</a:t>
            </a:r>
            <a:r>
              <a:rPr lang="en-US" sz="2000" b="0" dirty="0" smtClean="0"/>
              <a:t> regulations 2006-2016 models and opt to meet 2017-2025 standards</a:t>
            </a:r>
          </a:p>
          <a:p>
            <a:endParaRPr lang="en-US" sz="2000" b="0" dirty="0" smtClean="0"/>
          </a:p>
          <a:p>
            <a:r>
              <a:rPr lang="en-US" dirty="0">
                <a:latin typeface="Arial"/>
                <a:cs typeface="Arial"/>
              </a:rPr>
              <a:t>LEV IV </a:t>
            </a:r>
            <a:r>
              <a:rPr lang="en-US" dirty="0" smtClean="0">
                <a:latin typeface="Arial"/>
                <a:cs typeface="Arial"/>
              </a:rPr>
              <a:t>proposed </a:t>
            </a:r>
          </a:p>
          <a:p>
            <a:r>
              <a:rPr lang="en-US" sz="2000" b="0" dirty="0" smtClean="0">
                <a:latin typeface="Myriad Pro" pitchFamily="-109" charset="0"/>
              </a:rPr>
              <a:t>&lt; </a:t>
            </a:r>
            <a:r>
              <a:rPr lang="en-US" sz="2000" b="0" dirty="0">
                <a:latin typeface="Myriad Pro" pitchFamily="-109" charset="0"/>
              </a:rPr>
              <a:t>100 g/mile for &gt;2025 models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7610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990600"/>
          </a:xfrm>
        </p:spPr>
        <p:txBody>
          <a:bodyPr/>
          <a:lstStyle/>
          <a:p>
            <a:pPr lvl="1" indent="0" algn="ctr" eaLnBrk="1" hangingPunct="1">
              <a:lnSpc>
                <a:spcPct val="80000"/>
              </a:lnSpc>
              <a:spcAft>
                <a:spcPts val="0"/>
              </a:spcAft>
            </a:pPr>
            <a:r>
              <a:rPr lang="en-US" dirty="0" smtClean="0">
                <a:latin typeface="Calibri"/>
                <a:cs typeface="Calibri"/>
              </a:rPr>
              <a:t>D. Vehicles </a:t>
            </a:r>
            <a:r>
              <a:rPr lang="en-US" dirty="0">
                <a:latin typeface="Calibri"/>
                <a:cs typeface="Calibri"/>
              </a:rPr>
              <a:t>that emit less than standard </a:t>
            </a:r>
            <a:r>
              <a:rPr lang="en-US" dirty="0" smtClean="0">
                <a:latin typeface="Calibri"/>
                <a:cs typeface="Calibri"/>
              </a:rPr>
              <a:t>(tailpipe)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  <a:cs typeface="Calibri"/>
              </a:rPr>
              <a:t>www.sandiego.edu/epic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itchFamily="-109" charset="0"/>
              </a:rPr>
              <a:t/>
            </a:r>
            <a:br>
              <a:rPr lang="en-US" dirty="0">
                <a:latin typeface="Myriad Pro" pitchFamily="-109" charset="0"/>
              </a:rPr>
            </a:br>
            <a:r>
              <a:rPr lang="en-US" dirty="0" err="1">
                <a:latin typeface="Myriad Pro" pitchFamily="-109" charset="0"/>
              </a:rPr>
              <a:t>Pavley</a:t>
            </a:r>
            <a:r>
              <a:rPr lang="en-US" dirty="0">
                <a:latin typeface="Myriad Pro" pitchFamily="-109" charset="0"/>
              </a:rPr>
              <a:t> I (AB1493): tailpipe emissions standards (250 g/mile 2009-2016 models and 163 g/mile 2017-2025 models)</a:t>
            </a:r>
            <a:br>
              <a:rPr lang="en-US" dirty="0">
                <a:latin typeface="Myriad Pro" pitchFamily="-109" charset="0"/>
              </a:rPr>
            </a:br>
            <a:endParaRPr lang="en-US" dirty="0" smtClean="0">
              <a:latin typeface="Myriad Pro" pitchFamily="-109" charset="0"/>
            </a:endParaRPr>
          </a:p>
          <a:p>
            <a:endParaRPr lang="en-US" dirty="0">
              <a:latin typeface="Myriad Pro" pitchFamily="-109" charset="0"/>
            </a:endParaRPr>
          </a:p>
          <a:p>
            <a:r>
              <a:rPr lang="en-US" dirty="0" smtClean="0">
                <a:latin typeface="Myriad Pro" pitchFamily="-109" charset="0"/>
              </a:rPr>
              <a:t>CAFE: </a:t>
            </a:r>
            <a:r>
              <a:rPr lang="en-US" dirty="0">
                <a:latin typeface="Myriad Pro" pitchFamily="-109" charset="0"/>
              </a:rPr>
              <a:t>tailpipe emissions and MPG standards 2017-2025 are combined (34.1 mpg/250 g/mile and 54.5 mpg/163 g/mile)</a:t>
            </a:r>
            <a:br>
              <a:rPr lang="en-US" dirty="0">
                <a:latin typeface="Myriad Pro" pitchFamily="-109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Palatino Linotype"/>
        <a:ea typeface="ＭＳ Ｐゴシック"/>
        <a:cs typeface="ＭＳ Ｐゴシック"/>
      </a:majorFont>
      <a:minorFont>
        <a:latin typeface="Palatino Linotype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30602</TotalTime>
  <Words>334</Words>
  <Application>Microsoft Macintosh PowerPoint</Application>
  <PresentationFormat>On-screen Show (4:3)</PresentationFormat>
  <Paragraphs>79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Low Carbon Transportation</vt:lpstr>
      <vt:lpstr>Low Carbon Transportation</vt:lpstr>
      <vt:lpstr>A. Vehicles That Use Alternative Fuel</vt:lpstr>
      <vt:lpstr>A. Vehicles That Use Alternative Fuel</vt:lpstr>
      <vt:lpstr>B. Alternative Fuels Sold  (LCFS data, CA)</vt:lpstr>
      <vt:lpstr>PowerPoint Presentation</vt:lpstr>
      <vt:lpstr>PowerPoint Presentation</vt:lpstr>
      <vt:lpstr>D. Vehicles that emit less than standard (tailpipe)</vt:lpstr>
      <vt:lpstr>D. Advanced Clean Cars Regulation Package  = LEV + CAFE tailpipe standards + ZEVs and plug in hybrids to 15.4% of new sales by 2025 + Clean Fuels Outlet Regulation</vt:lpstr>
      <vt:lpstr>Alternative and Renewable Fuel and Vehicle Technology  Funding Summary 2009-2012 (CEC)</vt:lpstr>
      <vt:lpstr>How Incorporated Into Climate Action Plans?</vt:lpstr>
      <vt:lpstr>PowerPoint Presentation</vt:lpstr>
      <vt:lpstr>Ships and Planes</vt:lpstr>
      <vt:lpstr>US Alternative and Renewable Fueling Stations</vt:lpstr>
      <vt:lpstr>PowerPoint Presentation</vt:lpstr>
    </vt:vector>
  </TitlesOfParts>
  <Company>Krystn  Shrieve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San Diego Graphic and Visual Identity Standards Workshop</dc:title>
  <dc:creator>Krystn  Shrieve</dc:creator>
  <cp:lastModifiedBy>Nilmini  Silva-Send</cp:lastModifiedBy>
  <cp:revision>976</cp:revision>
  <cp:lastPrinted>2006-12-06T17:07:15Z</cp:lastPrinted>
  <dcterms:created xsi:type="dcterms:W3CDTF">2010-04-22T20:52:32Z</dcterms:created>
  <dcterms:modified xsi:type="dcterms:W3CDTF">2014-08-12T18:30:26Z</dcterms:modified>
</cp:coreProperties>
</file>