
<file path=[Content_Types].xml><?xml version="1.0" encoding="utf-8"?>
<Types xmlns="http://schemas.openxmlformats.org/package/2006/content-types">
  <Override PartName="/_rels/.rels" ContentType="application/vnd.openxmlformats-package.relationships+xml"/>
  <Override PartName="/ppt/notesSlides/notesSlide3.xml" ContentType="application/vnd.openxmlformats-officedocument.presentationml.notesSlide+xml"/>
  <Override PartName="/ppt/notesSlides/notesSlide7.xml" ContentType="application/vnd.openxmlformats-officedocument.presentationml.notesSlide+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_rels/presentation.xml.rels" ContentType="application/vnd.openxmlformats-package.relationships+xml"/>
  <Override PartName="/ppt/media/image15.jpeg" ContentType="image/jpeg"/>
  <Override PartName="/ppt/media/image23.jpeg" ContentType="image/jpeg"/>
  <Override PartName="/ppt/media/image14.jpeg" ContentType="image/jpeg"/>
  <Override PartName="/ppt/media/image22.jpeg" ContentType="image/jpeg"/>
  <Override PartName="/ppt/media/image21.jpeg" ContentType="image/jpeg"/>
  <Override PartName="/ppt/media/image12.jpeg" ContentType="image/jpeg"/>
  <Override PartName="/ppt/media/image13.png" ContentType="image/png"/>
  <Override PartName="/ppt/media/image9.jpeg" ContentType="image/jpeg"/>
  <Override PartName="/ppt/media/image11.jpeg" ContentType="image/jpeg"/>
  <Override PartName="/ppt/media/image10.jpeg" ContentType="image/jpeg"/>
  <Override PartName="/ppt/media/image8.jpeg" ContentType="image/jpeg"/>
  <Override PartName="/ppt/media/image20.png" ContentType="image/png"/>
  <Override PartName="/ppt/media/image7.jpeg" ContentType="image/jpeg"/>
  <Override PartName="/ppt/media/image6.jpeg" ContentType="image/jpeg"/>
  <Override PartName="/ppt/media/image5.jpeg" ContentType="image/jpeg"/>
  <Override PartName="/ppt/media/image4.jpeg" ContentType="image/jpeg"/>
  <Override PartName="/ppt/media/image3.jpeg" ContentType="image/jpeg"/>
  <Override PartName="/ppt/media/image19.jpeg" ContentType="image/jpeg"/>
  <Override PartName="/ppt/media/image2.jpeg" ContentType="image/jpeg"/>
  <Override PartName="/ppt/media/image18.jpeg" ContentType="image/jpeg"/>
  <Override PartName="/ppt/media/image1.jpeg" ContentType="image/jpeg"/>
  <Override PartName="/ppt/media/image17.jpeg" ContentType="image/jpeg"/>
  <Override PartName="/ppt/media/image25.jpeg" ContentType="image/jpeg"/>
  <Override PartName="/ppt/media/image16.png" ContentType="image/png"/>
  <Override PartName="/ppt/media/image24.jpeg" ContentType="image/jpeg"/>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2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1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s/slide3.xml" ContentType="application/vnd.openxmlformats-officedocument.presentationml.slide+xml"/>
  <Override PartName="/ppt/slides/slide7.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4.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
</Relationships>
</file>

<file path=ppt/charts/chart1.xml><?xml version="1.0" encoding="utf-8"?>
<c:chartSpace xmlns:a="http://schemas.openxmlformats.org/drawingml/2006/main" xmlns:c="http://schemas.openxmlformats.org/drawingml/2006/chart" xmlns:r="http://schemas.openxmlformats.org/officeDocument/2006/relationships">
  <c:lang val="en-US"/>
  <c:chart>
    <c:plotArea>
      <c:layout/>
      <c:lineChart>
        <c:grouping val="standard"/>
        <c:ser>
          <c:idx val="0"/>
          <c:order val="0"/>
          <c:tx>
            <c:strRef>
              <c:f>label 1</c:f>
              <c:strCache>
                <c:ptCount val="1"/>
                <c:pt idx="0">
                  <c:v>Population</c:v>
                </c:pt>
              </c:strCache>
            </c:strRef>
          </c:tx>
          <c:spPr>
            <a:solidFill>
              <a:srgbClr val="800000"/>
            </a:solidFill>
            <a:ln w="44280">
              <a:solidFill>
                <a:srgbClr val="800000"/>
              </a:solidFill>
              <a:round/>
            </a:ln>
          </c:spPr>
          <c:marker>
            <c:symbol val="none"/>
          </c:marker>
          <c:cat>
            <c:strRef>
              <c:f>categories</c:f>
              <c:strCache>
                <c:ptCount val="8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1">
                  <c:v>2041</c:v>
                </c:pt>
                <c:pt idx="72">
                  <c:v>2042</c:v>
                </c:pt>
                <c:pt idx="73">
                  <c:v>2043</c:v>
                </c:pt>
                <c:pt idx="74">
                  <c:v>2044</c:v>
                </c:pt>
                <c:pt idx="75">
                  <c:v>2045</c:v>
                </c:pt>
                <c:pt idx="76">
                  <c:v>2046</c:v>
                </c:pt>
                <c:pt idx="77">
                  <c:v>2047</c:v>
                </c:pt>
                <c:pt idx="78">
                  <c:v>2048</c:v>
                </c:pt>
                <c:pt idx="79">
                  <c:v>2049</c:v>
                </c:pt>
                <c:pt idx="80">
                  <c:v>2050</c:v>
                </c:pt>
              </c:strCache>
            </c:strRef>
          </c:cat>
          <c:val>
            <c:numRef>
              <c:f>0</c:f>
              <c:numCache>
                <c:formatCode>General</c:formatCode>
                <c:ptCount val="81"/>
                <c:pt idx="0">
                  <c:v>1367200</c:v>
                </c:pt>
                <c:pt idx="1">
                  <c:v>1382500</c:v>
                </c:pt>
                <c:pt idx="2">
                  <c:v>1429100</c:v>
                </c:pt>
                <c:pt idx="3">
                  <c:v>1480800</c:v>
                </c:pt>
                <c:pt idx="4">
                  <c:v>1521400</c:v>
                </c:pt>
                <c:pt idx="5">
                  <c:v>1594100</c:v>
                </c:pt>
                <c:pt idx="6">
                  <c:v>1654300</c:v>
                </c:pt>
                <c:pt idx="7">
                  <c:v>1711300</c:v>
                </c:pt>
                <c:pt idx="8">
                  <c:v>1773200</c:v>
                </c:pt>
                <c:pt idx="9">
                  <c:v>1831300</c:v>
                </c:pt>
                <c:pt idx="10">
                  <c:v>1873300</c:v>
                </c:pt>
                <c:pt idx="11">
                  <c:v>1925980</c:v>
                </c:pt>
                <c:pt idx="12">
                  <c:v>1973013</c:v>
                </c:pt>
                <c:pt idx="13">
                  <c:v>2014722</c:v>
                </c:pt>
                <c:pt idx="14">
                  <c:v>2071422</c:v>
                </c:pt>
                <c:pt idx="15">
                  <c:v>2129642</c:v>
                </c:pt>
                <c:pt idx="16">
                  <c:v>2209585</c:v>
                </c:pt>
                <c:pt idx="17">
                  <c:v>2294091</c:v>
                </c:pt>
                <c:pt idx="18">
                  <c:v>2381313</c:v>
                </c:pt>
                <c:pt idx="19">
                  <c:v>2481025</c:v>
                </c:pt>
                <c:pt idx="20">
                  <c:v>2504900</c:v>
                </c:pt>
                <c:pt idx="21">
                  <c:v>2554600</c:v>
                </c:pt>
                <c:pt idx="22">
                  <c:v>2590200</c:v>
                </c:pt>
                <c:pt idx="23">
                  <c:v>2597900</c:v>
                </c:pt>
                <c:pt idx="24">
                  <c:v>2611000</c:v>
                </c:pt>
                <c:pt idx="25">
                  <c:v>2615200</c:v>
                </c:pt>
                <c:pt idx="26">
                  <c:v>2627000</c:v>
                </c:pt>
                <c:pt idx="27">
                  <c:v>2680000</c:v>
                </c:pt>
                <c:pt idx="28">
                  <c:v>2725700</c:v>
                </c:pt>
                <c:pt idx="29">
                  <c:v>2776300</c:v>
                </c:pt>
                <c:pt idx="30">
                  <c:v>2813833</c:v>
                </c:pt>
                <c:pt idx="31">
                  <c:v>2849238</c:v>
                </c:pt>
                <c:pt idx="32">
                  <c:v>2890256</c:v>
                </c:pt>
                <c:pt idx="33">
                  <c:v>2927216</c:v>
                </c:pt>
                <c:pt idx="34">
                  <c:v>2953703</c:v>
                </c:pt>
                <c:pt idx="35">
                  <c:v>2966783</c:v>
                </c:pt>
                <c:pt idx="36">
                  <c:v>2976492</c:v>
                </c:pt>
                <c:pt idx="37">
                  <c:v>2998477</c:v>
                </c:pt>
                <c:pt idx="38">
                  <c:v>3032689</c:v>
                </c:pt>
                <c:pt idx="39">
                  <c:v>3064436</c:v>
                </c:pt>
                <c:pt idx="40">
                  <c:v>3095313</c:v>
                </c:pt>
                <c:pt idx="41">
                  <c:v>3115810</c:v>
                </c:pt>
                <c:pt idx="42">
                  <c:v>3143429</c:v>
                </c:pt>
                <c:pt idx="43">
                  <c:v>3179682.533892</c:v>
                </c:pt>
                <c:pt idx="44">
                  <c:v>3218542.156766</c:v>
                </c:pt>
                <c:pt idx="45">
                  <c:v>3257110.529939</c:v>
                </c:pt>
                <c:pt idx="46">
                  <c:v>3294856.370423</c:v>
                </c:pt>
                <c:pt idx="47">
                  <c:v>3331593.042116</c:v>
                </c:pt>
                <c:pt idx="48">
                  <c:v>3367025.179033</c:v>
                </c:pt>
                <c:pt idx="49">
                  <c:v>3401366.858308</c:v>
                </c:pt>
                <c:pt idx="50">
                  <c:v>3435713.148268</c:v>
                </c:pt>
                <c:pt idx="51">
                  <c:v>3469824.022931</c:v>
                </c:pt>
                <c:pt idx="52">
                  <c:v>3503551.199555</c:v>
                </c:pt>
                <c:pt idx="53">
                  <c:v>3536905.434856</c:v>
                </c:pt>
                <c:pt idx="54">
                  <c:v>3569505.21962</c:v>
                </c:pt>
                <c:pt idx="55">
                  <c:v>3601157.822872</c:v>
                </c:pt>
                <c:pt idx="56">
                  <c:v>3631626.586544</c:v>
                </c:pt>
                <c:pt idx="57">
                  <c:v>3660632.109908</c:v>
                </c:pt>
                <c:pt idx="58">
                  <c:v>3688665.323761</c:v>
                </c:pt>
                <c:pt idx="59">
                  <c:v>3715643.690688</c:v>
                </c:pt>
                <c:pt idx="60">
                  <c:v>3741666.674386</c:v>
                </c:pt>
                <c:pt idx="61">
                  <c:v>3766628.584976</c:v>
                </c:pt>
                <c:pt idx="62">
                  <c:v>3790115.33483</c:v>
                </c:pt>
                <c:pt idx="63">
                  <c:v>3812526.785502</c:v>
                </c:pt>
                <c:pt idx="64">
                  <c:v>3833713.694025</c:v>
                </c:pt>
                <c:pt idx="65">
                  <c:v>3853698.140386</c:v>
                </c:pt>
                <c:pt idx="66">
                  <c:v>3872541.328164</c:v>
                </c:pt>
                <c:pt idx="67">
                  <c:v>3890012.850789</c:v>
                </c:pt>
                <c:pt idx="68">
                  <c:v>3906527.257731</c:v>
                </c:pt>
                <c:pt idx="69">
                  <c:v>3922223.68803</c:v>
                </c:pt>
                <c:pt idx="70">
                  <c:v>3937280.470316</c:v>
                </c:pt>
                <c:pt idx="71">
                  <c:v>3951707.898651</c:v>
                </c:pt>
                <c:pt idx="72">
                  <c:v>3965533.720096</c:v>
                </c:pt>
                <c:pt idx="73">
                  <c:v>3979001.073224</c:v>
                </c:pt>
                <c:pt idx="74">
                  <c:v>3992261.772288</c:v>
                </c:pt>
                <c:pt idx="75">
                  <c:v>4005366.446567</c:v>
                </c:pt>
                <c:pt idx="76">
                  <c:v>4018366.406714</c:v>
                </c:pt>
                <c:pt idx="77">
                  <c:v>4031256.622511</c:v>
                </c:pt>
                <c:pt idx="78">
                  <c:v>4043930.049784</c:v>
                </c:pt>
                <c:pt idx="79">
                  <c:v>4056432.13086</c:v>
                </c:pt>
                <c:pt idx="80">
                  <c:v>4068758.745541</c:v>
                </c:pt>
              </c:numCache>
            </c:numRef>
          </c:val>
        </c:ser>
        <c:ser>
          <c:idx val="1"/>
          <c:order val="1"/>
          <c:tx>
            <c:strRef>
              <c:f>label 2</c:f>
              <c:strCache>
                <c:ptCount val="1"/>
                <c:pt idx="0">
                  <c:v>Jobs</c:v>
                </c:pt>
              </c:strCache>
            </c:strRef>
          </c:tx>
          <c:spPr>
            <a:solidFill>
              <a:srgbClr val="be4b48"/>
            </a:solidFill>
            <a:ln w="44280">
              <a:solidFill>
                <a:srgbClr val="be4b48"/>
              </a:solidFill>
              <a:round/>
            </a:ln>
          </c:spPr>
          <c:marker>
            <c:symbol val="none"/>
          </c:marker>
          <c:cat>
            <c:strRef>
              <c:f>categories</c:f>
              <c:strCache>
                <c:ptCount val="8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1">
                  <c:v>2041</c:v>
                </c:pt>
                <c:pt idx="72">
                  <c:v>2042</c:v>
                </c:pt>
                <c:pt idx="73">
                  <c:v>2043</c:v>
                </c:pt>
                <c:pt idx="74">
                  <c:v>2044</c:v>
                </c:pt>
                <c:pt idx="75">
                  <c:v>2045</c:v>
                </c:pt>
                <c:pt idx="76">
                  <c:v>2046</c:v>
                </c:pt>
                <c:pt idx="77">
                  <c:v>2047</c:v>
                </c:pt>
                <c:pt idx="78">
                  <c:v>2048</c:v>
                </c:pt>
                <c:pt idx="79">
                  <c:v>2049</c:v>
                </c:pt>
                <c:pt idx="80">
                  <c:v>2050</c:v>
                </c:pt>
              </c:strCache>
            </c:strRef>
          </c:cat>
          <c:val>
            <c:numRef>
              <c:f>1</c:f>
              <c:numCache>
                <c:formatCode>General</c:formatCode>
                <c:ptCount val="81"/>
                <c:pt idx="0">
                  <c:v>572548</c:v>
                </c:pt>
                <c:pt idx="1">
                  <c:v>571156.556000001</c:v>
                </c:pt>
                <c:pt idx="2">
                  <c:v>589474.337</c:v>
                </c:pt>
                <c:pt idx="3">
                  <c:v>617914.670999999</c:v>
                </c:pt>
                <c:pt idx="4">
                  <c:v>636650.267</c:v>
                </c:pt>
                <c:pt idx="5">
                  <c:v>647053.884</c:v>
                </c:pt>
                <c:pt idx="6">
                  <c:v>673617.593999999</c:v>
                </c:pt>
                <c:pt idx="7">
                  <c:v>723111.463000001</c:v>
                </c:pt>
                <c:pt idx="8">
                  <c:v>783855.681999999</c:v>
                </c:pt>
                <c:pt idx="9">
                  <c:v>831704.512</c:v>
                </c:pt>
                <c:pt idx="10">
                  <c:v>853895</c:v>
                </c:pt>
                <c:pt idx="11">
                  <c:v>865671.954</c:v>
                </c:pt>
                <c:pt idx="12">
                  <c:v>866316.227</c:v>
                </c:pt>
                <c:pt idx="13">
                  <c:v>879698.482</c:v>
                </c:pt>
                <c:pt idx="14">
                  <c:v>932606.157</c:v>
                </c:pt>
                <c:pt idx="15">
                  <c:v>979053.523</c:v>
                </c:pt>
                <c:pt idx="16">
                  <c:v>1020808.879</c:v>
                </c:pt>
                <c:pt idx="17">
                  <c:v>1070695.903</c:v>
                </c:pt>
                <c:pt idx="18">
                  <c:v>1133123.048</c:v>
                </c:pt>
                <c:pt idx="19">
                  <c:v>1167741.75</c:v>
                </c:pt>
                <c:pt idx="20">
                  <c:v>1192453</c:v>
                </c:pt>
                <c:pt idx="21">
                  <c:v>1188307.545823</c:v>
                </c:pt>
                <c:pt idx="22">
                  <c:v>1168378.333224</c:v>
                </c:pt>
                <c:pt idx="23">
                  <c:v>1168232.191018</c:v>
                </c:pt>
                <c:pt idx="24">
                  <c:v>1156574.855727</c:v>
                </c:pt>
                <c:pt idx="25">
                  <c:v>1171242.804329</c:v>
                </c:pt>
                <c:pt idx="26">
                  <c:v>1199298.746944</c:v>
                </c:pt>
                <c:pt idx="27">
                  <c:v>1244953.651043</c:v>
                </c:pt>
                <c:pt idx="28">
                  <c:v>1295532.652266</c:v>
                </c:pt>
                <c:pt idx="29">
                  <c:v>1338588.280526</c:v>
                </c:pt>
                <c:pt idx="30">
                  <c:v>1389978</c:v>
                </c:pt>
                <c:pt idx="31">
                  <c:v>1415744.119942</c:v>
                </c:pt>
                <c:pt idx="32">
                  <c:v>1430931.684616</c:v>
                </c:pt>
                <c:pt idx="33">
                  <c:v>1443130.47367</c:v>
                </c:pt>
                <c:pt idx="34">
                  <c:v>1460038.684726</c:v>
                </c:pt>
                <c:pt idx="35">
                  <c:v>1478675.563764</c:v>
                </c:pt>
                <c:pt idx="36">
                  <c:v>1499788.63201</c:v>
                </c:pt>
                <c:pt idx="37">
                  <c:v>1509454.773441</c:v>
                </c:pt>
                <c:pt idx="38">
                  <c:v>1504445.096384</c:v>
                </c:pt>
                <c:pt idx="39">
                  <c:v>1431279.327081</c:v>
                </c:pt>
                <c:pt idx="40">
                  <c:v>1421940.569502</c:v>
                </c:pt>
                <c:pt idx="41">
                  <c:v>1434228.784751</c:v>
                </c:pt>
                <c:pt idx="42">
                  <c:v>1450913</c:v>
                </c:pt>
                <c:pt idx="43">
                  <c:v>1480210.690369</c:v>
                </c:pt>
                <c:pt idx="44">
                  <c:v>1507863.574771</c:v>
                </c:pt>
                <c:pt idx="45">
                  <c:v>1542084.571562</c:v>
                </c:pt>
                <c:pt idx="46">
                  <c:v>1569978.93619</c:v>
                </c:pt>
                <c:pt idx="47">
                  <c:v>1588874.97408</c:v>
                </c:pt>
                <c:pt idx="48">
                  <c:v>1602078.518812</c:v>
                </c:pt>
                <c:pt idx="49">
                  <c:v>1613178.874964</c:v>
                </c:pt>
                <c:pt idx="50">
                  <c:v>1624123.489094</c:v>
                </c:pt>
                <c:pt idx="51">
                  <c:v>1635130.587451</c:v>
                </c:pt>
                <c:pt idx="52">
                  <c:v>1646047.034497</c:v>
                </c:pt>
                <c:pt idx="53">
                  <c:v>1656371.714446</c:v>
                </c:pt>
                <c:pt idx="54">
                  <c:v>1666204.885659</c:v>
                </c:pt>
                <c:pt idx="55">
                  <c:v>1675305.294674</c:v>
                </c:pt>
                <c:pt idx="56">
                  <c:v>1683746.791123</c:v>
                </c:pt>
                <c:pt idx="57">
                  <c:v>1691513.275051</c:v>
                </c:pt>
                <c:pt idx="58">
                  <c:v>1699676.144974</c:v>
                </c:pt>
                <c:pt idx="59">
                  <c:v>1708296.488161</c:v>
                </c:pt>
                <c:pt idx="60">
                  <c:v>1717562.831512</c:v>
                </c:pt>
                <c:pt idx="61">
                  <c:v>1727452.420867</c:v>
                </c:pt>
                <c:pt idx="62">
                  <c:v>1738036.237747</c:v>
                </c:pt>
                <c:pt idx="63">
                  <c:v>1748633.690903</c:v>
                </c:pt>
                <c:pt idx="64">
                  <c:v>1759367.041845</c:v>
                </c:pt>
                <c:pt idx="65">
                  <c:v>1769938.600342</c:v>
                </c:pt>
                <c:pt idx="66">
                  <c:v>1779825.529167</c:v>
                </c:pt>
                <c:pt idx="67">
                  <c:v>1789783.362302</c:v>
                </c:pt>
                <c:pt idx="68">
                  <c:v>1799709.637713</c:v>
                </c:pt>
                <c:pt idx="69">
                  <c:v>1809559.334775</c:v>
                </c:pt>
                <c:pt idx="70">
                  <c:v>1819099.930239</c:v>
                </c:pt>
                <c:pt idx="71">
                  <c:v>1828579.664388</c:v>
                </c:pt>
                <c:pt idx="72">
                  <c:v>1838219.071774</c:v>
                </c:pt>
                <c:pt idx="73">
                  <c:v>1847761.051078</c:v>
                </c:pt>
                <c:pt idx="74">
                  <c:v>1857114.374356</c:v>
                </c:pt>
                <c:pt idx="75">
                  <c:v>1866295.215456</c:v>
                </c:pt>
                <c:pt idx="76">
                  <c:v>1875322.858296</c:v>
                </c:pt>
                <c:pt idx="77">
                  <c:v>1884360.678467</c:v>
                </c:pt>
                <c:pt idx="78">
                  <c:v>1893459.734513</c:v>
                </c:pt>
                <c:pt idx="79">
                  <c:v>1902461.013697</c:v>
                </c:pt>
                <c:pt idx="80">
                  <c:v>1911404.480387</c:v>
                </c:pt>
              </c:numCache>
            </c:numRef>
          </c:val>
        </c:ser>
        <c:ser>
          <c:idx val="2"/>
          <c:order val="2"/>
          <c:tx>
            <c:strRef>
              <c:f>label 3</c:f>
              <c:strCache>
                <c:ptCount val="1"/>
                <c:pt idx="0">
                  <c:v>Housing</c:v>
                </c:pt>
              </c:strCache>
            </c:strRef>
          </c:tx>
          <c:spPr>
            <a:solidFill>
              <a:srgbClr val="4bacc6"/>
            </a:solidFill>
            <a:ln w="44280">
              <a:solidFill>
                <a:srgbClr val="4bacc6"/>
              </a:solidFill>
              <a:round/>
            </a:ln>
          </c:spPr>
          <c:marker>
            <c:symbol val="none"/>
          </c:marker>
          <c:cat>
            <c:strRef>
              <c:f>categories</c:f>
              <c:strCache>
                <c:ptCount val="8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pt idx="52">
                  <c:v>2022</c:v>
                </c:pt>
                <c:pt idx="53">
                  <c:v>2023</c:v>
                </c:pt>
                <c:pt idx="54">
                  <c:v>2024</c:v>
                </c:pt>
                <c:pt idx="55">
                  <c:v>2025</c:v>
                </c:pt>
                <c:pt idx="56">
                  <c:v>2026</c:v>
                </c:pt>
                <c:pt idx="57">
                  <c:v>2027</c:v>
                </c:pt>
                <c:pt idx="58">
                  <c:v>2028</c:v>
                </c:pt>
                <c:pt idx="59">
                  <c:v>2029</c:v>
                </c:pt>
                <c:pt idx="60">
                  <c:v>2030</c:v>
                </c:pt>
                <c:pt idx="61">
                  <c:v>2031</c:v>
                </c:pt>
                <c:pt idx="62">
                  <c:v>2032</c:v>
                </c:pt>
                <c:pt idx="63">
                  <c:v>2033</c:v>
                </c:pt>
                <c:pt idx="64">
                  <c:v>2034</c:v>
                </c:pt>
                <c:pt idx="65">
                  <c:v>2035</c:v>
                </c:pt>
                <c:pt idx="66">
                  <c:v>2036</c:v>
                </c:pt>
                <c:pt idx="67">
                  <c:v>2037</c:v>
                </c:pt>
                <c:pt idx="68">
                  <c:v>2038</c:v>
                </c:pt>
                <c:pt idx="69">
                  <c:v>2039</c:v>
                </c:pt>
                <c:pt idx="70">
                  <c:v>2040</c:v>
                </c:pt>
                <c:pt idx="71">
                  <c:v>2041</c:v>
                </c:pt>
                <c:pt idx="72">
                  <c:v>2042</c:v>
                </c:pt>
                <c:pt idx="73">
                  <c:v>2043</c:v>
                </c:pt>
                <c:pt idx="74">
                  <c:v>2044</c:v>
                </c:pt>
                <c:pt idx="75">
                  <c:v>2045</c:v>
                </c:pt>
                <c:pt idx="76">
                  <c:v>2046</c:v>
                </c:pt>
                <c:pt idx="77">
                  <c:v>2047</c:v>
                </c:pt>
                <c:pt idx="78">
                  <c:v>2048</c:v>
                </c:pt>
                <c:pt idx="79">
                  <c:v>2049</c:v>
                </c:pt>
                <c:pt idx="80">
                  <c:v>2050</c:v>
                </c:pt>
              </c:strCache>
            </c:strRef>
          </c:cat>
          <c:val>
            <c:numRef>
              <c:f>2</c:f>
              <c:numCache>
                <c:formatCode>General</c:formatCode>
                <c:ptCount val="81"/>
                <c:pt idx="0">
                  <c:v>459300</c:v>
                </c:pt>
                <c:pt idx="1">
                  <c:v>480400</c:v>
                </c:pt>
                <c:pt idx="2">
                  <c:v>506000</c:v>
                </c:pt>
                <c:pt idx="3">
                  <c:v>538900</c:v>
                </c:pt>
                <c:pt idx="4">
                  <c:v>564600</c:v>
                </c:pt>
                <c:pt idx="5">
                  <c:v>581250</c:v>
                </c:pt>
                <c:pt idx="6">
                  <c:v>595100</c:v>
                </c:pt>
                <c:pt idx="7">
                  <c:v>620100</c:v>
                </c:pt>
                <c:pt idx="8">
                  <c:v>661600</c:v>
                </c:pt>
                <c:pt idx="9">
                  <c:v>702100</c:v>
                </c:pt>
                <c:pt idx="10">
                  <c:v>723991</c:v>
                </c:pt>
                <c:pt idx="11">
                  <c:v>737492</c:v>
                </c:pt>
                <c:pt idx="12">
                  <c:v>747339</c:v>
                </c:pt>
                <c:pt idx="13">
                  <c:v>756681</c:v>
                </c:pt>
                <c:pt idx="14">
                  <c:v>773532</c:v>
                </c:pt>
                <c:pt idx="15">
                  <c:v>801584</c:v>
                </c:pt>
                <c:pt idx="16">
                  <c:v>836137</c:v>
                </c:pt>
                <c:pt idx="17">
                  <c:v>872216</c:v>
                </c:pt>
                <c:pt idx="18">
                  <c:v>904067</c:v>
                </c:pt>
                <c:pt idx="19">
                  <c:v>930235</c:v>
                </c:pt>
                <c:pt idx="20">
                  <c:v>946240</c:v>
                </c:pt>
                <c:pt idx="21">
                  <c:v>958859</c:v>
                </c:pt>
                <c:pt idx="22">
                  <c:v>971345</c:v>
                </c:pt>
                <c:pt idx="23">
                  <c:v>980395</c:v>
                </c:pt>
                <c:pt idx="24">
                  <c:v>986983</c:v>
                </c:pt>
                <c:pt idx="25">
                  <c:v>993705</c:v>
                </c:pt>
                <c:pt idx="26">
                  <c:v>999944</c:v>
                </c:pt>
                <c:pt idx="27">
                  <c:v>1006882</c:v>
                </c:pt>
                <c:pt idx="28">
                  <c:v>1014858</c:v>
                </c:pt>
                <c:pt idx="29">
                  <c:v>1026142</c:v>
                </c:pt>
                <c:pt idx="30">
                  <c:v>1040149</c:v>
                </c:pt>
                <c:pt idx="31">
                  <c:v>1056726</c:v>
                </c:pt>
                <c:pt idx="32">
                  <c:v>1073547</c:v>
                </c:pt>
                <c:pt idx="33">
                  <c:v>1086692</c:v>
                </c:pt>
                <c:pt idx="34">
                  <c:v>1093198</c:v>
                </c:pt>
                <c:pt idx="35">
                  <c:v>1107985</c:v>
                </c:pt>
                <c:pt idx="36">
                  <c:v>1118283</c:v>
                </c:pt>
                <c:pt idx="37">
                  <c:v>1131728</c:v>
                </c:pt>
                <c:pt idx="38">
                  <c:v>1140654</c:v>
                </c:pt>
                <c:pt idx="39">
                  <c:v>1145548</c:v>
                </c:pt>
                <c:pt idx="40">
                  <c:v>1158076</c:v>
                </c:pt>
                <c:pt idx="41">
                  <c:v>1161720</c:v>
                </c:pt>
                <c:pt idx="42">
                  <c:v>1165818</c:v>
                </c:pt>
                <c:pt idx="43">
                  <c:v>1171406.771425</c:v>
                </c:pt>
                <c:pt idx="44">
                  <c:v>1183252.497713</c:v>
                </c:pt>
                <c:pt idx="45">
                  <c:v>1195953.302488</c:v>
                </c:pt>
                <c:pt idx="46">
                  <c:v>1208377.18862</c:v>
                </c:pt>
                <c:pt idx="47">
                  <c:v>1219642.217406</c:v>
                </c:pt>
                <c:pt idx="48">
                  <c:v>1229847.206611</c:v>
                </c:pt>
                <c:pt idx="49">
                  <c:v>1239796.856253</c:v>
                </c:pt>
                <c:pt idx="50">
                  <c:v>1249981.449979</c:v>
                </c:pt>
                <c:pt idx="51">
                  <c:v>1260297.135478</c:v>
                </c:pt>
                <c:pt idx="52">
                  <c:v>1270627.941601</c:v>
                </c:pt>
                <c:pt idx="53">
                  <c:v>1281048.494931</c:v>
                </c:pt>
                <c:pt idx="54">
                  <c:v>1291489.11388</c:v>
                </c:pt>
                <c:pt idx="55">
                  <c:v>1301778.651988</c:v>
                </c:pt>
                <c:pt idx="56">
                  <c:v>1311782.521628</c:v>
                </c:pt>
                <c:pt idx="57">
                  <c:v>1321506.070802</c:v>
                </c:pt>
                <c:pt idx="58">
                  <c:v>1330877.353033</c:v>
                </c:pt>
                <c:pt idx="59">
                  <c:v>1339855.123635</c:v>
                </c:pt>
                <c:pt idx="60">
                  <c:v>1348551.969787</c:v>
                </c:pt>
                <c:pt idx="61">
                  <c:v>1357473.903554</c:v>
                </c:pt>
                <c:pt idx="62">
                  <c:v>1366853.051583</c:v>
                </c:pt>
                <c:pt idx="63">
                  <c:v>1376163.536817</c:v>
                </c:pt>
                <c:pt idx="64">
                  <c:v>1385464.922105</c:v>
                </c:pt>
                <c:pt idx="65">
                  <c:v>1394525.8639</c:v>
                </c:pt>
                <c:pt idx="66">
                  <c:v>1402969.413787</c:v>
                </c:pt>
                <c:pt idx="67">
                  <c:v>1411434.080579</c:v>
                </c:pt>
                <c:pt idx="68">
                  <c:v>1419461.38304</c:v>
                </c:pt>
                <c:pt idx="69">
                  <c:v>1427198.29157</c:v>
                </c:pt>
                <c:pt idx="70">
                  <c:v>1434655.681657</c:v>
                </c:pt>
                <c:pt idx="71">
                  <c:v>1441627.625245</c:v>
                </c:pt>
                <c:pt idx="72">
                  <c:v>1448332.433904</c:v>
                </c:pt>
                <c:pt idx="73">
                  <c:v>1454686.405035</c:v>
                </c:pt>
                <c:pt idx="74">
                  <c:v>1460661.020281</c:v>
                </c:pt>
                <c:pt idx="75">
                  <c:v>1466294.764378</c:v>
                </c:pt>
                <c:pt idx="76">
                  <c:v>1471607.250397</c:v>
                </c:pt>
                <c:pt idx="77">
                  <c:v>1476775.105926</c:v>
                </c:pt>
                <c:pt idx="78">
                  <c:v>1481818.035134</c:v>
                </c:pt>
                <c:pt idx="79">
                  <c:v>1486599.181675</c:v>
                </c:pt>
                <c:pt idx="80">
                  <c:v>1491189.280775</c:v>
                </c:pt>
              </c:numCache>
            </c:numRef>
          </c:val>
        </c:ser>
        <c:marker val="0"/>
        <c:axId val="18395"/>
        <c:axId val="2615"/>
      </c:lineChart>
      <c:catAx>
        <c:axId val="18395"/>
        <c:scaling>
          <c:orientation val="minMax"/>
        </c:scaling>
        <c:axPos val="b"/>
        <c:majorTickMark val="out"/>
        <c:minorTickMark val="none"/>
        <c:tickLblPos val="nextTo"/>
        <c:crossAx val="2615"/>
        <c:crossesAt val="0"/>
        <c:lblAlgn val="ctr"/>
        <c:auto val="1"/>
        <c:lblOffset val="100"/>
        <c:spPr>
          <a:ln w="9360">
            <a:solidFill>
              <a:srgbClr val="878787"/>
            </a:solidFill>
            <a:round/>
          </a:ln>
        </c:spPr>
      </c:catAx>
      <c:valAx>
        <c:axId val="2615"/>
        <c:scaling>
          <c:orientation val="minMax"/>
        </c:scaling>
        <c:axPos val="l"/>
        <c:majorGridlines>
          <c:spPr>
            <a:ln w="9360">
              <a:solidFill>
                <a:srgbClr val="878787"/>
              </a:solidFill>
              <a:round/>
            </a:ln>
          </c:spPr>
        </c:majorGridlines>
        <c:majorTickMark val="out"/>
        <c:minorTickMark val="none"/>
        <c:tickLblPos val="nextTo"/>
        <c:crossAx val="18395"/>
        <c:crossesAt val="0"/>
        <c:spPr>
          <a:ln w="9360">
            <a:solidFill>
              <a:srgbClr val="878787"/>
            </a:solidFill>
            <a:round/>
          </a:ln>
        </c:spPr>
      </c:valAx>
      <c:spPr>
        <a:solidFill>
          <a:srgbClr val="ffffff"/>
        </a:solidFill>
      </c:spPr>
    </c:plotArea>
    <c:legend>
      <c:legendPos val="r"/>
      <c:spPr>
        <a:solidFill>
          <a:srgbClr val="ffffff"/>
        </a:solidFill>
      </c:spPr>
    </c:legend>
    <c:plotVisOnly val="1"/>
  </c:chart>
  <c:spPr/>
</c:chartSpace>
</file>

<file path=ppt/charts/chart2.xml><?xml version="1.0" encoding="utf-8"?>
<c:chartSpace xmlns:a="http://schemas.openxmlformats.org/drawingml/2006/main" xmlns:c="http://schemas.openxmlformats.org/drawingml/2006/chart" xmlns:r="http://schemas.openxmlformats.org/officeDocument/2006/relationships">
  <c:lang val="en-US"/>
  <c:chart>
    <c:plotArea>
      <c:layout/>
      <c:barChart>
        <c:barDir val="col"/>
        <c:grouping val="clustered"/>
        <c:ser>
          <c:idx val="0"/>
          <c:order val="0"/>
          <c:spPr>
            <a:solidFill>
              <a:srgbClr val="4f81bd"/>
            </a:solidFill>
          </c:spPr>
          <c:cat>
            <c:strRef>
              <c:f>categories</c:f>
              <c:strCache>
                <c:ptCount val="12"/>
                <c:pt idx="0">
                  <c:v>Plumber</c:v>
                </c:pt>
                <c:pt idx="1">
                  <c:v>Paralegal</c:v>
                </c:pt>
                <c:pt idx="2">
                  <c:v>Social Worker</c:v>
                </c:pt>
                <c:pt idx="3">
                  <c:v>Auto Mechanic</c:v>
                </c:pt>
                <c:pt idx="4">
                  <c:v>Secretary</c:v>
                </c:pt>
                <c:pt idx="5">
                  <c:v>Dental Assistant</c:v>
                </c:pt>
                <c:pt idx="6">
                  <c:v>Hairdresser</c:v>
                </c:pt>
                <c:pt idx="7">
                  <c:v>Nursing Assistant</c:v>
                </c:pt>
                <c:pt idx="8">
                  <c:v>Retail Clerk</c:v>
                </c:pt>
                <c:pt idx="9">
                  <c:v>Hotel Clerk</c:v>
                </c:pt>
                <c:pt idx="10">
                  <c:v>Daycare Worker</c:v>
                </c:pt>
                <c:pt idx="11">
                  <c:v>Food Server</c:v>
                </c:pt>
              </c:strCache>
            </c:strRef>
          </c:cat>
          <c:val>
            <c:numRef>
              <c:f>0</c:f>
              <c:numCache>
                <c:formatCode>General</c:formatCode>
                <c:ptCount val="12"/>
                <c:pt idx="0">
                  <c:v>58800</c:v>
                </c:pt>
                <c:pt idx="1">
                  <c:v>53870</c:v>
                </c:pt>
                <c:pt idx="2">
                  <c:v>53400</c:v>
                </c:pt>
                <c:pt idx="3">
                  <c:v>44880</c:v>
                </c:pt>
                <c:pt idx="4">
                  <c:v>37760</c:v>
                </c:pt>
                <c:pt idx="5">
                  <c:v>37480</c:v>
                </c:pt>
                <c:pt idx="6">
                  <c:v>28470</c:v>
                </c:pt>
                <c:pt idx="7">
                  <c:v>27920</c:v>
                </c:pt>
                <c:pt idx="8">
                  <c:v>26250</c:v>
                </c:pt>
                <c:pt idx="9">
                  <c:v>24790</c:v>
                </c:pt>
                <c:pt idx="10">
                  <c:v>23940</c:v>
                </c:pt>
                <c:pt idx="11">
                  <c:v>23430</c:v>
                </c:pt>
              </c:numCache>
            </c:numRef>
          </c:val>
        </c:ser>
        <c:gapWidth val="150"/>
        <c:axId val="4638"/>
        <c:axId val="23399"/>
      </c:barChart>
      <c:catAx>
        <c:axId val="4638"/>
        <c:scaling>
          <c:orientation val="minMax"/>
        </c:scaling>
        <c:axPos val="b"/>
        <c:majorTickMark val="out"/>
        <c:minorTickMark val="none"/>
        <c:tickLblPos val="nextTo"/>
        <c:crossAx val="23399"/>
        <c:crossesAt val="0"/>
        <c:lblAlgn val="ctr"/>
        <c:auto val="1"/>
        <c:lblOffset val="100"/>
        <c:spPr>
          <a:ln w="9360">
            <a:solidFill>
              <a:srgbClr val="878787"/>
            </a:solidFill>
            <a:round/>
          </a:ln>
        </c:spPr>
      </c:catAx>
      <c:valAx>
        <c:axId val="23399"/>
        <c:scaling>
          <c:orientation val="minMax"/>
        </c:scaling>
        <c:axPos val="l"/>
        <c:majorTickMark val="out"/>
        <c:minorTickMark val="none"/>
        <c:tickLblPos val="nextTo"/>
        <c:crossAx val="4638"/>
        <c:crossesAt val="0"/>
        <c:spPr>
          <a:ln w="9360">
            <a:solidFill>
              <a:srgbClr val="878787"/>
            </a:solidFill>
            <a:round/>
          </a:ln>
        </c:spPr>
      </c:valAx>
      <c:spPr>
        <a:solidFill>
          <a:srgbClr val="ffffff"/>
        </a:solidFill>
      </c:spPr>
    </c:plotArea>
    <c:plotVisOnly val="1"/>
  </c:chart>
  <c:spPr/>
</c:chartSpace>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PlaceHolder 1"/>
          <p:cNvSpPr>
            <a:spLocks noGrp="1"/>
          </p:cNvSpPr>
          <p:nvPr>
            <p:ph type="body"/>
          </p:nvPr>
        </p:nvSpPr>
        <p:spPr>
          <a:xfrm>
            <a:off x="777240" y="4777560"/>
            <a:ext cx="6217560" cy="4525920"/>
          </a:xfrm>
          <a:prstGeom prst="rect">
            <a:avLst/>
          </a:prstGeom>
        </p:spPr>
        <p:txBody>
          <a:bodyPr bIns="0" lIns="0" rIns="0" tIns="0" wrap="none"/>
          <a:p>
            <a:r>
              <a:rPr lang="en-US"/>
              <a:t>Click to edit the notes format</a:t>
            </a:r>
            <a:endParaRPr/>
          </a:p>
        </p:txBody>
      </p:sp>
      <p:sp>
        <p:nvSpPr>
          <p:cNvPr id="112" name="PlaceHolder 2"/>
          <p:cNvSpPr>
            <a:spLocks noGrp="1"/>
          </p:cNvSpPr>
          <p:nvPr>
            <p:ph type="hdr"/>
          </p:nvPr>
        </p:nvSpPr>
        <p:spPr>
          <a:xfrm>
            <a:off x="0" y="0"/>
            <a:ext cx="3372840" cy="502560"/>
          </a:xfrm>
          <a:prstGeom prst="rect">
            <a:avLst/>
          </a:prstGeom>
        </p:spPr>
        <p:txBody>
          <a:bodyPr bIns="0" lIns="0" rIns="0" tIns="0" wrap="none"/>
          <a:p>
            <a:r>
              <a:rPr lang="en-US"/>
              <a:t>&lt;header&gt;</a:t>
            </a:r>
            <a:endParaRPr/>
          </a:p>
        </p:txBody>
      </p:sp>
      <p:sp>
        <p:nvSpPr>
          <p:cNvPr id="113" name="PlaceHolder 3"/>
          <p:cNvSpPr>
            <a:spLocks noGrp="1"/>
          </p:cNvSpPr>
          <p:nvPr>
            <p:ph type="dt"/>
          </p:nvPr>
        </p:nvSpPr>
        <p:spPr>
          <a:xfrm>
            <a:off x="4399200" y="0"/>
            <a:ext cx="3372840" cy="502560"/>
          </a:xfrm>
          <a:prstGeom prst="rect">
            <a:avLst/>
          </a:prstGeom>
        </p:spPr>
        <p:txBody>
          <a:bodyPr bIns="0" lIns="0" rIns="0" tIns="0" wrap="none"/>
          <a:p>
            <a:pPr algn="r"/>
            <a:r>
              <a:rPr lang="en-US"/>
              <a:t>&lt;date/time&gt;</a:t>
            </a:r>
            <a:endParaRPr/>
          </a:p>
        </p:txBody>
      </p:sp>
      <p:sp>
        <p:nvSpPr>
          <p:cNvPr id="114" name="PlaceHolder 4"/>
          <p:cNvSpPr>
            <a:spLocks noGrp="1"/>
          </p:cNvSpPr>
          <p:nvPr>
            <p:ph type="ftr"/>
          </p:nvPr>
        </p:nvSpPr>
        <p:spPr>
          <a:xfrm>
            <a:off x="0" y="9555480"/>
            <a:ext cx="3372840" cy="502560"/>
          </a:xfrm>
          <a:prstGeom prst="rect">
            <a:avLst/>
          </a:prstGeom>
        </p:spPr>
        <p:txBody>
          <a:bodyPr anchor="b" bIns="0" lIns="0" rIns="0" tIns="0" wrap="none"/>
          <a:p>
            <a:r>
              <a:rPr lang="en-US"/>
              <a:t>&lt;footer&gt;</a:t>
            </a:r>
            <a:endParaRPr/>
          </a:p>
        </p:txBody>
      </p:sp>
      <p:sp>
        <p:nvSpPr>
          <p:cNvPr id="115" name="PlaceHolder 5"/>
          <p:cNvSpPr>
            <a:spLocks noGrp="1"/>
          </p:cNvSpPr>
          <p:nvPr>
            <p:ph type="sldNum"/>
          </p:nvPr>
        </p:nvSpPr>
        <p:spPr>
          <a:xfrm>
            <a:off x="4399200" y="9555480"/>
            <a:ext cx="3372840" cy="502560"/>
          </a:xfrm>
          <a:prstGeom prst="rect">
            <a:avLst/>
          </a:prstGeom>
        </p:spPr>
        <p:txBody>
          <a:bodyPr anchor="b" bIns="0" lIns="0" rIns="0" tIns="0" wrap="none"/>
          <a:p>
            <a:pPr algn="r"/>
            <a:fld id="{3A2F7EC5-C37E-475F-889F-BD89F7521994}" type="slidenum">
              <a:rPr lang="en-US"/>
              <a:t>&lt;number&gt;</a:t>
            </a:fld>
            <a:endParaRPr/>
          </a:p>
        </p:txBody>
      </p:sp>
    </p:spTree>
  </p:cSld>
  <p:clrMap accent1="accent1" accent2="accent2" accent3="accent3" accent4="accent4" accent5="accent5" accent6="accent6" bg1="lt1" bg2="lt2" folHlink="folHlink" hlink="hlink" tx1="dk1" tx2="dk2"/>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3" name="PlaceHolder 1"/>
          <p:cNvSpPr>
            <a:spLocks noGrp="1"/>
          </p:cNvSpPr>
          <p:nvPr>
            <p:ph type="body"/>
          </p:nvPr>
        </p:nvSpPr>
        <p:spPr>
          <a:xfrm>
            <a:off x="685800" y="4343400"/>
            <a:ext cx="5486040" cy="4114440"/>
          </a:xfrm>
          <a:prstGeom prst="rect">
            <a:avLst/>
          </a:prstGeom>
        </p:spPr>
        <p:txBody>
          <a:bodyPr/>
          <a:p>
            <a:pPr>
              <a:lnSpc>
                <a:spcPct val="100000"/>
              </a:lnSpc>
            </a:pPr>
            <a:r>
              <a:rPr lang="en-US"/>
              <a:t>AKA </a:t>
            </a:r>
            <a:r>
              <a:rPr lang="en-US">
                <a:solidFill>
                  <a:srgbClr val="1d398d"/>
                </a:solidFill>
                <a:latin typeface="Arial"/>
              </a:rPr>
              <a:t>Why Affordable Housing in San Diego is an Oxymoron</a:t>
            </a:r>
            <a:endParaRPr/>
          </a:p>
        </p:txBody>
      </p:sp>
      <p:sp>
        <p:nvSpPr>
          <p:cNvPr id="184" name="TextShape 2"/>
          <p:cNvSpPr txBox="1"/>
          <p:nvPr/>
        </p:nvSpPr>
        <p:spPr>
          <a:xfrm>
            <a:off x="3884760" y="8685360"/>
            <a:ext cx="2971440" cy="456840"/>
          </a:xfrm>
          <a:prstGeom prst="rect">
            <a:avLst/>
          </a:prstGeom>
        </p:spPr>
        <p:txBody>
          <a:bodyPr anchor="b"/>
          <a:p>
            <a:pPr algn="r">
              <a:lnSpc>
                <a:spcPct val="100000"/>
              </a:lnSpc>
            </a:pPr>
            <a:fld id="{171EB764-5FAB-430B-8CF9-0C7BB75070FC}" type="slidenum">
              <a:rPr lang="en-US" sz="1200">
                <a:solidFill>
                  <a:srgbClr val="000000"/>
                </a:solidFill>
                <a:latin typeface="+mn-lt"/>
                <a:ea typeface="+mn-ea"/>
              </a:rPr>
              <a:t>&lt;number&gt;</a:t>
            </a:fld>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5" name="PlaceHolder 1"/>
          <p:cNvSpPr>
            <a:spLocks noGrp="1"/>
          </p:cNvSpPr>
          <p:nvPr>
            <p:ph type="body"/>
          </p:nvPr>
        </p:nvSpPr>
        <p:spPr>
          <a:xfrm>
            <a:off x="685800" y="4343400"/>
            <a:ext cx="5486040" cy="4114440"/>
          </a:xfrm>
          <a:prstGeom prst="rect">
            <a:avLst/>
          </a:prstGeom>
        </p:spPr>
        <p:txBody>
          <a:bodyPr/>
          <a:p>
            <a:pPr algn="just">
              <a:lnSpc>
                <a:spcPct val="100000"/>
              </a:lnSpc>
            </a:pPr>
            <a:r>
              <a:rPr lang="en-US" sz="1200"/>
              <a:t>As the collective voice of those who support, build, and finance affordable housing in the San Diego region, SDHF offers program focused on: </a:t>
            </a:r>
            <a:endParaRPr/>
          </a:p>
          <a:p>
            <a:pPr>
              <a:lnSpc>
                <a:spcPct val="100000"/>
              </a:lnSpc>
              <a:buFont typeface="Arial"/>
              <a:buChar char="•"/>
            </a:pPr>
            <a:r>
              <a:rPr lang="en-US" sz="1200"/>
              <a:t>Advocacy, Organizational and professional development, housing policy and advocacy, Networking </a:t>
            </a:r>
            <a:endParaRPr/>
          </a:p>
        </p:txBody>
      </p:sp>
      <p:sp>
        <p:nvSpPr>
          <p:cNvPr id="186" name="TextShape 2"/>
          <p:cNvSpPr txBox="1"/>
          <p:nvPr/>
        </p:nvSpPr>
        <p:spPr>
          <a:xfrm>
            <a:off x="3884760" y="8685360"/>
            <a:ext cx="2971440" cy="456840"/>
          </a:xfrm>
          <a:prstGeom prst="rect">
            <a:avLst/>
          </a:prstGeom>
        </p:spPr>
        <p:txBody>
          <a:bodyPr anchor="b"/>
          <a:p>
            <a:pPr algn="r">
              <a:lnSpc>
                <a:spcPct val="100000"/>
              </a:lnSpc>
            </a:pPr>
            <a:fld id="{F9DA8FEE-1703-48FE-B2A3-B0F1460EA4C5}" type="slidenum">
              <a:rPr lang="en-US" sz="1200">
                <a:solidFill>
                  <a:srgbClr val="000000"/>
                </a:solidFill>
                <a:latin typeface="+mn-lt"/>
                <a:ea typeface="+mn-ea"/>
              </a:rPr>
              <a:t>&lt;number&gt;</a:t>
            </a:fld>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7" name="PlaceHolder 1"/>
          <p:cNvSpPr>
            <a:spLocks noGrp="1"/>
          </p:cNvSpPr>
          <p:nvPr>
            <p:ph type="body"/>
          </p:nvPr>
        </p:nvSpPr>
        <p:spPr>
          <a:xfrm>
            <a:off x="685800" y="4343400"/>
            <a:ext cx="5486040" cy="4114440"/>
          </a:xfrm>
          <a:prstGeom prst="rect">
            <a:avLst/>
          </a:prstGeom>
        </p:spPr>
        <p:txBody>
          <a:bodyPr/>
          <a:p>
            <a:pPr>
              <a:lnSpc>
                <a:spcPct val="100000"/>
              </a:lnSpc>
            </a:pPr>
            <a:r>
              <a:rPr lang="en-US"/>
              <a:t>The number of future jobs and housing for the scenario exercise comes from the Series 13 RGF, which projects 479,000 new jobs and 333,000 new housing units between now and 2050. </a:t>
            </a:r>
            <a:endParaRPr/>
          </a:p>
        </p:txBody>
      </p:sp>
      <p:sp>
        <p:nvSpPr>
          <p:cNvPr id="188" name="TextShape 2"/>
          <p:cNvSpPr txBox="1"/>
          <p:nvPr/>
        </p:nvSpPr>
        <p:spPr>
          <a:xfrm>
            <a:off x="3884760" y="8685360"/>
            <a:ext cx="2971440" cy="456840"/>
          </a:xfrm>
          <a:prstGeom prst="rect">
            <a:avLst/>
          </a:prstGeom>
        </p:spPr>
        <p:txBody>
          <a:bodyPr anchor="b"/>
          <a:p>
            <a:pPr algn="r">
              <a:lnSpc>
                <a:spcPct val="100000"/>
              </a:lnSpc>
            </a:pPr>
            <a:fld id="{6570227A-029E-422E-8E75-59545C4EA4DE}" type="slidenum">
              <a:rPr lang="en-US" sz="1200">
                <a:solidFill>
                  <a:srgbClr val="000000"/>
                </a:solidFill>
                <a:latin typeface="+mn-lt"/>
                <a:ea typeface="+mn-ea"/>
              </a:rPr>
              <a:t>&lt;number&gt;</a:t>
            </a:fld>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9" name="TextShape 1"/>
          <p:cNvSpPr txBox="1"/>
          <p:nvPr/>
        </p:nvSpPr>
        <p:spPr>
          <a:xfrm>
            <a:off x="3884760" y="8685360"/>
            <a:ext cx="2971440" cy="456840"/>
          </a:xfrm>
          <a:prstGeom prst="rect">
            <a:avLst/>
          </a:prstGeom>
        </p:spPr>
        <p:txBody>
          <a:bodyPr anchor="b"/>
          <a:p>
            <a:pPr algn="r">
              <a:lnSpc>
                <a:spcPct val="100000"/>
              </a:lnSpc>
            </a:pPr>
            <a:fld id="{830375E3-0887-45D4-886D-49BD9F0BC0FA}" type="slidenum">
              <a:rPr lang="en-US" sz="1200">
                <a:latin typeface="Arial"/>
              </a:rPr>
              <a:t>&lt;number&gt;</a:t>
            </a:fld>
            <a:endParaRPr/>
          </a:p>
        </p:txBody>
      </p:sp>
      <p:sp>
        <p:nvSpPr>
          <p:cNvPr id="190" name="PlaceHolder 2"/>
          <p:cNvSpPr>
            <a:spLocks noGrp="1"/>
          </p:cNvSpPr>
          <p:nvPr>
            <p:ph type="body"/>
          </p:nvPr>
        </p:nvSpPr>
        <p:spPr>
          <a:xfrm>
            <a:off x="685800" y="4343400"/>
            <a:ext cx="5486040" cy="4114440"/>
          </a:xfrm>
          <a:prstGeom prst="rect">
            <a:avLst/>
          </a:prstGeom>
        </p:spPr>
        <p:txBody>
          <a:bodyPr/>
          <a:p>
            <a:r>
              <a:rPr lang="en-US" sz="1200">
                <a:solidFill>
                  <a:srgbClr val="000000"/>
                </a:solidFill>
                <a:latin typeface="+mn-lt"/>
                <a:ea typeface="+mn-ea"/>
              </a:rPr>
              <a:t>Annual income needed to afford rent on a typical 2-bedroom apartment is $55,000 and $45,000 on a 1-bedroom. Average rent for a two-bedroom apartment is $1,428. Someone would have to work 132 hours a week (3.3 full time jobs) at minimum wage to afford rent at that level. </a:t>
            </a:r>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1" name="PlaceHolder 1"/>
          <p:cNvSpPr>
            <a:spLocks noGrp="1"/>
          </p:cNvSpPr>
          <p:nvPr>
            <p:ph type="body"/>
          </p:nvPr>
        </p:nvSpPr>
        <p:spPr>
          <a:xfrm>
            <a:off x="685800" y="4343400"/>
            <a:ext cx="5486040" cy="4114440"/>
          </a:xfrm>
          <a:prstGeom prst="rect">
            <a:avLst/>
          </a:prstGeom>
        </p:spPr>
        <p:txBody>
          <a:bodyPr/>
          <a:p>
            <a:pPr>
              <a:lnSpc>
                <a:spcPct val="100000"/>
              </a:lnSpc>
            </a:pPr>
            <a:r>
              <a:rPr lang="en-US" sz="1200">
                <a:solidFill>
                  <a:srgbClr val="000000"/>
                </a:solidFill>
                <a:latin typeface="+mn-lt"/>
                <a:ea typeface="+mn-ea"/>
              </a:rPr>
              <a:t>SANDAG’s Regional Growth Forecast projects that jobs in Leisure &amp; Hospitality and Retail will represent 22.6% of net job growth for the region into the year 2050.  The average wage in this cluster is approximately $21,800.  </a:t>
            </a:r>
            <a:endParaRPr/>
          </a:p>
        </p:txBody>
      </p:sp>
      <p:sp>
        <p:nvSpPr>
          <p:cNvPr id="192" name="TextShape 2"/>
          <p:cNvSpPr txBox="1"/>
          <p:nvPr/>
        </p:nvSpPr>
        <p:spPr>
          <a:xfrm>
            <a:off x="3884760" y="8685360"/>
            <a:ext cx="2971440" cy="456840"/>
          </a:xfrm>
          <a:prstGeom prst="rect">
            <a:avLst/>
          </a:prstGeom>
        </p:spPr>
        <p:txBody>
          <a:bodyPr anchor="b"/>
          <a:p>
            <a:pPr algn="r">
              <a:lnSpc>
                <a:spcPct val="100000"/>
              </a:lnSpc>
            </a:pPr>
            <a:fld id="{AF5860C4-FE1D-4B79-A0F3-CDD26CCC30A4}" type="slidenum">
              <a:rPr lang="en-US" sz="1200">
                <a:solidFill>
                  <a:srgbClr val="000000"/>
                </a:solidFill>
                <a:latin typeface="+mn-lt"/>
                <a:ea typeface="+mn-ea"/>
              </a:rPr>
              <a:t>&lt;number&gt;</a:t>
            </a:fld>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3" name="TextShape 1"/>
          <p:cNvSpPr txBox="1"/>
          <p:nvPr/>
        </p:nvSpPr>
        <p:spPr>
          <a:xfrm>
            <a:off x="3884760" y="8685360"/>
            <a:ext cx="2971440" cy="456840"/>
          </a:xfrm>
          <a:prstGeom prst="rect">
            <a:avLst/>
          </a:prstGeom>
        </p:spPr>
        <p:txBody>
          <a:bodyPr anchor="b"/>
          <a:p>
            <a:pPr algn="r">
              <a:lnSpc>
                <a:spcPct val="100000"/>
              </a:lnSpc>
            </a:pPr>
            <a:fld id="{8A575366-BCC5-44AE-A5A7-BCE6E738AADB}" type="slidenum">
              <a:rPr lang="en-US" sz="1200">
                <a:latin typeface="Arial"/>
              </a:rPr>
              <a:t>&lt;number&gt;</a:t>
            </a:fld>
            <a:endParaRPr/>
          </a:p>
        </p:txBody>
      </p:sp>
      <p:sp>
        <p:nvSpPr>
          <p:cNvPr id="194" name="PlaceHolder 2"/>
          <p:cNvSpPr>
            <a:spLocks noGrp="1"/>
          </p:cNvSpPr>
          <p:nvPr>
            <p:ph type="body"/>
          </p:nvPr>
        </p:nvSpPr>
        <p:spPr>
          <a:xfrm>
            <a:off x="685800" y="4343400"/>
            <a:ext cx="5486040" cy="4114440"/>
          </a:xfrm>
          <a:prstGeom prst="rect">
            <a:avLst/>
          </a:prstGeom>
        </p:spPr>
        <p:txBody>
          <a:bodyPr/>
          <a:p>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7"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28"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0"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1"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32"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33"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6" name="PlaceHolder 3"/>
          <p:cNvSpPr>
            <a:spLocks noGrp="1"/>
          </p:cNvSpPr>
          <p:nvPr>
            <p:ph type="body"/>
          </p:nvPr>
        </p:nvSpPr>
        <p:spPr>
          <a:xfrm>
            <a:off x="4673520" y="1600200"/>
            <a:ext cx="4015440" cy="215820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3"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5"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7"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48"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53"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54"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6"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57"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58"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0"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61"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2"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4"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65"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7"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68"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9"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70"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7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73" name="PlaceHolder 3"/>
          <p:cNvSpPr>
            <a:spLocks noGrp="1"/>
          </p:cNvSpPr>
          <p:nvPr>
            <p:ph type="body"/>
          </p:nvPr>
        </p:nvSpPr>
        <p:spPr>
          <a:xfrm>
            <a:off x="4673520" y="1600200"/>
            <a:ext cx="4015440" cy="2158200"/>
          </a:xfrm>
          <a:prstGeom prst="rect">
            <a:avLst/>
          </a:prstGeom>
        </p:spPr>
        <p:txBody>
          <a:bodyPr bIns="0" lIns="0" rIns="0" tIns="0" wrap="none"/>
          <a:p>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0"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2"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4"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85"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87"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9"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90"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91"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93"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94"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95"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97"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98"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99"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1"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102"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4"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05"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106"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107"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9"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10" name="PlaceHolder 3"/>
          <p:cNvSpPr>
            <a:spLocks noGrp="1"/>
          </p:cNvSpPr>
          <p:nvPr>
            <p:ph type="body"/>
          </p:nvPr>
        </p:nvSpPr>
        <p:spPr>
          <a:xfrm>
            <a:off x="4673520" y="1600200"/>
            <a:ext cx="4015440" cy="215820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11"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6"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17"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9"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20"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1"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3"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24"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5"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en-US" sz="4400">
                <a:solidFill>
                  <a:srgbClr val="000000"/>
                </a:solidFill>
                <a:latin typeface="Calibri"/>
              </a:rPr>
              <a:t>Click to edit the title text formatClick to edit Master title style</a:t>
            </a:r>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r>
              <a:rPr lang="en-US" sz="1200">
                <a:solidFill>
                  <a:srgbClr val="8b8b8b"/>
                </a:solidFill>
                <a:latin typeface="Calibri"/>
              </a:rPr>
              <a:t>10/25/13</a:t>
            </a:r>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D3AE67E5-D01E-412E-8D2C-7968E8519B3A}" type="slidenum">
              <a:rPr lang="en-US" sz="1200">
                <a:solidFill>
                  <a:srgbClr val="8b8b8b"/>
                </a:solidFill>
                <a:latin typeface="Calibri"/>
              </a:rPr>
              <a:t>&lt;number&gt;</a:t>
            </a:fld>
            <a:endParaRPr/>
          </a:p>
        </p:txBody>
      </p:sp>
      <p:sp>
        <p:nvSpPr>
          <p:cNvPr id="4" name="PlaceHolder 5"/>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en-US" sz="4400">
                <a:solidFill>
                  <a:srgbClr val="000000"/>
                </a:solidFill>
                <a:latin typeface="Calibri"/>
              </a:rPr>
              <a:t>Click to edit the title text formatClick to edit Master title style</a:t>
            </a:r>
            <a:endParaRPr/>
          </a:p>
        </p:txBody>
      </p:sp>
      <p:sp>
        <p:nvSpPr>
          <p:cNvPr id="38" name="PlaceHolder 2"/>
          <p:cNvSpPr>
            <a:spLocks noGrp="1"/>
          </p:cNvSpPr>
          <p:nvPr>
            <p:ph type="dt"/>
          </p:nvPr>
        </p:nvSpPr>
        <p:spPr>
          <a:xfrm>
            <a:off x="457200" y="6356520"/>
            <a:ext cx="2133360" cy="364680"/>
          </a:xfrm>
          <a:prstGeom prst="rect">
            <a:avLst/>
          </a:prstGeom>
        </p:spPr>
        <p:txBody>
          <a:bodyPr anchor="ctr"/>
          <a:p>
            <a:pPr>
              <a:lnSpc>
                <a:spcPct val="100000"/>
              </a:lnSpc>
            </a:pPr>
            <a:r>
              <a:rPr lang="en-US" sz="1200">
                <a:solidFill>
                  <a:srgbClr val="8b8b8b"/>
                </a:solidFill>
                <a:latin typeface="Calibri"/>
              </a:rPr>
              <a:t>10/25/13</a:t>
            </a:r>
            <a:endParaRPr/>
          </a:p>
        </p:txBody>
      </p:sp>
      <p:sp>
        <p:nvSpPr>
          <p:cNvPr id="39" name="PlaceHolder 3"/>
          <p:cNvSpPr>
            <a:spLocks noGrp="1"/>
          </p:cNvSpPr>
          <p:nvPr>
            <p:ph type="ftr"/>
          </p:nvPr>
        </p:nvSpPr>
        <p:spPr>
          <a:xfrm>
            <a:off x="3124080" y="6356520"/>
            <a:ext cx="2895120" cy="364680"/>
          </a:xfrm>
          <a:prstGeom prst="rect">
            <a:avLst/>
          </a:prstGeom>
        </p:spPr>
        <p:txBody>
          <a:bodyPr anchor="ctr"/>
          <a:p>
            <a:endParaRPr/>
          </a:p>
        </p:txBody>
      </p:sp>
      <p:sp>
        <p:nvSpPr>
          <p:cNvPr id="40" name="PlaceHolder 4"/>
          <p:cNvSpPr>
            <a:spLocks noGrp="1"/>
          </p:cNvSpPr>
          <p:nvPr>
            <p:ph type="sldNum"/>
          </p:nvPr>
        </p:nvSpPr>
        <p:spPr>
          <a:xfrm>
            <a:off x="6553080" y="6356520"/>
            <a:ext cx="2133360" cy="364680"/>
          </a:xfrm>
          <a:prstGeom prst="rect">
            <a:avLst/>
          </a:prstGeom>
        </p:spPr>
        <p:txBody>
          <a:bodyPr anchor="ctr"/>
          <a:p>
            <a:pPr algn="r">
              <a:lnSpc>
                <a:spcPct val="100000"/>
              </a:lnSpc>
            </a:pPr>
            <a:fld id="{8BDC854E-3BC4-4397-8E4B-0CCA2D69C907}" type="slidenum">
              <a:rPr lang="en-US" sz="1200">
                <a:solidFill>
                  <a:srgbClr val="8b8b8b"/>
                </a:solidFill>
                <a:latin typeface="Calibri"/>
              </a:rPr>
              <a:t>&lt;number&gt;</a:t>
            </a:fld>
            <a:endParaRPr/>
          </a:p>
        </p:txBody>
      </p:sp>
      <p:sp>
        <p:nvSpPr>
          <p:cNvPr id="41" name="PlaceHolder 5"/>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en-US" sz="4400">
                <a:solidFill>
                  <a:srgbClr val="000000"/>
                </a:solidFill>
                <a:latin typeface="Calibri"/>
              </a:rPr>
              <a:t>Click to edit the title text formatClick to edit Master title style</a:t>
            </a:r>
            <a:endParaRPr/>
          </a:p>
        </p:txBody>
      </p:sp>
      <p:sp>
        <p:nvSpPr>
          <p:cNvPr id="75" name="PlaceHolder 2"/>
          <p:cNvSpPr>
            <a:spLocks noGrp="1"/>
          </p:cNvSpPr>
          <p:nvPr>
            <p:ph type="body"/>
          </p:nvPr>
        </p:nvSpPr>
        <p:spPr>
          <a:xfrm>
            <a:off x="457200" y="1600200"/>
            <a:ext cx="8229240" cy="4525560"/>
          </a:xfrm>
          <a:prstGeom prst="rect">
            <a:avLst/>
          </a:prstGeom>
        </p:spPr>
        <p:txBody>
          <a:bodyPr/>
          <a:p>
            <a:pPr>
              <a:buSzPct val="25000"/>
              <a:buFont typeface="StarSymbol"/>
              <a:buChar char=""/>
            </a:pPr>
            <a:r>
              <a:rPr lang="en-US" sz="3200">
                <a:solidFill>
                  <a:srgbClr val="000000"/>
                </a:solidFill>
                <a:latin typeface="Calibri"/>
              </a:rPr>
              <a:t>Click to edit the outline text format</a:t>
            </a:r>
            <a:endParaRPr/>
          </a:p>
          <a:p>
            <a:pPr lvl="1">
              <a:buSzPct val="25000"/>
              <a:buFont typeface="StarSymbol"/>
              <a:buChar char=""/>
            </a:pPr>
            <a:r>
              <a:rPr lang="en-US" sz="3200">
                <a:solidFill>
                  <a:srgbClr val="000000"/>
                </a:solidFill>
                <a:latin typeface="Calibri"/>
              </a:rPr>
              <a:t>Second Outline Level</a:t>
            </a:r>
            <a:endParaRPr/>
          </a:p>
          <a:p>
            <a:pPr lvl="2">
              <a:buSzPct val="25000"/>
              <a:buFont typeface="StarSymbol"/>
              <a:buChar char=""/>
            </a:pPr>
            <a:r>
              <a:rPr lang="en-US" sz="3200">
                <a:solidFill>
                  <a:srgbClr val="000000"/>
                </a:solidFill>
                <a:latin typeface="Calibri"/>
              </a:rPr>
              <a:t>Third Outline Level</a:t>
            </a:r>
            <a:endParaRPr/>
          </a:p>
          <a:p>
            <a:pPr lvl="3">
              <a:buSzPct val="25000"/>
              <a:buFont typeface="StarSymbol"/>
              <a:buChar char=""/>
            </a:pPr>
            <a:r>
              <a:rPr lang="en-US" sz="3200">
                <a:solidFill>
                  <a:srgbClr val="000000"/>
                </a:solidFill>
                <a:latin typeface="Calibri"/>
              </a:rPr>
              <a:t>Fourth Outline Level</a:t>
            </a:r>
            <a:endParaRPr/>
          </a:p>
          <a:p>
            <a:pPr lvl="4">
              <a:buSzPct val="25000"/>
              <a:buFont typeface="StarSymbol"/>
              <a:buChar char=""/>
            </a:pPr>
            <a:r>
              <a:rPr lang="en-US" sz="3200">
                <a:solidFill>
                  <a:srgbClr val="000000"/>
                </a:solidFill>
                <a:latin typeface="Calibri"/>
              </a:rPr>
              <a:t>Fifth Outline Level</a:t>
            </a:r>
            <a:endParaRPr/>
          </a:p>
          <a:p>
            <a:pPr lvl="5">
              <a:buSzPct val="25000"/>
              <a:buFont typeface="StarSymbol"/>
              <a:buChar char=""/>
            </a:pPr>
            <a:r>
              <a:rPr lang="en-US" sz="3200">
                <a:solidFill>
                  <a:srgbClr val="000000"/>
                </a:solidFill>
                <a:latin typeface="Calibri"/>
              </a:rPr>
              <a:t>Sixth Outline Level</a:t>
            </a:r>
            <a:endParaRPr/>
          </a:p>
          <a:p>
            <a:pPr>
              <a:lnSpc>
                <a:spcPct val="100000"/>
              </a:lnSpc>
              <a:buFont typeface="Arial"/>
              <a:buChar char="•"/>
            </a:pPr>
            <a:r>
              <a:rPr lang="en-US" sz="3200">
                <a:solidFill>
                  <a:srgbClr val="000000"/>
                </a:solidFill>
                <a:latin typeface="Calibri"/>
              </a:rPr>
              <a:t>Seventh Outline LevelClick to edit Master text styles</a:t>
            </a:r>
            <a:endParaRPr/>
          </a:p>
          <a:p>
            <a:pPr lvl="1">
              <a:lnSpc>
                <a:spcPct val="100000"/>
              </a:lnSpc>
              <a:buSzPct val="25000"/>
              <a:buFont typeface="StarSymbol"/>
              <a:buChar char=""/>
            </a:pPr>
            <a:r>
              <a:rPr lang="en-US" sz="2800">
                <a:solidFill>
                  <a:srgbClr val="000000"/>
                </a:solidFill>
                <a:latin typeface="Calibri"/>
              </a:rPr>
              <a:t>Second level</a:t>
            </a:r>
            <a:endParaRPr/>
          </a:p>
          <a:p>
            <a:pPr lvl="2">
              <a:lnSpc>
                <a:spcPct val="100000"/>
              </a:lnSpc>
              <a:buSzPct val="25000"/>
              <a:buFont typeface="StarSymbol"/>
              <a:buChar char=""/>
            </a:pPr>
            <a:r>
              <a:rPr lang="en-US" sz="2400">
                <a:solidFill>
                  <a:srgbClr val="000000"/>
                </a:solidFill>
                <a:latin typeface="Calibri"/>
              </a:rPr>
              <a:t>Third level</a:t>
            </a:r>
            <a:endParaRPr/>
          </a:p>
          <a:p>
            <a:pPr lvl="3">
              <a:lnSpc>
                <a:spcPct val="100000"/>
              </a:lnSpc>
              <a:buSzPct val="25000"/>
              <a:buFont typeface="StarSymbol"/>
              <a:buChar char=""/>
            </a:pPr>
            <a:r>
              <a:rPr lang="en-US" sz="2000">
                <a:solidFill>
                  <a:srgbClr val="000000"/>
                </a:solidFill>
                <a:latin typeface="Calibri"/>
              </a:rPr>
              <a:t>Fourth level</a:t>
            </a:r>
            <a:endParaRPr/>
          </a:p>
          <a:p>
            <a:pPr lvl="4">
              <a:lnSpc>
                <a:spcPct val="100000"/>
              </a:lnSpc>
              <a:buSzPct val="25000"/>
              <a:buFont typeface="StarSymbol"/>
              <a:buChar char=""/>
            </a:pPr>
            <a:r>
              <a:rPr lang="en-US" sz="2000">
                <a:solidFill>
                  <a:srgbClr val="000000"/>
                </a:solidFill>
                <a:latin typeface="Calibri"/>
              </a:rPr>
              <a:t>Fifth level</a:t>
            </a:r>
            <a:endParaRPr/>
          </a:p>
        </p:txBody>
      </p:sp>
      <p:sp>
        <p:nvSpPr>
          <p:cNvPr id="76" name="PlaceHolder 3"/>
          <p:cNvSpPr>
            <a:spLocks noGrp="1"/>
          </p:cNvSpPr>
          <p:nvPr>
            <p:ph type="dt"/>
          </p:nvPr>
        </p:nvSpPr>
        <p:spPr>
          <a:xfrm>
            <a:off x="457200" y="6356520"/>
            <a:ext cx="2133360" cy="364680"/>
          </a:xfrm>
          <a:prstGeom prst="rect">
            <a:avLst/>
          </a:prstGeom>
        </p:spPr>
        <p:txBody>
          <a:bodyPr anchor="ctr"/>
          <a:p>
            <a:pPr>
              <a:lnSpc>
                <a:spcPct val="100000"/>
              </a:lnSpc>
            </a:pPr>
            <a:r>
              <a:rPr lang="en-US" sz="1200">
                <a:solidFill>
                  <a:srgbClr val="8b8b8b"/>
                </a:solidFill>
                <a:latin typeface="Calibri"/>
              </a:rPr>
              <a:t>10/25/13</a:t>
            </a:r>
            <a:endParaRPr/>
          </a:p>
        </p:txBody>
      </p:sp>
      <p:sp>
        <p:nvSpPr>
          <p:cNvPr id="77" name="PlaceHolder 4"/>
          <p:cNvSpPr>
            <a:spLocks noGrp="1"/>
          </p:cNvSpPr>
          <p:nvPr>
            <p:ph type="ftr"/>
          </p:nvPr>
        </p:nvSpPr>
        <p:spPr>
          <a:xfrm>
            <a:off x="3124080" y="6356520"/>
            <a:ext cx="2895120" cy="364680"/>
          </a:xfrm>
          <a:prstGeom prst="rect">
            <a:avLst/>
          </a:prstGeom>
        </p:spPr>
        <p:txBody>
          <a:bodyPr anchor="ctr"/>
          <a:p>
            <a:endParaRPr/>
          </a:p>
        </p:txBody>
      </p:sp>
      <p:sp>
        <p:nvSpPr>
          <p:cNvPr id="78" name="PlaceHolder 5"/>
          <p:cNvSpPr>
            <a:spLocks noGrp="1"/>
          </p:cNvSpPr>
          <p:nvPr>
            <p:ph type="sldNum"/>
          </p:nvPr>
        </p:nvSpPr>
        <p:spPr>
          <a:xfrm>
            <a:off x="6553080" y="6356520"/>
            <a:ext cx="2133360" cy="364680"/>
          </a:xfrm>
          <a:prstGeom prst="rect">
            <a:avLst/>
          </a:prstGeom>
        </p:spPr>
        <p:txBody>
          <a:bodyPr anchor="ctr"/>
          <a:p>
            <a:pPr algn="r">
              <a:lnSpc>
                <a:spcPct val="100000"/>
              </a:lnSpc>
            </a:pPr>
            <a:fld id="{BDFB1049-BECC-4573-AC0C-D135CB9E401E}" type="slidenum">
              <a:rPr lang="en-US" sz="1200">
                <a:solidFill>
                  <a:srgbClr val="8b8b8b"/>
                </a:solidFill>
                <a:latin typeface="Calibri"/>
              </a:rPr>
              <a:t>&lt;number&gt;</a:t>
            </a:fld>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jpeg"/><Relationship Id="rId3" Type="http://schemas.openxmlformats.org/officeDocument/2006/relationships/image" Target="../media/image4.jpeg"/><Relationship Id="rId4" Type="http://schemas.openxmlformats.org/officeDocument/2006/relationships/slideLayout" Target="../slideLayouts/slideLayout17.xml"/><Relationship Id="rId5"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chart" Target="../charts/chart1.xml"/><Relationship Id="rId3" Type="http://schemas.openxmlformats.org/officeDocument/2006/relationships/slideLayout" Target="../slideLayouts/slideLayout25.xml"/><Relationship Id="rId4"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image" Target="../media/image8.jpeg"/><Relationship Id="rId3" Type="http://schemas.openxmlformats.org/officeDocument/2006/relationships/image" Target="../media/image9.jpeg"/><Relationship Id="rId4" Type="http://schemas.openxmlformats.org/officeDocument/2006/relationships/image" Target="../media/image10.jpeg"/><Relationship Id="rId5" Type="http://schemas.openxmlformats.org/officeDocument/2006/relationships/image" Target="../media/image11.jpeg"/><Relationship Id="rId6" Type="http://schemas.openxmlformats.org/officeDocument/2006/relationships/image" Target="../media/image12.jpeg"/><Relationship Id="rId7" Type="http://schemas.openxmlformats.org/officeDocument/2006/relationships/image" Target="../media/image13.png"/><Relationship Id="rId8" Type="http://schemas.openxmlformats.org/officeDocument/2006/relationships/image" Target="../media/image14.jpeg"/><Relationship Id="rId9" Type="http://schemas.openxmlformats.org/officeDocument/2006/relationships/image" Target="../media/image15.jpeg"/><Relationship Id="rId10" Type="http://schemas.openxmlformats.org/officeDocument/2006/relationships/image" Target="../media/image16.png"/><Relationship Id="rId11" Type="http://schemas.openxmlformats.org/officeDocument/2006/relationships/image" Target="../media/image17.jpeg"/><Relationship Id="rId12" Type="http://schemas.openxmlformats.org/officeDocument/2006/relationships/image" Target="../media/image18.jpeg"/><Relationship Id="rId13" Type="http://schemas.openxmlformats.org/officeDocument/2006/relationships/chart" Target="../charts/chart2.xml"/><Relationship Id="rId14" Type="http://schemas.openxmlformats.org/officeDocument/2006/relationships/slideLayout" Target="../slideLayouts/slideLayout17.xml"/><Relationship Id="rId15"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image" Target="../media/image20.png"/><Relationship Id="rId3" Type="http://schemas.openxmlformats.org/officeDocument/2006/relationships/image" Target="../media/image21.jpeg"/><Relationship Id="rId4" Type="http://schemas.openxmlformats.org/officeDocument/2006/relationships/slideLayout" Target="../slideLayouts/slideLayout25.xml"/><Relationship Id="rId5"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22.jpeg"/><Relationship Id="rId2" Type="http://schemas.openxmlformats.org/officeDocument/2006/relationships/slideLayout" Target="../slideLayouts/slideLayout25.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23.jpeg"/><Relationship Id="rId2" Type="http://schemas.openxmlformats.org/officeDocument/2006/relationships/image" Target="../media/image24.jpeg"/><Relationship Id="rId3" Type="http://schemas.openxmlformats.org/officeDocument/2006/relationships/slideLayout" Target="../slideLayouts/slideLayout17.xml"/>
</Relationships>
</file>

<file path=ppt/slides/_rels/slide9.xml.rels><?xml version="1.0" encoding="UTF-8"?>
<Relationships xmlns="http://schemas.openxmlformats.org/package/2006/relationships"><Relationship Id="rId1" Type="http://schemas.openxmlformats.org/officeDocument/2006/relationships/image" Target="../media/image25.jpeg"/><Relationship Id="rId2"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TextShape 1"/>
          <p:cNvSpPr txBox="1"/>
          <p:nvPr/>
        </p:nvSpPr>
        <p:spPr>
          <a:xfrm>
            <a:off x="685800" y="2130480"/>
            <a:ext cx="7772040" cy="1469520"/>
          </a:xfrm>
          <a:prstGeom prst="rect">
            <a:avLst/>
          </a:prstGeom>
        </p:spPr>
        <p:txBody>
          <a:bodyPr anchor="ctr"/>
          <a:p>
            <a:pPr algn="ctr">
              <a:lnSpc>
                <a:spcPct val="100000"/>
              </a:lnSpc>
            </a:pPr>
            <a:r>
              <a:rPr b="1" lang="en-US" sz="4400">
                <a:solidFill>
                  <a:srgbClr val="1d398d"/>
                </a:solidFill>
                <a:latin typeface="Calibri"/>
              </a:rPr>
              <a:t>San Diego’s Affordable Housing – are we meeting the needs?</a:t>
            </a:r>
            <a:endParaRPr/>
          </a:p>
        </p:txBody>
      </p:sp>
      <p:sp>
        <p:nvSpPr>
          <p:cNvPr id="117" name="TextShape 2"/>
          <p:cNvSpPr txBox="1"/>
          <p:nvPr/>
        </p:nvSpPr>
        <p:spPr>
          <a:xfrm>
            <a:off x="1371600" y="4038480"/>
            <a:ext cx="6400440" cy="1752120"/>
          </a:xfrm>
          <a:prstGeom prst="rect">
            <a:avLst/>
          </a:prstGeom>
        </p:spPr>
        <p:txBody>
          <a:bodyPr/>
          <a:p>
            <a:pPr>
              <a:lnSpc>
                <a:spcPct val="100000"/>
              </a:lnSpc>
            </a:pPr>
            <a:r>
              <a:rPr lang="en-US" sz="2800">
                <a:solidFill>
                  <a:srgbClr val="1d398d"/>
                </a:solidFill>
                <a:latin typeface="Calibri"/>
              </a:rPr>
              <a:t>Susan Riggs</a:t>
            </a:r>
            <a:endParaRPr/>
          </a:p>
          <a:p>
            <a:pPr>
              <a:lnSpc>
                <a:spcPct val="100000"/>
              </a:lnSpc>
            </a:pPr>
            <a:r>
              <a:rPr lang="en-US" sz="2800">
                <a:solidFill>
                  <a:srgbClr val="1d398d"/>
                </a:solidFill>
                <a:latin typeface="Calibri"/>
              </a:rPr>
              <a:t>San Diego Housing Federation</a:t>
            </a:r>
            <a:endParaRPr/>
          </a:p>
        </p:txBody>
      </p:sp>
      <p:sp>
        <p:nvSpPr>
          <p:cNvPr id="118" name="CustomShape 3"/>
          <p:cNvSpPr/>
          <p:nvPr/>
        </p:nvSpPr>
        <p:spPr>
          <a:xfrm>
            <a:off x="0" y="685800"/>
            <a:ext cx="9143640" cy="75960"/>
          </a:xfrm>
          <a:prstGeom prst="rect">
            <a:avLst/>
          </a:prstGeom>
          <a:solidFill>
            <a:srgbClr val="84ae3e"/>
          </a:solidFill>
        </p:spPr>
      </p:sp>
      <p:sp>
        <p:nvSpPr>
          <p:cNvPr id="119" name="CustomShape 4"/>
          <p:cNvSpPr/>
          <p:nvPr/>
        </p:nvSpPr>
        <p:spPr>
          <a:xfrm>
            <a:off x="0" y="6400800"/>
            <a:ext cx="9143640" cy="456840"/>
          </a:xfrm>
          <a:prstGeom prst="rect">
            <a:avLst/>
          </a:prstGeom>
          <a:solidFill>
            <a:srgbClr val="f9a025"/>
          </a:solidFill>
        </p:spPr>
      </p:sp>
      <p:sp>
        <p:nvSpPr>
          <p:cNvPr id="120" name="CustomShape 5"/>
          <p:cNvSpPr/>
          <p:nvPr/>
        </p:nvSpPr>
        <p:spPr>
          <a:xfrm>
            <a:off x="0" y="6185880"/>
            <a:ext cx="9143640" cy="151920"/>
          </a:xfrm>
          <a:prstGeom prst="rect">
            <a:avLst/>
          </a:prstGeom>
          <a:solidFill>
            <a:srgbClr val="84ae3e"/>
          </a:solidFill>
        </p:spPr>
      </p:sp>
      <p:pic>
        <p:nvPicPr>
          <p:cNvPr descr="" id="121" name="Picture 7"/>
          <p:cNvPicPr/>
          <p:nvPr/>
        </p:nvPicPr>
        <p:blipFill>
          <a:blip r:embed="rId1"/>
          <a:stretch>
            <a:fillRect/>
          </a:stretch>
        </p:blipFill>
        <p:spPr>
          <a:xfrm>
            <a:off x="152280" y="152280"/>
            <a:ext cx="2323440" cy="879480"/>
          </a:xfrm>
          <a:prstGeom prst="rect">
            <a:avLst/>
          </a:prstGeom>
        </p:spPr>
      </p:pic>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22" name="Picture 2"/>
          <p:cNvPicPr/>
          <p:nvPr/>
        </p:nvPicPr>
        <p:blipFill>
          <a:blip r:embed="rId1"/>
          <a:stretch>
            <a:fillRect/>
          </a:stretch>
        </p:blipFill>
        <p:spPr>
          <a:xfrm>
            <a:off x="2590920" y="4216320"/>
            <a:ext cx="2933280" cy="1955520"/>
          </a:xfrm>
          <a:prstGeom prst="rect">
            <a:avLst/>
          </a:prstGeom>
        </p:spPr>
      </p:pic>
      <p:sp>
        <p:nvSpPr>
          <p:cNvPr id="123" name="TextShape 1"/>
          <p:cNvSpPr txBox="1"/>
          <p:nvPr/>
        </p:nvSpPr>
        <p:spPr>
          <a:xfrm>
            <a:off x="457200" y="76320"/>
            <a:ext cx="8229240" cy="1142640"/>
          </a:xfrm>
          <a:prstGeom prst="rect">
            <a:avLst/>
          </a:prstGeom>
        </p:spPr>
        <p:txBody>
          <a:bodyPr anchor="ctr"/>
          <a:p>
            <a:pPr algn="ctr">
              <a:lnSpc>
                <a:spcPct val="100000"/>
              </a:lnSpc>
            </a:pPr>
            <a:r>
              <a:rPr i="1" lang="en-US" sz="3200">
                <a:solidFill>
                  <a:srgbClr val="1d398d"/>
                </a:solidFill>
                <a:latin typeface="Arial"/>
              </a:rPr>
              <a:t>San Diego’s Voice for Affordable Housing </a:t>
            </a:r>
            <a:endParaRPr/>
          </a:p>
        </p:txBody>
      </p:sp>
      <p:sp>
        <p:nvSpPr>
          <p:cNvPr id="124" name="CustomShape 2"/>
          <p:cNvSpPr/>
          <p:nvPr/>
        </p:nvSpPr>
        <p:spPr>
          <a:xfrm>
            <a:off x="0" y="6400800"/>
            <a:ext cx="9143640" cy="456840"/>
          </a:xfrm>
          <a:prstGeom prst="rect">
            <a:avLst/>
          </a:prstGeom>
          <a:solidFill>
            <a:srgbClr val="f9a025"/>
          </a:solidFill>
        </p:spPr>
      </p:sp>
      <p:sp>
        <p:nvSpPr>
          <p:cNvPr id="125" name="CustomShape 3"/>
          <p:cNvSpPr/>
          <p:nvPr/>
        </p:nvSpPr>
        <p:spPr>
          <a:xfrm>
            <a:off x="0" y="6185880"/>
            <a:ext cx="9143640" cy="151920"/>
          </a:xfrm>
          <a:prstGeom prst="rect">
            <a:avLst/>
          </a:prstGeom>
          <a:solidFill>
            <a:srgbClr val="84ae3e"/>
          </a:solidFill>
        </p:spPr>
      </p:sp>
      <p:pic>
        <p:nvPicPr>
          <p:cNvPr descr="" id="126" name="Picture 5"/>
          <p:cNvPicPr/>
          <p:nvPr/>
        </p:nvPicPr>
        <p:blipFill>
          <a:blip r:embed="rId2"/>
          <a:stretch>
            <a:fillRect/>
          </a:stretch>
        </p:blipFill>
        <p:spPr>
          <a:xfrm>
            <a:off x="6820200" y="5978160"/>
            <a:ext cx="2323440" cy="879480"/>
          </a:xfrm>
          <a:prstGeom prst="rect">
            <a:avLst/>
          </a:prstGeom>
        </p:spPr>
      </p:pic>
      <p:sp>
        <p:nvSpPr>
          <p:cNvPr id="127" name="CustomShape 4"/>
          <p:cNvSpPr/>
          <p:nvPr/>
        </p:nvSpPr>
        <p:spPr>
          <a:xfrm>
            <a:off x="533520" y="990720"/>
            <a:ext cx="8152920" cy="1005120"/>
          </a:xfrm>
          <a:prstGeom prst="rect">
            <a:avLst/>
          </a:prstGeom>
        </p:spPr>
        <p:txBody>
          <a:bodyPr bIns="45000" lIns="90000" rIns="90000" tIns="45000"/>
          <a:p>
            <a:pPr algn="just">
              <a:lnSpc>
                <a:spcPct val="100000"/>
              </a:lnSpc>
            </a:pPr>
            <a:r>
              <a:rPr b="1" i="1" lang="en-US" sz="2000">
                <a:solidFill>
                  <a:srgbClr val="f9a025"/>
                </a:solidFill>
                <a:latin typeface="Calibri"/>
              </a:rPr>
              <a:t>SDHF creates affordable housing opportunities for the region’s low-income families and individuals by expanding the knowledge, capacity, and influence of the affordable housing development community. </a:t>
            </a:r>
            <a:endParaRPr/>
          </a:p>
        </p:txBody>
      </p:sp>
      <p:pic>
        <p:nvPicPr>
          <p:cNvPr descr="" id="128" name="Content Placeholder 8"/>
          <p:cNvPicPr/>
          <p:nvPr/>
        </p:nvPicPr>
        <p:blipFill>
          <a:blip r:embed="rId3"/>
          <a:stretch>
            <a:fillRect/>
          </a:stretch>
        </p:blipFill>
        <p:spPr>
          <a:xfrm>
            <a:off x="533520" y="2057400"/>
            <a:ext cx="2437920" cy="2659680"/>
          </a:xfrm>
          <a:prstGeom prst="rect">
            <a:avLst/>
          </a:prstGeom>
        </p:spPr>
      </p:pic>
      <p:sp>
        <p:nvSpPr>
          <p:cNvPr id="129" name="CustomShape 5"/>
          <p:cNvSpPr/>
          <p:nvPr/>
        </p:nvSpPr>
        <p:spPr>
          <a:xfrm>
            <a:off x="3429000" y="2064240"/>
            <a:ext cx="5943240" cy="2346120"/>
          </a:xfrm>
          <a:prstGeom prst="rect">
            <a:avLst/>
          </a:prstGeom>
        </p:spPr>
        <p:txBody>
          <a:bodyPr bIns="45000" lIns="90000" rIns="90000" tIns="45000"/>
          <a:p>
            <a:pPr>
              <a:lnSpc>
                <a:spcPct val="100000"/>
              </a:lnSpc>
              <a:buFont typeface="Arial"/>
              <a:buChar char="•"/>
            </a:pPr>
            <a:r>
              <a:rPr b="1" lang="en-US" sz="2000">
                <a:solidFill>
                  <a:srgbClr val="f9a025"/>
                </a:solidFill>
                <a:latin typeface="Calibri"/>
              </a:rPr>
              <a:t>Established in 1990</a:t>
            </a:r>
            <a:endParaRPr/>
          </a:p>
          <a:p>
            <a:pPr>
              <a:lnSpc>
                <a:spcPct val="100000"/>
              </a:lnSpc>
              <a:buFont typeface="Arial"/>
              <a:buChar char="•"/>
            </a:pPr>
            <a:r>
              <a:rPr b="1" lang="en-US" sz="2000">
                <a:solidFill>
                  <a:srgbClr val="f9a025"/>
                </a:solidFill>
                <a:latin typeface="Calibri"/>
              </a:rPr>
              <a:t>Membership-based organization:</a:t>
            </a:r>
            <a:endParaRPr/>
          </a:p>
          <a:p>
            <a:pPr lvl="1">
              <a:lnSpc>
                <a:spcPct val="100000"/>
              </a:lnSpc>
              <a:buSzPct val="25000"/>
              <a:buFont typeface="StarSymbol"/>
              <a:buChar char=""/>
            </a:pPr>
            <a:r>
              <a:rPr b="1" lang="en-US">
                <a:solidFill>
                  <a:srgbClr val="f9a025"/>
                </a:solidFill>
                <a:latin typeface="Calibri"/>
              </a:rPr>
              <a:t>Affordable housing developers</a:t>
            </a:r>
            <a:endParaRPr/>
          </a:p>
          <a:p>
            <a:pPr lvl="1">
              <a:lnSpc>
                <a:spcPct val="100000"/>
              </a:lnSpc>
              <a:buSzPct val="25000"/>
              <a:buFont typeface="StarSymbol"/>
              <a:buChar char=""/>
            </a:pPr>
            <a:r>
              <a:rPr b="1" lang="en-US">
                <a:solidFill>
                  <a:srgbClr val="f9a025"/>
                </a:solidFill>
                <a:latin typeface="Calibri"/>
              </a:rPr>
              <a:t>Contractors, Attorneys, Architects </a:t>
            </a:r>
            <a:endParaRPr/>
          </a:p>
          <a:p>
            <a:pPr lvl="1">
              <a:lnSpc>
                <a:spcPct val="100000"/>
              </a:lnSpc>
              <a:buSzPct val="25000"/>
              <a:buFont typeface="StarSymbol"/>
              <a:buChar char=""/>
            </a:pPr>
            <a:r>
              <a:rPr b="1" lang="en-US">
                <a:solidFill>
                  <a:srgbClr val="f9a025"/>
                </a:solidFill>
                <a:latin typeface="Calibri"/>
              </a:rPr>
              <a:t>Financial institutions </a:t>
            </a:r>
            <a:endParaRPr/>
          </a:p>
          <a:p>
            <a:pPr lvl="1">
              <a:lnSpc>
                <a:spcPct val="100000"/>
              </a:lnSpc>
              <a:buSzPct val="25000"/>
              <a:buFont typeface="StarSymbol"/>
              <a:buChar char=""/>
            </a:pPr>
            <a:r>
              <a:rPr b="1" lang="en-US">
                <a:solidFill>
                  <a:srgbClr val="f9a025"/>
                </a:solidFill>
                <a:latin typeface="Calibri"/>
              </a:rPr>
              <a:t>Government </a:t>
            </a:r>
            <a:endParaRPr/>
          </a:p>
          <a:p>
            <a:pPr lvl="1">
              <a:lnSpc>
                <a:spcPct val="100000"/>
              </a:lnSpc>
              <a:buSzPct val="25000"/>
              <a:buFont typeface="StarSymbol"/>
              <a:buChar char=""/>
            </a:pPr>
            <a:r>
              <a:rPr b="1" lang="en-US">
                <a:solidFill>
                  <a:srgbClr val="f9a025"/>
                </a:solidFill>
                <a:latin typeface="Calibri"/>
              </a:rPr>
              <a:t>Advocates and community partners </a:t>
            </a:r>
            <a:endParaRPr/>
          </a:p>
          <a:p>
            <a:pPr>
              <a:lnSpc>
                <a:spcPct val="100000"/>
              </a:lnSpc>
            </a:pP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TextShape 1"/>
          <p:cNvSpPr txBox="1"/>
          <p:nvPr/>
        </p:nvSpPr>
        <p:spPr>
          <a:xfrm>
            <a:off x="457200" y="274680"/>
            <a:ext cx="8229240" cy="1142640"/>
          </a:xfrm>
          <a:prstGeom prst="rect">
            <a:avLst/>
          </a:prstGeom>
        </p:spPr>
        <p:txBody>
          <a:bodyPr anchor="ctr"/>
          <a:p>
            <a:pPr algn="ctr">
              <a:lnSpc>
                <a:spcPct val="100000"/>
              </a:lnSpc>
            </a:pPr>
            <a:r>
              <a:rPr lang="en-US" sz="4400">
                <a:solidFill>
                  <a:srgbClr val="1d398d"/>
                </a:solidFill>
                <a:latin typeface="Calibri"/>
              </a:rPr>
              <a:t>San Diego County Growth Projections</a:t>
            </a:r>
            <a:endParaRPr/>
          </a:p>
        </p:txBody>
      </p:sp>
      <p:sp>
        <p:nvSpPr>
          <p:cNvPr id="131" name="CustomShape 2"/>
          <p:cNvSpPr/>
          <p:nvPr/>
        </p:nvSpPr>
        <p:spPr>
          <a:xfrm>
            <a:off x="0" y="6400800"/>
            <a:ext cx="9143640" cy="456840"/>
          </a:xfrm>
          <a:prstGeom prst="rect">
            <a:avLst/>
          </a:prstGeom>
          <a:solidFill>
            <a:srgbClr val="f9a025"/>
          </a:solidFill>
        </p:spPr>
      </p:sp>
      <p:sp>
        <p:nvSpPr>
          <p:cNvPr id="132" name="CustomShape 3"/>
          <p:cNvSpPr/>
          <p:nvPr/>
        </p:nvSpPr>
        <p:spPr>
          <a:xfrm>
            <a:off x="0" y="6185880"/>
            <a:ext cx="9143640" cy="151920"/>
          </a:xfrm>
          <a:prstGeom prst="rect">
            <a:avLst/>
          </a:prstGeom>
          <a:solidFill>
            <a:srgbClr val="84ae3e"/>
          </a:solidFill>
        </p:spPr>
      </p:sp>
      <p:pic>
        <p:nvPicPr>
          <p:cNvPr descr="" id="133" name="Picture 1"/>
          <p:cNvPicPr/>
          <p:nvPr/>
        </p:nvPicPr>
        <p:blipFill>
          <a:blip r:embed="rId1"/>
          <a:stretch>
            <a:fillRect/>
          </a:stretch>
        </p:blipFill>
        <p:spPr>
          <a:xfrm>
            <a:off x="6820200" y="5978160"/>
            <a:ext cx="2323440" cy="879480"/>
          </a:xfrm>
          <a:prstGeom prst="rect">
            <a:avLst/>
          </a:prstGeom>
        </p:spPr>
      </p:pic>
      <p:graphicFrame>
        <p:nvGraphicFramePr>
          <p:cNvPr id="134" name="Content Placeholder 4"/>
          <p:cNvGraphicFramePr/>
          <p:nvPr/>
        </p:nvGraphicFramePr>
        <p:xfrm>
          <a:off x="457200" y="1600200"/>
          <a:ext cx="8229240" cy="4266720"/>
        </p:xfrm>
        <a:graphic>
          <a:graphicData uri="http://schemas.openxmlformats.org/drawingml/2006/chart">
            <c:chart xmlns:c="http://schemas.openxmlformats.org/drawingml/2006/chart" xmlns:r="http://schemas.openxmlformats.org/officeDocument/2006/relationships" r:id="rId2"/>
          </a:graphicData>
        </a:graphic>
      </p:graphicFrame>
      <p:sp>
        <p:nvSpPr>
          <p:cNvPr id="135" name="CustomShape 4"/>
          <p:cNvSpPr/>
          <p:nvPr/>
        </p:nvSpPr>
        <p:spPr>
          <a:xfrm>
            <a:off x="716040" y="5650560"/>
            <a:ext cx="5210280" cy="364680"/>
          </a:xfrm>
          <a:prstGeom prst="rect">
            <a:avLst/>
          </a:prstGeom>
        </p:spPr>
        <p:txBody>
          <a:bodyPr bIns="45000" lIns="90000" rIns="90000" tIns="45000" wrap="none"/>
          <a:p>
            <a:pPr>
              <a:lnSpc>
                <a:spcPct val="100000"/>
              </a:lnSpc>
            </a:pPr>
            <a:r>
              <a:rPr b="1" lang="en-US">
                <a:solidFill>
                  <a:srgbClr val="ffc000"/>
                </a:solidFill>
                <a:latin typeface="Calibri"/>
              </a:rPr>
              <a:t>Source: SANDAG, Series 13 Regional Growth Forecast</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TextShape 1"/>
          <p:cNvSpPr txBox="1"/>
          <p:nvPr/>
        </p:nvSpPr>
        <p:spPr>
          <a:xfrm>
            <a:off x="457200" y="274680"/>
            <a:ext cx="8229240" cy="1142640"/>
          </a:xfrm>
          <a:prstGeom prst="rect">
            <a:avLst/>
          </a:prstGeom>
        </p:spPr>
        <p:txBody>
          <a:bodyPr anchor="ctr"/>
          <a:p>
            <a:pPr algn="ctr">
              <a:lnSpc>
                <a:spcPct val="100000"/>
              </a:lnSpc>
            </a:pPr>
            <a:r>
              <a:rPr lang="en-US" sz="4400">
                <a:solidFill>
                  <a:srgbClr val="1d398d"/>
                </a:solidFill>
                <a:latin typeface="Calibri"/>
              </a:rPr>
              <a:t>San Diego Median Income</a:t>
            </a:r>
            <a:endParaRPr/>
          </a:p>
        </p:txBody>
      </p:sp>
      <p:sp>
        <p:nvSpPr>
          <p:cNvPr id="137" name="CustomShape 2"/>
          <p:cNvSpPr/>
          <p:nvPr/>
        </p:nvSpPr>
        <p:spPr>
          <a:xfrm>
            <a:off x="0" y="6400800"/>
            <a:ext cx="9143640" cy="456840"/>
          </a:xfrm>
          <a:prstGeom prst="rect">
            <a:avLst/>
          </a:prstGeom>
          <a:solidFill>
            <a:srgbClr val="f9a025"/>
          </a:solidFill>
        </p:spPr>
      </p:sp>
      <p:sp>
        <p:nvSpPr>
          <p:cNvPr id="138" name="CustomShape 3"/>
          <p:cNvSpPr/>
          <p:nvPr/>
        </p:nvSpPr>
        <p:spPr>
          <a:xfrm>
            <a:off x="0" y="6185880"/>
            <a:ext cx="9143640" cy="151920"/>
          </a:xfrm>
          <a:prstGeom prst="rect">
            <a:avLst/>
          </a:prstGeom>
          <a:solidFill>
            <a:srgbClr val="84ae3e"/>
          </a:solidFill>
        </p:spPr>
      </p:sp>
      <p:pic>
        <p:nvPicPr>
          <p:cNvPr descr="" id="139" name="Picture 1"/>
          <p:cNvPicPr/>
          <p:nvPr/>
        </p:nvPicPr>
        <p:blipFill>
          <a:blip r:embed="rId1"/>
          <a:stretch>
            <a:fillRect/>
          </a:stretch>
        </p:blipFill>
        <p:spPr>
          <a:xfrm>
            <a:off x="6820200" y="5978160"/>
            <a:ext cx="2323440" cy="879480"/>
          </a:xfrm>
          <a:prstGeom prst="rect">
            <a:avLst/>
          </a:prstGeom>
        </p:spPr>
      </p:pic>
      <p:graphicFrame>
        <p:nvGraphicFramePr>
          <p:cNvPr id="140" name="Table 4"/>
          <p:cNvGraphicFramePr/>
          <p:nvPr/>
        </p:nvGraphicFramePr>
        <p:xfrm>
          <a:off x="228600" y="1600200"/>
          <a:ext cx="8610120" cy="3428640"/>
        </p:xfrm>
        <a:graphic>
          <a:graphicData uri="http://schemas.openxmlformats.org/drawingml/2006/table">
            <a:tbl>
              <a:tblPr/>
              <a:tblGrid>
                <a:gridCol w="1720440"/>
                <a:gridCol w="1787040"/>
                <a:gridCol w="1658160"/>
                <a:gridCol w="1723680"/>
                <a:gridCol w="1720800"/>
              </a:tblGrid>
              <a:tr h="874800">
                <a:tc>
                  <a:tcPr/>
                </a:tc>
                <a:tc>
                  <a:txBody>
                    <a:bodyPr anchor="b" wrap="none"/>
                    <a:p>
                      <a:pPr algn="ctr">
                        <a:lnSpc>
                          <a:spcPct val="100000"/>
                        </a:lnSpc>
                      </a:pPr>
                      <a:r>
                        <a:rPr b="1" lang="en-US" sz="2000">
                          <a:solidFill>
                            <a:srgbClr val="1f497d"/>
                          </a:solidFill>
                          <a:latin typeface="Calibri"/>
                        </a:rPr>
                        <a:t>Median Income</a:t>
                      </a:r>
                      <a:endParaRPr/>
                    </a:p>
                  </a:txBody>
                  <a:tcPr/>
                </a:tc>
                <a:tc>
                  <a:txBody>
                    <a:bodyPr anchor="b" wrap="none"/>
                    <a:p>
                      <a:pPr algn="ctr">
                        <a:lnSpc>
                          <a:spcPct val="100000"/>
                        </a:lnSpc>
                      </a:pPr>
                      <a:r>
                        <a:rPr b="1" lang="en-US" sz="2000">
                          <a:solidFill>
                            <a:srgbClr val="1f497d"/>
                          </a:solidFill>
                          <a:latin typeface="Calibri"/>
                        </a:rPr>
                        <a:t>Extremely Low Income</a:t>
                      </a:r>
                      <a:endParaRPr/>
                    </a:p>
                  </a:txBody>
                  <a:tcPr/>
                </a:tc>
                <a:tc>
                  <a:txBody>
                    <a:bodyPr anchor="b" wrap="none"/>
                    <a:p>
                      <a:pPr algn="ctr">
                        <a:lnSpc>
                          <a:spcPct val="100000"/>
                        </a:lnSpc>
                      </a:pPr>
                      <a:r>
                        <a:rPr b="1" lang="en-US" sz="2000">
                          <a:solidFill>
                            <a:srgbClr val="1f497d"/>
                          </a:solidFill>
                          <a:latin typeface="Calibri"/>
                        </a:rPr>
                        <a:t>Very Low Income</a:t>
                      </a:r>
                      <a:endParaRPr/>
                    </a:p>
                  </a:txBody>
                  <a:tcPr/>
                </a:tc>
                <a:tc>
                  <a:txBody>
                    <a:bodyPr anchor="b" wrap="none"/>
                    <a:p>
                      <a:pPr algn="ctr">
                        <a:lnSpc>
                          <a:spcPct val="100000"/>
                        </a:lnSpc>
                      </a:pPr>
                      <a:r>
                        <a:rPr b="1" lang="en-US" sz="2000">
                          <a:solidFill>
                            <a:srgbClr val="1f497d"/>
                          </a:solidFill>
                          <a:latin typeface="Calibri"/>
                        </a:rPr>
                        <a:t>Low </a:t>
                      </a:r>
                      <a:endParaRPr/>
                    </a:p>
                    <a:p>
                      <a:pPr algn="ctr">
                        <a:lnSpc>
                          <a:spcPct val="100000"/>
                        </a:lnSpc>
                      </a:pPr>
                      <a:r>
                        <a:rPr b="1" lang="en-US" sz="2000">
                          <a:solidFill>
                            <a:srgbClr val="1f497d"/>
                          </a:solidFill>
                          <a:latin typeface="Calibri"/>
                        </a:rPr>
                        <a:t>Income</a:t>
                      </a:r>
                      <a:endParaRPr/>
                    </a:p>
                  </a:txBody>
                  <a:tcPr/>
                </a:tc>
              </a:tr>
              <a:tr h="370800">
                <a:tc>
                  <a:txBody>
                    <a:bodyPr wrap="none"/>
                    <a:p>
                      <a:pPr>
                        <a:lnSpc>
                          <a:spcPct val="100000"/>
                        </a:lnSpc>
                      </a:pPr>
                      <a:r>
                        <a:rPr b="1" lang="en-US">
                          <a:solidFill>
                            <a:srgbClr val="1f497d"/>
                          </a:solidFill>
                          <a:latin typeface="Calibri"/>
                        </a:rPr>
                        <a:t>Family Size</a:t>
                      </a:r>
                      <a:endParaRPr/>
                    </a:p>
                  </a:txBody>
                  <a:tcPr/>
                </a:tc>
                <a:tc>
                  <a:txBody>
                    <a:bodyPr wrap="none"/>
                    <a:p>
                      <a:pPr algn="ctr">
                        <a:lnSpc>
                          <a:spcPct val="100000"/>
                        </a:lnSpc>
                      </a:pPr>
                      <a:r>
                        <a:rPr b="1" lang="en-US">
                          <a:solidFill>
                            <a:srgbClr val="1f497d"/>
                          </a:solidFill>
                          <a:latin typeface="Calibri"/>
                        </a:rPr>
                        <a:t>100% of AMI</a:t>
                      </a:r>
                      <a:endParaRPr/>
                    </a:p>
                  </a:txBody>
                  <a:tcPr/>
                </a:tc>
                <a:tc>
                  <a:txBody>
                    <a:bodyPr wrap="none"/>
                    <a:p>
                      <a:pPr algn="ctr">
                        <a:lnSpc>
                          <a:spcPct val="100000"/>
                        </a:lnSpc>
                      </a:pPr>
                      <a:r>
                        <a:rPr b="1" lang="en-US">
                          <a:solidFill>
                            <a:srgbClr val="1f497d"/>
                          </a:solidFill>
                          <a:latin typeface="Calibri"/>
                        </a:rPr>
                        <a:t>30% of AMI</a:t>
                      </a:r>
                      <a:endParaRPr/>
                    </a:p>
                  </a:txBody>
                  <a:tcPr/>
                </a:tc>
                <a:tc>
                  <a:txBody>
                    <a:bodyPr wrap="none"/>
                    <a:p>
                      <a:pPr algn="ctr">
                        <a:lnSpc>
                          <a:spcPct val="100000"/>
                        </a:lnSpc>
                      </a:pPr>
                      <a:r>
                        <a:rPr b="1" lang="en-US">
                          <a:solidFill>
                            <a:srgbClr val="1f497d"/>
                          </a:solidFill>
                          <a:latin typeface="Calibri"/>
                        </a:rPr>
                        <a:t>50% of AMI</a:t>
                      </a:r>
                      <a:endParaRPr/>
                    </a:p>
                  </a:txBody>
                  <a:tcPr/>
                </a:tc>
                <a:tc>
                  <a:txBody>
                    <a:bodyPr wrap="none"/>
                    <a:p>
                      <a:pPr algn="ctr">
                        <a:lnSpc>
                          <a:spcPct val="100000"/>
                        </a:lnSpc>
                      </a:pPr>
                      <a:r>
                        <a:rPr b="1" lang="en-US">
                          <a:solidFill>
                            <a:srgbClr val="1f497d"/>
                          </a:solidFill>
                          <a:latin typeface="Calibri"/>
                        </a:rPr>
                        <a:t>60% of AMI</a:t>
                      </a:r>
                      <a:endParaRPr/>
                    </a:p>
                  </a:txBody>
                  <a:tcPr/>
                </a:tc>
              </a:tr>
              <a:tr h="554400">
                <a:tc>
                  <a:txBody>
                    <a:bodyPr anchor="ctr" wrap="none"/>
                    <a:p>
                      <a:pPr>
                        <a:lnSpc>
                          <a:spcPct val="100000"/>
                        </a:lnSpc>
                      </a:pPr>
                      <a:r>
                        <a:rPr lang="en-US" sz="2000">
                          <a:solidFill>
                            <a:srgbClr val="000000"/>
                          </a:solidFill>
                          <a:latin typeface="Calibri"/>
                        </a:rPr>
                        <a:t>1 person</a:t>
                      </a:r>
                      <a:endParaRPr/>
                    </a:p>
                  </a:txBody>
                  <a:tcPr/>
                </a:tc>
                <a:tc>
                  <a:txBody>
                    <a:bodyPr anchor="ctr" wrap="none"/>
                    <a:p>
                      <a:pPr algn="ctr">
                        <a:lnSpc>
                          <a:spcPct val="100000"/>
                        </a:lnSpc>
                      </a:pPr>
                      <a:r>
                        <a:rPr lang="en-US" sz="2000">
                          <a:solidFill>
                            <a:srgbClr val="000000"/>
                          </a:solidFill>
                          <a:latin typeface="Calibri"/>
                        </a:rPr>
                        <a:t>$50,600</a:t>
                      </a:r>
                      <a:endParaRPr/>
                    </a:p>
                  </a:txBody>
                  <a:tcPr/>
                </a:tc>
                <a:tc>
                  <a:txBody>
                    <a:bodyPr anchor="ctr" wrap="none"/>
                    <a:p>
                      <a:pPr algn="ctr">
                        <a:lnSpc>
                          <a:spcPct val="100000"/>
                        </a:lnSpc>
                      </a:pPr>
                      <a:r>
                        <a:rPr lang="en-US" sz="2000">
                          <a:solidFill>
                            <a:srgbClr val="000000"/>
                          </a:solidFill>
                          <a:latin typeface="Calibri"/>
                        </a:rPr>
                        <a:t>$16,950</a:t>
                      </a:r>
                      <a:endParaRPr/>
                    </a:p>
                  </a:txBody>
                  <a:tcPr/>
                </a:tc>
                <a:tc>
                  <a:txBody>
                    <a:bodyPr anchor="ctr" wrap="none"/>
                    <a:p>
                      <a:pPr algn="ctr">
                        <a:lnSpc>
                          <a:spcPct val="100000"/>
                        </a:lnSpc>
                      </a:pPr>
                      <a:r>
                        <a:rPr lang="en-US" sz="2000">
                          <a:solidFill>
                            <a:srgbClr val="000000"/>
                          </a:solidFill>
                          <a:latin typeface="Calibri"/>
                        </a:rPr>
                        <a:t>$28,250</a:t>
                      </a:r>
                      <a:endParaRPr/>
                    </a:p>
                  </a:txBody>
                  <a:tcPr/>
                </a:tc>
                <a:tc>
                  <a:txBody>
                    <a:bodyPr anchor="ctr" wrap="none"/>
                    <a:p>
                      <a:pPr algn="ctr">
                        <a:lnSpc>
                          <a:spcPct val="100000"/>
                        </a:lnSpc>
                      </a:pPr>
                      <a:r>
                        <a:rPr lang="en-US" sz="2000">
                          <a:solidFill>
                            <a:srgbClr val="000000"/>
                          </a:solidFill>
                          <a:latin typeface="Calibri"/>
                        </a:rPr>
                        <a:t>$33,900</a:t>
                      </a:r>
                      <a:endParaRPr/>
                    </a:p>
                  </a:txBody>
                  <a:tcPr/>
                </a:tc>
              </a:tr>
              <a:tr h="558720">
                <a:tc>
                  <a:txBody>
                    <a:bodyPr anchor="ctr" wrap="none"/>
                    <a:p>
                      <a:pPr>
                        <a:lnSpc>
                          <a:spcPct val="100000"/>
                        </a:lnSpc>
                      </a:pPr>
                      <a:r>
                        <a:rPr lang="en-US" sz="2000">
                          <a:solidFill>
                            <a:srgbClr val="000000"/>
                          </a:solidFill>
                          <a:latin typeface="Calibri"/>
                        </a:rPr>
                        <a:t>2 persons</a:t>
                      </a:r>
                      <a:endParaRPr/>
                    </a:p>
                  </a:txBody>
                  <a:tcPr/>
                </a:tc>
                <a:tc>
                  <a:txBody>
                    <a:bodyPr anchor="ctr" wrap="none"/>
                    <a:p>
                      <a:pPr algn="ctr">
                        <a:lnSpc>
                          <a:spcPct val="100000"/>
                        </a:lnSpc>
                      </a:pPr>
                      <a:r>
                        <a:rPr lang="en-US" sz="2000">
                          <a:solidFill>
                            <a:srgbClr val="000000"/>
                          </a:solidFill>
                          <a:latin typeface="Calibri"/>
                        </a:rPr>
                        <a:t>$57,850</a:t>
                      </a:r>
                      <a:endParaRPr/>
                    </a:p>
                  </a:txBody>
                  <a:tcPr/>
                </a:tc>
                <a:tc>
                  <a:txBody>
                    <a:bodyPr anchor="ctr" wrap="none"/>
                    <a:p>
                      <a:pPr algn="ctr">
                        <a:lnSpc>
                          <a:spcPct val="100000"/>
                        </a:lnSpc>
                      </a:pPr>
                      <a:r>
                        <a:rPr lang="en-US" sz="2000">
                          <a:solidFill>
                            <a:srgbClr val="000000"/>
                          </a:solidFill>
                          <a:latin typeface="Calibri"/>
                        </a:rPr>
                        <a:t>$19,400</a:t>
                      </a:r>
                      <a:endParaRPr/>
                    </a:p>
                  </a:txBody>
                  <a:tcPr/>
                </a:tc>
                <a:tc>
                  <a:txBody>
                    <a:bodyPr anchor="ctr" wrap="none"/>
                    <a:p>
                      <a:pPr algn="ctr">
                        <a:lnSpc>
                          <a:spcPct val="100000"/>
                        </a:lnSpc>
                      </a:pPr>
                      <a:r>
                        <a:rPr lang="en-US" sz="2000">
                          <a:solidFill>
                            <a:srgbClr val="000000"/>
                          </a:solidFill>
                          <a:latin typeface="Calibri"/>
                        </a:rPr>
                        <a:t>$32,250</a:t>
                      </a:r>
                      <a:endParaRPr/>
                    </a:p>
                  </a:txBody>
                  <a:tcPr/>
                </a:tc>
                <a:tc>
                  <a:txBody>
                    <a:bodyPr anchor="ctr" wrap="none"/>
                    <a:p>
                      <a:pPr algn="ctr">
                        <a:lnSpc>
                          <a:spcPct val="100000"/>
                        </a:lnSpc>
                      </a:pPr>
                      <a:r>
                        <a:rPr lang="en-US" sz="2000">
                          <a:solidFill>
                            <a:srgbClr val="000000"/>
                          </a:solidFill>
                          <a:latin typeface="Calibri"/>
                        </a:rPr>
                        <a:t>$38,700</a:t>
                      </a:r>
                      <a:endParaRPr/>
                    </a:p>
                  </a:txBody>
                  <a:tcPr/>
                </a:tc>
              </a:tr>
              <a:tr h="558720">
                <a:tc>
                  <a:txBody>
                    <a:bodyPr anchor="ctr" wrap="none"/>
                    <a:p>
                      <a:pPr>
                        <a:lnSpc>
                          <a:spcPct val="100000"/>
                        </a:lnSpc>
                      </a:pPr>
                      <a:r>
                        <a:rPr lang="en-US" sz="2000">
                          <a:solidFill>
                            <a:srgbClr val="000000"/>
                          </a:solidFill>
                          <a:latin typeface="Calibri"/>
                        </a:rPr>
                        <a:t>3 persons</a:t>
                      </a:r>
                      <a:endParaRPr/>
                    </a:p>
                  </a:txBody>
                  <a:tcPr/>
                </a:tc>
                <a:tc>
                  <a:txBody>
                    <a:bodyPr anchor="ctr" wrap="none"/>
                    <a:p>
                      <a:pPr algn="ctr">
                        <a:lnSpc>
                          <a:spcPct val="100000"/>
                        </a:lnSpc>
                      </a:pPr>
                      <a:r>
                        <a:rPr lang="en-US" sz="2000">
                          <a:solidFill>
                            <a:srgbClr val="000000"/>
                          </a:solidFill>
                          <a:latin typeface="Calibri"/>
                        </a:rPr>
                        <a:t>$65,050</a:t>
                      </a:r>
                      <a:endParaRPr/>
                    </a:p>
                  </a:txBody>
                  <a:tcPr/>
                </a:tc>
                <a:tc>
                  <a:txBody>
                    <a:bodyPr anchor="ctr" wrap="none"/>
                    <a:p>
                      <a:pPr algn="ctr">
                        <a:lnSpc>
                          <a:spcPct val="100000"/>
                        </a:lnSpc>
                      </a:pPr>
                      <a:r>
                        <a:rPr lang="en-US" sz="2000">
                          <a:solidFill>
                            <a:srgbClr val="000000"/>
                          </a:solidFill>
                          <a:latin typeface="Calibri"/>
                        </a:rPr>
                        <a:t>$21,800</a:t>
                      </a:r>
                      <a:endParaRPr/>
                    </a:p>
                  </a:txBody>
                  <a:tcPr/>
                </a:tc>
                <a:tc>
                  <a:txBody>
                    <a:bodyPr anchor="ctr" wrap="none"/>
                    <a:p>
                      <a:pPr algn="ctr">
                        <a:lnSpc>
                          <a:spcPct val="100000"/>
                        </a:lnSpc>
                      </a:pPr>
                      <a:r>
                        <a:rPr lang="en-US" sz="2000">
                          <a:solidFill>
                            <a:srgbClr val="000000"/>
                          </a:solidFill>
                          <a:latin typeface="Calibri"/>
                        </a:rPr>
                        <a:t>$36,300</a:t>
                      </a:r>
                      <a:endParaRPr/>
                    </a:p>
                  </a:txBody>
                  <a:tcPr/>
                </a:tc>
                <a:tc>
                  <a:txBody>
                    <a:bodyPr anchor="ctr" wrap="none"/>
                    <a:p>
                      <a:pPr algn="ctr">
                        <a:lnSpc>
                          <a:spcPct val="100000"/>
                        </a:lnSpc>
                      </a:pPr>
                      <a:r>
                        <a:rPr lang="en-US" sz="2000">
                          <a:solidFill>
                            <a:srgbClr val="000000"/>
                          </a:solidFill>
                          <a:latin typeface="Calibri"/>
                        </a:rPr>
                        <a:t>$43,560</a:t>
                      </a:r>
                      <a:endParaRPr/>
                    </a:p>
                  </a:txBody>
                  <a:tcPr/>
                </a:tc>
              </a:tr>
              <a:tr h="511200">
                <a:tc>
                  <a:txBody>
                    <a:bodyPr anchor="ctr" wrap="none"/>
                    <a:p>
                      <a:pPr>
                        <a:lnSpc>
                          <a:spcPct val="100000"/>
                        </a:lnSpc>
                      </a:pPr>
                      <a:r>
                        <a:rPr lang="en-US" sz="2000">
                          <a:solidFill>
                            <a:srgbClr val="000000"/>
                          </a:solidFill>
                          <a:latin typeface="Calibri"/>
                        </a:rPr>
                        <a:t>4 persons</a:t>
                      </a:r>
                      <a:endParaRPr/>
                    </a:p>
                  </a:txBody>
                  <a:tcPr/>
                </a:tc>
                <a:tc>
                  <a:txBody>
                    <a:bodyPr anchor="ctr" wrap="none"/>
                    <a:p>
                      <a:pPr algn="ctr">
                        <a:lnSpc>
                          <a:spcPct val="100000"/>
                        </a:lnSpc>
                      </a:pPr>
                      <a:r>
                        <a:rPr lang="en-US" sz="2000">
                          <a:solidFill>
                            <a:srgbClr val="000000"/>
                          </a:solidFill>
                          <a:latin typeface="Calibri"/>
                        </a:rPr>
                        <a:t>$72,300</a:t>
                      </a:r>
                      <a:endParaRPr/>
                    </a:p>
                  </a:txBody>
                  <a:tcPr/>
                </a:tc>
                <a:tc>
                  <a:txBody>
                    <a:bodyPr anchor="ctr" wrap="none"/>
                    <a:p>
                      <a:pPr algn="ctr">
                        <a:lnSpc>
                          <a:spcPct val="100000"/>
                        </a:lnSpc>
                      </a:pPr>
                      <a:r>
                        <a:rPr lang="en-US" sz="2000">
                          <a:solidFill>
                            <a:srgbClr val="000000"/>
                          </a:solidFill>
                          <a:latin typeface="Calibri"/>
                        </a:rPr>
                        <a:t>$24,200</a:t>
                      </a:r>
                      <a:endParaRPr/>
                    </a:p>
                  </a:txBody>
                  <a:tcPr/>
                </a:tc>
                <a:tc>
                  <a:txBody>
                    <a:bodyPr anchor="ctr" wrap="none"/>
                    <a:p>
                      <a:pPr algn="ctr">
                        <a:lnSpc>
                          <a:spcPct val="100000"/>
                        </a:lnSpc>
                      </a:pPr>
                      <a:r>
                        <a:rPr lang="en-US" sz="2000">
                          <a:solidFill>
                            <a:srgbClr val="000000"/>
                          </a:solidFill>
                          <a:latin typeface="Calibri"/>
                        </a:rPr>
                        <a:t>$40,300</a:t>
                      </a:r>
                      <a:endParaRPr/>
                    </a:p>
                  </a:txBody>
                  <a:tcPr/>
                </a:tc>
                <a:tc>
                  <a:txBody>
                    <a:bodyPr anchor="ctr" wrap="none"/>
                    <a:p>
                      <a:pPr algn="ctr">
                        <a:lnSpc>
                          <a:spcPct val="100000"/>
                        </a:lnSpc>
                      </a:pPr>
                      <a:r>
                        <a:rPr lang="en-US" sz="2000">
                          <a:solidFill>
                            <a:srgbClr val="000000"/>
                          </a:solidFill>
                          <a:latin typeface="Calibri"/>
                        </a:rPr>
                        <a:t>$48,360</a:t>
                      </a:r>
                      <a:endParaRPr/>
                    </a:p>
                  </a:txBody>
                  <a:tcPr/>
                </a:tc>
              </a:tr>
            </a:tbl>
          </a:graphicData>
        </a:graphic>
      </p:graphicFrame>
      <p:sp>
        <p:nvSpPr>
          <p:cNvPr id="141" name="CustomShape 5"/>
          <p:cNvSpPr/>
          <p:nvPr/>
        </p:nvSpPr>
        <p:spPr>
          <a:xfrm>
            <a:off x="244080" y="5181480"/>
            <a:ext cx="4102200" cy="364680"/>
          </a:xfrm>
          <a:prstGeom prst="rect">
            <a:avLst/>
          </a:prstGeom>
        </p:spPr>
        <p:txBody>
          <a:bodyPr bIns="45000" lIns="90000" rIns="90000" tIns="45000" wrap="none"/>
          <a:p>
            <a:pPr algn="ctr">
              <a:lnSpc>
                <a:spcPct val="100000"/>
              </a:lnSpc>
            </a:pPr>
            <a:r>
              <a:rPr b="1" lang="en-US">
                <a:solidFill>
                  <a:srgbClr val="ffc000"/>
                </a:solidFill>
                <a:latin typeface="Calibri"/>
              </a:rPr>
              <a:t>Source:  HUD Adjusted Figures, May 2013</a:t>
            </a: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TextShape 1"/>
          <p:cNvSpPr txBox="1"/>
          <p:nvPr/>
        </p:nvSpPr>
        <p:spPr>
          <a:xfrm>
            <a:off x="6553080" y="6356520"/>
            <a:ext cx="2133360" cy="364680"/>
          </a:xfrm>
          <a:prstGeom prst="rect">
            <a:avLst/>
          </a:prstGeom>
        </p:spPr>
        <p:txBody>
          <a:bodyPr anchor="ctr"/>
          <a:p>
            <a:pPr algn="r">
              <a:lnSpc>
                <a:spcPct val="100000"/>
              </a:lnSpc>
            </a:pPr>
            <a:fld id="{CB5C28E0-DA98-4F2D-AF58-4D92D4BECEBF}" type="slidenum">
              <a:rPr lang="en-US" sz="1200">
                <a:solidFill>
                  <a:srgbClr val="8b8b8b"/>
                </a:solidFill>
                <a:latin typeface="Arial"/>
              </a:rPr>
              <a:t>&lt;number&gt;</a:t>
            </a:fld>
            <a:endParaRPr/>
          </a:p>
        </p:txBody>
      </p:sp>
      <p:pic>
        <p:nvPicPr>
          <p:cNvPr descr="" id="143" name="Picture 32"/>
          <p:cNvPicPr/>
          <p:nvPr/>
        </p:nvPicPr>
        <p:blipFill>
          <a:blip r:embed="rId1"/>
          <a:stretch>
            <a:fillRect/>
          </a:stretch>
        </p:blipFill>
        <p:spPr>
          <a:xfrm>
            <a:off x="1676520" y="1523880"/>
            <a:ext cx="480600" cy="761760"/>
          </a:xfrm>
          <a:prstGeom prst="rect">
            <a:avLst/>
          </a:prstGeom>
        </p:spPr>
      </p:pic>
      <p:pic>
        <p:nvPicPr>
          <p:cNvPr descr="" id="144" name="Picture 36"/>
          <p:cNvPicPr/>
          <p:nvPr/>
        </p:nvPicPr>
        <p:blipFill>
          <a:blip r:embed="rId2"/>
          <a:stretch>
            <a:fillRect/>
          </a:stretch>
        </p:blipFill>
        <p:spPr>
          <a:xfrm>
            <a:off x="5562720" y="2819520"/>
            <a:ext cx="545760" cy="742680"/>
          </a:xfrm>
          <a:prstGeom prst="rect">
            <a:avLst/>
          </a:prstGeom>
        </p:spPr>
      </p:pic>
      <p:pic>
        <p:nvPicPr>
          <p:cNvPr descr="" id="145" name="Picture 46"/>
          <p:cNvPicPr/>
          <p:nvPr/>
        </p:nvPicPr>
        <p:blipFill>
          <a:blip r:embed="rId3"/>
          <a:stretch>
            <a:fillRect/>
          </a:stretch>
        </p:blipFill>
        <p:spPr>
          <a:xfrm>
            <a:off x="4191120" y="2438280"/>
            <a:ext cx="597960" cy="699840"/>
          </a:xfrm>
          <a:prstGeom prst="rect">
            <a:avLst/>
          </a:prstGeom>
        </p:spPr>
      </p:pic>
      <p:pic>
        <p:nvPicPr>
          <p:cNvPr descr="" id="146" name="Picture 54"/>
          <p:cNvPicPr/>
          <p:nvPr/>
        </p:nvPicPr>
        <p:blipFill>
          <a:blip r:embed="rId4"/>
          <a:stretch>
            <a:fillRect/>
          </a:stretch>
        </p:blipFill>
        <p:spPr>
          <a:xfrm>
            <a:off x="6934320" y="2971800"/>
            <a:ext cx="482400" cy="718920"/>
          </a:xfrm>
          <a:prstGeom prst="rect">
            <a:avLst/>
          </a:prstGeom>
        </p:spPr>
      </p:pic>
      <p:pic>
        <p:nvPicPr>
          <p:cNvPr descr="" id="147" name="Picture 56"/>
          <p:cNvPicPr/>
          <p:nvPr/>
        </p:nvPicPr>
        <p:blipFill>
          <a:blip r:embed="rId5"/>
          <a:stretch>
            <a:fillRect/>
          </a:stretch>
        </p:blipFill>
        <p:spPr>
          <a:xfrm>
            <a:off x="4876920" y="3048120"/>
            <a:ext cx="639720" cy="507600"/>
          </a:xfrm>
          <a:prstGeom prst="rect">
            <a:avLst/>
          </a:prstGeom>
        </p:spPr>
      </p:pic>
      <p:pic>
        <p:nvPicPr>
          <p:cNvPr descr="" id="148" name="Picture 58"/>
          <p:cNvPicPr/>
          <p:nvPr/>
        </p:nvPicPr>
        <p:blipFill>
          <a:blip r:embed="rId6"/>
          <a:stretch>
            <a:fillRect/>
          </a:stretch>
        </p:blipFill>
        <p:spPr>
          <a:xfrm>
            <a:off x="6172200" y="3124080"/>
            <a:ext cx="651960" cy="507600"/>
          </a:xfrm>
          <a:prstGeom prst="rect">
            <a:avLst/>
          </a:prstGeom>
        </p:spPr>
      </p:pic>
      <p:pic>
        <p:nvPicPr>
          <p:cNvPr descr="" id="149" name="Picture 60"/>
          <p:cNvPicPr/>
          <p:nvPr/>
        </p:nvPicPr>
        <p:blipFill>
          <a:blip r:embed="rId7"/>
          <a:stretch>
            <a:fillRect/>
          </a:stretch>
        </p:blipFill>
        <p:spPr>
          <a:xfrm>
            <a:off x="7543800" y="3048120"/>
            <a:ext cx="583920" cy="685440"/>
          </a:xfrm>
          <a:prstGeom prst="rect">
            <a:avLst/>
          </a:prstGeom>
        </p:spPr>
      </p:pic>
      <p:pic>
        <p:nvPicPr>
          <p:cNvPr descr="" id="150" name="Picture 62"/>
          <p:cNvPicPr/>
          <p:nvPr/>
        </p:nvPicPr>
        <p:blipFill>
          <a:blip r:embed="rId8"/>
          <a:stretch>
            <a:fillRect/>
          </a:stretch>
        </p:blipFill>
        <p:spPr>
          <a:xfrm>
            <a:off x="8305920" y="3048120"/>
            <a:ext cx="501120" cy="752040"/>
          </a:xfrm>
          <a:prstGeom prst="rect">
            <a:avLst/>
          </a:prstGeom>
        </p:spPr>
      </p:pic>
      <p:pic>
        <p:nvPicPr>
          <p:cNvPr descr="" id="151" name="Picture 66"/>
          <p:cNvPicPr/>
          <p:nvPr/>
        </p:nvPicPr>
        <p:blipFill>
          <a:blip r:embed="rId9"/>
          <a:stretch>
            <a:fillRect/>
          </a:stretch>
        </p:blipFill>
        <p:spPr>
          <a:xfrm>
            <a:off x="2895480" y="2057400"/>
            <a:ext cx="577440" cy="690120"/>
          </a:xfrm>
          <a:prstGeom prst="rect">
            <a:avLst/>
          </a:prstGeom>
        </p:spPr>
      </p:pic>
      <p:pic>
        <p:nvPicPr>
          <p:cNvPr descr="" id="152" name="Picture 68"/>
          <p:cNvPicPr/>
          <p:nvPr/>
        </p:nvPicPr>
        <p:blipFill>
          <a:blip r:embed="rId10"/>
          <a:stretch>
            <a:fillRect/>
          </a:stretch>
        </p:blipFill>
        <p:spPr>
          <a:xfrm>
            <a:off x="914400" y="1295280"/>
            <a:ext cx="550440" cy="828360"/>
          </a:xfrm>
          <a:prstGeom prst="rect">
            <a:avLst/>
          </a:prstGeom>
        </p:spPr>
      </p:pic>
      <p:pic>
        <p:nvPicPr>
          <p:cNvPr descr="" id="153" name="Picture 70"/>
          <p:cNvPicPr/>
          <p:nvPr/>
        </p:nvPicPr>
        <p:blipFill>
          <a:blip r:embed="rId11"/>
          <a:stretch>
            <a:fillRect/>
          </a:stretch>
        </p:blipFill>
        <p:spPr>
          <a:xfrm>
            <a:off x="3581280" y="2362320"/>
            <a:ext cx="615600" cy="728280"/>
          </a:xfrm>
          <a:prstGeom prst="rect">
            <a:avLst/>
          </a:prstGeom>
        </p:spPr>
      </p:pic>
      <p:pic>
        <p:nvPicPr>
          <p:cNvPr descr="" id="154" name="Picture 72"/>
          <p:cNvPicPr/>
          <p:nvPr/>
        </p:nvPicPr>
        <p:blipFill>
          <a:blip r:embed="rId12"/>
          <a:stretch>
            <a:fillRect/>
          </a:stretch>
        </p:blipFill>
        <p:spPr>
          <a:xfrm>
            <a:off x="2362320" y="1600200"/>
            <a:ext cx="471240" cy="704520"/>
          </a:xfrm>
          <a:prstGeom prst="rect">
            <a:avLst/>
          </a:prstGeom>
        </p:spPr>
      </p:pic>
      <p:sp>
        <p:nvSpPr>
          <p:cNvPr id="155" name="CustomShape 2"/>
          <p:cNvSpPr/>
          <p:nvPr/>
        </p:nvSpPr>
        <p:spPr>
          <a:xfrm>
            <a:off x="457200" y="304920"/>
            <a:ext cx="8076960" cy="623880"/>
          </a:xfrm>
          <a:prstGeom prst="rect">
            <a:avLst/>
          </a:prstGeom>
        </p:spPr>
        <p:txBody>
          <a:bodyPr bIns="45000" lIns="90000" rIns="90000" tIns="45000"/>
          <a:p>
            <a:pPr algn="ctr">
              <a:lnSpc>
                <a:spcPct val="100000"/>
              </a:lnSpc>
            </a:pPr>
            <a:r>
              <a:rPr b="1" lang="en-US" sz="3500">
                <a:solidFill>
                  <a:srgbClr val="1d398d"/>
                </a:solidFill>
                <a:latin typeface="Calibri"/>
              </a:rPr>
              <a:t>Average Salaries by Job in San Diego</a:t>
            </a:r>
            <a:endParaRPr/>
          </a:p>
        </p:txBody>
      </p:sp>
      <p:sp>
        <p:nvSpPr>
          <p:cNvPr id="156" name="CustomShape 3"/>
          <p:cNvSpPr/>
          <p:nvPr/>
        </p:nvSpPr>
        <p:spPr>
          <a:xfrm>
            <a:off x="339840" y="5638680"/>
            <a:ext cx="4933440" cy="364680"/>
          </a:xfrm>
          <a:prstGeom prst="rect">
            <a:avLst/>
          </a:prstGeom>
        </p:spPr>
        <p:txBody>
          <a:bodyPr bIns="45000" lIns="90000" rIns="90000" tIns="45000"/>
          <a:p>
            <a:pPr>
              <a:lnSpc>
                <a:spcPct val="100000"/>
              </a:lnSpc>
            </a:pPr>
            <a:r>
              <a:rPr b="1" lang="en-US">
                <a:solidFill>
                  <a:srgbClr val="ffc000"/>
                </a:solidFill>
                <a:latin typeface="Calibri"/>
              </a:rPr>
              <a:t>Source:  Bureau of Labor Statistics, May 2012</a:t>
            </a:r>
            <a:endParaRPr/>
          </a:p>
        </p:txBody>
      </p:sp>
      <p:graphicFrame>
        <p:nvGraphicFramePr>
          <p:cNvPr id="157" name="Chart 44"/>
          <p:cNvGraphicFramePr/>
          <p:nvPr/>
        </p:nvGraphicFramePr>
        <p:xfrm>
          <a:off x="152280" y="1676520"/>
          <a:ext cx="8838720" cy="4086000"/>
        </p:xfrm>
        <a:graphic>
          <a:graphicData uri="http://schemas.openxmlformats.org/drawingml/2006/chart">
            <c:chart xmlns:c="http://schemas.openxmlformats.org/drawingml/2006/chart" xmlns:r="http://schemas.openxmlformats.org/officeDocument/2006/relationships" r:id="rId13"/>
          </a:graphicData>
        </a:graphic>
      </p:graphicFrame>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8" name="TextShape 1"/>
          <p:cNvSpPr txBox="1"/>
          <p:nvPr/>
        </p:nvSpPr>
        <p:spPr>
          <a:xfrm>
            <a:off x="457200" y="274680"/>
            <a:ext cx="8229240" cy="1142640"/>
          </a:xfrm>
          <a:prstGeom prst="rect">
            <a:avLst/>
          </a:prstGeom>
        </p:spPr>
        <p:txBody>
          <a:bodyPr anchor="ctr"/>
          <a:p>
            <a:pPr algn="ctr">
              <a:lnSpc>
                <a:spcPct val="100000"/>
              </a:lnSpc>
            </a:pPr>
            <a:r>
              <a:rPr lang="en-US" sz="4400">
                <a:solidFill>
                  <a:srgbClr val="1d398d"/>
                </a:solidFill>
                <a:latin typeface="Calibri"/>
              </a:rPr>
              <a:t>Click to add title</a:t>
            </a:r>
            <a:endParaRPr/>
          </a:p>
        </p:txBody>
      </p:sp>
      <p:sp>
        <p:nvSpPr>
          <p:cNvPr id="159" name="CustomShape 2"/>
          <p:cNvSpPr/>
          <p:nvPr/>
        </p:nvSpPr>
        <p:spPr>
          <a:xfrm>
            <a:off x="0" y="6400800"/>
            <a:ext cx="9143640" cy="456840"/>
          </a:xfrm>
          <a:prstGeom prst="rect">
            <a:avLst/>
          </a:prstGeom>
          <a:solidFill>
            <a:srgbClr val="f9a025"/>
          </a:solidFill>
        </p:spPr>
      </p:sp>
      <p:sp>
        <p:nvSpPr>
          <p:cNvPr id="160" name="CustomShape 3"/>
          <p:cNvSpPr/>
          <p:nvPr/>
        </p:nvSpPr>
        <p:spPr>
          <a:xfrm>
            <a:off x="0" y="6185880"/>
            <a:ext cx="9143640" cy="151920"/>
          </a:xfrm>
          <a:prstGeom prst="rect">
            <a:avLst/>
          </a:prstGeom>
          <a:solidFill>
            <a:srgbClr val="84ae3e"/>
          </a:solidFill>
        </p:spPr>
      </p:sp>
      <p:pic>
        <p:nvPicPr>
          <p:cNvPr descr="" id="161" name="Picture 1"/>
          <p:cNvPicPr/>
          <p:nvPr/>
        </p:nvPicPr>
        <p:blipFill>
          <a:blip r:embed="rId1"/>
          <a:stretch>
            <a:fillRect/>
          </a:stretch>
        </p:blipFill>
        <p:spPr>
          <a:xfrm>
            <a:off x="6820200" y="5978160"/>
            <a:ext cx="2323440" cy="879480"/>
          </a:xfrm>
          <a:prstGeom prst="rect">
            <a:avLst/>
          </a:prstGeom>
        </p:spPr>
      </p:pic>
      <p:pic>
        <p:nvPicPr>
          <p:cNvPr descr="" id="162" name="Picture 2"/>
          <p:cNvPicPr/>
          <p:nvPr/>
        </p:nvPicPr>
        <p:blipFill>
          <a:blip r:embed="rId2"/>
          <a:stretch>
            <a:fillRect/>
          </a:stretch>
        </p:blipFill>
        <p:spPr>
          <a:xfrm>
            <a:off x="0" y="0"/>
            <a:ext cx="9372240" cy="7029000"/>
          </a:xfrm>
          <a:prstGeom prst="rect">
            <a:avLst/>
          </a:prstGeom>
        </p:spPr>
      </p:pic>
      <p:sp>
        <p:nvSpPr>
          <p:cNvPr id="163" name="CustomShape 4"/>
          <p:cNvSpPr/>
          <p:nvPr/>
        </p:nvSpPr>
        <p:spPr>
          <a:xfrm>
            <a:off x="0" y="6553080"/>
            <a:ext cx="9143640" cy="456840"/>
          </a:xfrm>
          <a:prstGeom prst="rect">
            <a:avLst/>
          </a:prstGeom>
          <a:solidFill>
            <a:srgbClr val="f9a025"/>
          </a:solidFill>
        </p:spPr>
      </p:sp>
      <p:sp>
        <p:nvSpPr>
          <p:cNvPr id="164" name="CustomShape 5"/>
          <p:cNvSpPr/>
          <p:nvPr/>
        </p:nvSpPr>
        <p:spPr>
          <a:xfrm>
            <a:off x="0" y="6338160"/>
            <a:ext cx="9143640" cy="151920"/>
          </a:xfrm>
          <a:prstGeom prst="rect">
            <a:avLst/>
          </a:prstGeom>
          <a:solidFill>
            <a:srgbClr val="84ae3e"/>
          </a:solidFill>
        </p:spPr>
      </p:sp>
      <p:pic>
        <p:nvPicPr>
          <p:cNvPr descr="" id="165" name="Picture 16"/>
          <p:cNvPicPr/>
          <p:nvPr/>
        </p:nvPicPr>
        <p:blipFill>
          <a:blip r:embed="rId3"/>
          <a:stretch>
            <a:fillRect/>
          </a:stretch>
        </p:blipFill>
        <p:spPr>
          <a:xfrm>
            <a:off x="7048800" y="6130800"/>
            <a:ext cx="2323440" cy="879480"/>
          </a:xfrm>
          <a:prstGeom prst="rect">
            <a:avLst/>
          </a:prstGeom>
        </p:spPr>
      </p:pic>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aphicFrame>
        <p:nvGraphicFramePr>
          <p:cNvPr id="166" name="Table 1"/>
          <p:cNvGraphicFramePr/>
          <p:nvPr/>
        </p:nvGraphicFramePr>
        <p:xfrm>
          <a:off x="533520" y="1676520"/>
          <a:ext cx="7924320" cy="3962160"/>
        </p:xfrm>
        <a:graphic>
          <a:graphicData uri="http://schemas.openxmlformats.org/drawingml/2006/table">
            <a:tbl>
              <a:tblPr/>
              <a:tblGrid>
                <a:gridCol w="2133360"/>
                <a:gridCol w="1972800"/>
                <a:gridCol w="2141640"/>
                <a:gridCol w="1676520"/>
              </a:tblGrid>
              <a:tr h="1275840">
                <a:tc>
                  <a:txBody>
                    <a:bodyPr anchor="b" lIns="94680" rIns="94680" wrap="none"/>
                    <a:p>
                      <a:pPr>
                        <a:lnSpc>
                          <a:spcPct val="100000"/>
                        </a:lnSpc>
                      </a:pPr>
                      <a:r>
                        <a:rPr b="1" lang="en-US">
                          <a:solidFill>
                            <a:srgbClr val="262626"/>
                          </a:solidFill>
                          <a:latin typeface="Calibri"/>
                        </a:rPr>
                        <a:t>San Diego Worker</a:t>
                      </a:r>
                      <a:endParaRPr/>
                    </a:p>
                  </a:txBody>
                  <a:tcPr/>
                </a:tc>
                <a:tc>
                  <a:txBody>
                    <a:bodyPr anchor="b" lIns="94680" rIns="94680" wrap="none"/>
                    <a:p>
                      <a:pPr>
                        <a:lnSpc>
                          <a:spcPct val="100000"/>
                        </a:lnSpc>
                      </a:pPr>
                      <a:r>
                        <a:rPr b="1" lang="en-US">
                          <a:solidFill>
                            <a:srgbClr val="262626"/>
                          </a:solidFill>
                          <a:latin typeface="Calibri"/>
                        </a:rPr>
                        <a:t>35% of Gross Income for Rent and Utilities (Affordable)</a:t>
                      </a:r>
                      <a:endParaRPr/>
                    </a:p>
                  </a:txBody>
                  <a:tcPr/>
                </a:tc>
                <a:tc>
                  <a:txBody>
                    <a:bodyPr anchor="b" lIns="94680" rIns="94680" wrap="none"/>
                    <a:p>
                      <a:pPr>
                        <a:lnSpc>
                          <a:spcPct val="100000"/>
                        </a:lnSpc>
                      </a:pPr>
                      <a:r>
                        <a:rPr b="1" lang="en-US">
                          <a:solidFill>
                            <a:srgbClr val="262626"/>
                          </a:solidFill>
                          <a:latin typeface="Calibri"/>
                        </a:rPr>
                        <a:t>Average Monthly Rent and Utilities </a:t>
                      </a:r>
                      <a:endParaRPr/>
                    </a:p>
                    <a:p>
                      <a:pPr>
                        <a:lnSpc>
                          <a:spcPct val="100000"/>
                        </a:lnSpc>
                      </a:pPr>
                      <a:r>
                        <a:rPr b="1" lang="en-US">
                          <a:solidFill>
                            <a:srgbClr val="262626"/>
                          </a:solidFill>
                          <a:latin typeface="Calibri"/>
                        </a:rPr>
                        <a:t>(2 Bedroom Apartment)</a:t>
                      </a:r>
                      <a:endParaRPr/>
                    </a:p>
                  </a:txBody>
                  <a:tcPr/>
                </a:tc>
                <a:tc>
                  <a:txBody>
                    <a:bodyPr anchor="b" lIns="94680" rIns="94680" wrap="none"/>
                    <a:p>
                      <a:pPr>
                        <a:lnSpc>
                          <a:spcPct val="100000"/>
                        </a:lnSpc>
                      </a:pPr>
                      <a:r>
                        <a:rPr b="1" lang="en-US">
                          <a:solidFill>
                            <a:srgbClr val="262626"/>
                          </a:solidFill>
                          <a:latin typeface="Calibri"/>
                        </a:rPr>
                        <a:t>Monthly Affordability Gap</a:t>
                      </a:r>
                      <a:endParaRPr/>
                    </a:p>
                  </a:txBody>
                  <a:tcPr/>
                </a:tc>
              </a:tr>
              <a:tr h="498960">
                <a:tc>
                  <a:txBody>
                    <a:bodyPr anchor="ctr" lIns="94680" rIns="94680" wrap="none"/>
                    <a:p>
                      <a:pPr>
                        <a:lnSpc>
                          <a:spcPct val="100000"/>
                        </a:lnSpc>
                      </a:pPr>
                      <a:r>
                        <a:rPr lang="en-US">
                          <a:solidFill>
                            <a:srgbClr val="000000"/>
                          </a:solidFill>
                          <a:latin typeface="Calibri"/>
                        </a:rPr>
                        <a:t>Social Worker </a:t>
                      </a:r>
                      <a:endParaRPr/>
                    </a:p>
                  </a:txBody>
                  <a:tcPr/>
                </a:tc>
                <a:tc>
                  <a:txBody>
                    <a:bodyPr anchor="ctr" lIns="98280" rIns="98280" wrap="none"/>
                    <a:p>
                      <a:pPr algn="ctr">
                        <a:lnSpc>
                          <a:spcPct val="100000"/>
                        </a:lnSpc>
                      </a:pPr>
                      <a:r>
                        <a:rPr lang="en-US">
                          <a:solidFill>
                            <a:srgbClr val="000000"/>
                          </a:solidFill>
                          <a:latin typeface="Calibri"/>
                        </a:rPr>
                        <a:t>$1,558</a:t>
                      </a:r>
                      <a:endParaRPr/>
                    </a:p>
                  </a:txBody>
                  <a:tcPr/>
                </a:tc>
                <a:tc>
                  <a:txBody>
                    <a:bodyPr anchor="ctr" lIns="94680" rIns="94680" wrap="none"/>
                    <a:p>
                      <a:pPr algn="ctr">
                        <a:lnSpc>
                          <a:spcPct val="100000"/>
                        </a:lnSpc>
                      </a:pPr>
                      <a:r>
                        <a:rPr lang="en-US">
                          <a:solidFill>
                            <a:srgbClr val="000000"/>
                          </a:solidFill>
                          <a:latin typeface="Calibri"/>
                        </a:rPr>
                        <a:t>$1,361</a:t>
                      </a:r>
                      <a:endParaRPr/>
                    </a:p>
                  </a:txBody>
                  <a:tcPr/>
                </a:tc>
                <a:tc>
                  <a:txBody>
                    <a:bodyPr anchor="ctr" lIns="94680" rIns="94680" wrap="none"/>
                    <a:p>
                      <a:pPr algn="ctr">
                        <a:lnSpc>
                          <a:spcPct val="100000"/>
                        </a:lnSpc>
                      </a:pPr>
                      <a:r>
                        <a:rPr lang="en-US">
                          <a:solidFill>
                            <a:srgbClr val="000000"/>
                          </a:solidFill>
                          <a:latin typeface="Calibri"/>
                        </a:rPr>
                        <a:t>$197</a:t>
                      </a:r>
                      <a:endParaRPr/>
                    </a:p>
                  </a:txBody>
                  <a:tcPr/>
                </a:tc>
              </a:tr>
              <a:tr h="527040">
                <a:tc>
                  <a:txBody>
                    <a:bodyPr anchor="ctr" lIns="94680" rIns="94680" wrap="none"/>
                    <a:p>
                      <a:pPr>
                        <a:lnSpc>
                          <a:spcPct val="100000"/>
                        </a:lnSpc>
                      </a:pPr>
                      <a:r>
                        <a:rPr lang="en-US">
                          <a:solidFill>
                            <a:srgbClr val="000000"/>
                          </a:solidFill>
                          <a:latin typeface="Calibri"/>
                        </a:rPr>
                        <a:t>Dental Assistant</a:t>
                      </a:r>
                      <a:endParaRPr/>
                    </a:p>
                  </a:txBody>
                  <a:tcPr/>
                </a:tc>
                <a:tc>
                  <a:txBody>
                    <a:bodyPr anchor="ctr" lIns="98280" rIns="98280" wrap="none"/>
                    <a:p>
                      <a:pPr algn="ctr">
                        <a:lnSpc>
                          <a:spcPct val="100000"/>
                        </a:lnSpc>
                      </a:pPr>
                      <a:r>
                        <a:rPr lang="en-US">
                          <a:solidFill>
                            <a:srgbClr val="000000"/>
                          </a:solidFill>
                          <a:latin typeface="Calibri"/>
                        </a:rPr>
                        <a:t>$1,093</a:t>
                      </a:r>
                      <a:endParaRPr/>
                    </a:p>
                  </a:txBody>
                  <a:tcPr/>
                </a:tc>
                <a:tc>
                  <a:txBody>
                    <a:bodyPr anchor="ctr" lIns="94680" rIns="94680" wrap="none"/>
                    <a:p>
                      <a:pPr algn="ctr">
                        <a:lnSpc>
                          <a:spcPct val="100000"/>
                        </a:lnSpc>
                      </a:pPr>
                      <a:r>
                        <a:rPr lang="en-US">
                          <a:solidFill>
                            <a:srgbClr val="000000"/>
                          </a:solidFill>
                          <a:latin typeface="Calibri"/>
                        </a:rPr>
                        <a:t>$1,361</a:t>
                      </a:r>
                      <a:endParaRPr/>
                    </a:p>
                  </a:txBody>
                  <a:tcPr/>
                </a:tc>
                <a:tc>
                  <a:txBody>
                    <a:bodyPr anchor="ctr" lIns="94680" rIns="94680" wrap="none"/>
                    <a:p>
                      <a:pPr algn="ctr">
                        <a:lnSpc>
                          <a:spcPct val="100000"/>
                        </a:lnSpc>
                      </a:pPr>
                      <a:r>
                        <a:rPr lang="en-US">
                          <a:solidFill>
                            <a:srgbClr val="ff0000"/>
                          </a:solidFill>
                          <a:latin typeface="Calibri"/>
                        </a:rPr>
                        <a:t>($268)</a:t>
                      </a:r>
                      <a:endParaRPr/>
                    </a:p>
                  </a:txBody>
                  <a:tcPr/>
                </a:tc>
              </a:tr>
              <a:tr h="564120">
                <a:tc>
                  <a:txBody>
                    <a:bodyPr anchor="ctr" lIns="94680" rIns="94680" wrap="none"/>
                    <a:p>
                      <a:pPr>
                        <a:lnSpc>
                          <a:spcPct val="100000"/>
                        </a:lnSpc>
                      </a:pPr>
                      <a:r>
                        <a:rPr lang="en-US">
                          <a:solidFill>
                            <a:srgbClr val="000000"/>
                          </a:solidFill>
                          <a:latin typeface="Calibri"/>
                        </a:rPr>
                        <a:t>Hotel Clerk </a:t>
                      </a:r>
                      <a:endParaRPr/>
                    </a:p>
                  </a:txBody>
                  <a:tcPr/>
                </a:tc>
                <a:tc>
                  <a:txBody>
                    <a:bodyPr anchor="ctr" lIns="98280" rIns="98280" wrap="none"/>
                    <a:p>
                      <a:pPr algn="ctr">
                        <a:lnSpc>
                          <a:spcPct val="100000"/>
                        </a:lnSpc>
                      </a:pPr>
                      <a:r>
                        <a:rPr lang="en-US">
                          <a:solidFill>
                            <a:srgbClr val="000000"/>
                          </a:solidFill>
                          <a:latin typeface="Calibri"/>
                        </a:rPr>
                        <a:t>$723</a:t>
                      </a:r>
                      <a:endParaRPr/>
                    </a:p>
                  </a:txBody>
                  <a:tcPr/>
                </a:tc>
                <a:tc>
                  <a:txBody>
                    <a:bodyPr anchor="ctr" lIns="94680" rIns="94680" wrap="none"/>
                    <a:p>
                      <a:pPr algn="ctr">
                        <a:lnSpc>
                          <a:spcPct val="100000"/>
                        </a:lnSpc>
                      </a:pPr>
                      <a:r>
                        <a:rPr lang="en-US">
                          <a:solidFill>
                            <a:srgbClr val="000000"/>
                          </a:solidFill>
                          <a:latin typeface="Calibri"/>
                        </a:rPr>
                        <a:t>$1,361</a:t>
                      </a:r>
                      <a:endParaRPr/>
                    </a:p>
                  </a:txBody>
                  <a:tcPr/>
                </a:tc>
                <a:tc>
                  <a:txBody>
                    <a:bodyPr anchor="ctr" lIns="94680" rIns="94680" wrap="none"/>
                    <a:p>
                      <a:pPr algn="ctr">
                        <a:lnSpc>
                          <a:spcPct val="100000"/>
                        </a:lnSpc>
                      </a:pPr>
                      <a:r>
                        <a:rPr lang="en-US">
                          <a:solidFill>
                            <a:srgbClr val="ff0000"/>
                          </a:solidFill>
                          <a:latin typeface="Calibri"/>
                        </a:rPr>
                        <a:t>($638)</a:t>
                      </a:r>
                      <a:endParaRPr/>
                    </a:p>
                  </a:txBody>
                  <a:tcPr/>
                </a:tc>
              </a:tr>
              <a:tr h="498960">
                <a:tc>
                  <a:txBody>
                    <a:bodyPr anchor="ctr" lIns="94680" rIns="94680" wrap="none"/>
                    <a:p>
                      <a:pPr>
                        <a:lnSpc>
                          <a:spcPct val="100000"/>
                        </a:lnSpc>
                      </a:pPr>
                      <a:r>
                        <a:rPr lang="en-US">
                          <a:solidFill>
                            <a:srgbClr val="000000"/>
                          </a:solidFill>
                          <a:latin typeface="Calibri"/>
                        </a:rPr>
                        <a:t>Daycare Worker</a:t>
                      </a:r>
                      <a:endParaRPr/>
                    </a:p>
                  </a:txBody>
                  <a:tcPr/>
                </a:tc>
                <a:tc>
                  <a:txBody>
                    <a:bodyPr anchor="ctr" lIns="98280" rIns="98280" wrap="none"/>
                    <a:p>
                      <a:pPr algn="ctr">
                        <a:lnSpc>
                          <a:spcPct val="100000"/>
                        </a:lnSpc>
                      </a:pPr>
                      <a:r>
                        <a:rPr lang="en-US">
                          <a:solidFill>
                            <a:srgbClr val="000000"/>
                          </a:solidFill>
                          <a:latin typeface="Calibri"/>
                        </a:rPr>
                        <a:t>$698</a:t>
                      </a:r>
                      <a:endParaRPr/>
                    </a:p>
                  </a:txBody>
                  <a:tcPr/>
                </a:tc>
                <a:tc>
                  <a:txBody>
                    <a:bodyPr anchor="ctr" lIns="94680" rIns="94680" wrap="none"/>
                    <a:p>
                      <a:pPr algn="ctr">
                        <a:lnSpc>
                          <a:spcPct val="100000"/>
                        </a:lnSpc>
                      </a:pPr>
                      <a:r>
                        <a:rPr lang="en-US">
                          <a:solidFill>
                            <a:srgbClr val="000000"/>
                          </a:solidFill>
                          <a:latin typeface="Calibri"/>
                        </a:rPr>
                        <a:t>$1,361</a:t>
                      </a:r>
                      <a:endParaRPr/>
                    </a:p>
                  </a:txBody>
                  <a:tcPr/>
                </a:tc>
                <a:tc>
                  <a:txBody>
                    <a:bodyPr anchor="ctr" lIns="94680" rIns="94680" wrap="none"/>
                    <a:p>
                      <a:pPr algn="ctr">
                        <a:lnSpc>
                          <a:spcPct val="100000"/>
                        </a:lnSpc>
                      </a:pPr>
                      <a:r>
                        <a:rPr lang="en-US">
                          <a:solidFill>
                            <a:srgbClr val="ff0000"/>
                          </a:solidFill>
                          <a:latin typeface="Calibri"/>
                        </a:rPr>
                        <a:t>($663)</a:t>
                      </a:r>
                      <a:endParaRPr/>
                    </a:p>
                  </a:txBody>
                  <a:tcPr/>
                </a:tc>
              </a:tr>
              <a:tr h="597240">
                <a:tc>
                  <a:txBody>
                    <a:bodyPr anchor="ctr" lIns="94680" rIns="94680" wrap="none"/>
                    <a:p>
                      <a:pPr>
                        <a:lnSpc>
                          <a:spcPct val="100000"/>
                        </a:lnSpc>
                      </a:pPr>
                      <a:r>
                        <a:rPr lang="en-US">
                          <a:solidFill>
                            <a:srgbClr val="000000"/>
                          </a:solidFill>
                          <a:latin typeface="Calibri"/>
                        </a:rPr>
                        <a:t>Food Service Worker </a:t>
                      </a:r>
                      <a:endParaRPr/>
                    </a:p>
                  </a:txBody>
                  <a:tcPr/>
                </a:tc>
                <a:tc>
                  <a:txBody>
                    <a:bodyPr anchor="ctr" lIns="98280" rIns="98280" wrap="none"/>
                    <a:p>
                      <a:pPr algn="ctr">
                        <a:lnSpc>
                          <a:spcPct val="100000"/>
                        </a:lnSpc>
                      </a:pPr>
                      <a:r>
                        <a:rPr lang="en-US">
                          <a:solidFill>
                            <a:srgbClr val="000000"/>
                          </a:solidFill>
                          <a:latin typeface="Calibri"/>
                        </a:rPr>
                        <a:t>$684</a:t>
                      </a:r>
                      <a:endParaRPr/>
                    </a:p>
                  </a:txBody>
                  <a:tcPr/>
                </a:tc>
                <a:tc>
                  <a:txBody>
                    <a:bodyPr anchor="ctr" lIns="94680" rIns="94680" wrap="none"/>
                    <a:p>
                      <a:pPr algn="ctr">
                        <a:lnSpc>
                          <a:spcPct val="100000"/>
                        </a:lnSpc>
                      </a:pPr>
                      <a:r>
                        <a:rPr lang="en-US">
                          <a:solidFill>
                            <a:srgbClr val="000000"/>
                          </a:solidFill>
                          <a:latin typeface="Calibri"/>
                        </a:rPr>
                        <a:t>$1,361</a:t>
                      </a:r>
                      <a:endParaRPr/>
                    </a:p>
                  </a:txBody>
                  <a:tcPr/>
                </a:tc>
                <a:tc>
                  <a:txBody>
                    <a:bodyPr anchor="ctr" lIns="94680" rIns="94680" wrap="none"/>
                    <a:p>
                      <a:pPr algn="ctr">
                        <a:lnSpc>
                          <a:spcPct val="100000"/>
                        </a:lnSpc>
                      </a:pPr>
                      <a:r>
                        <a:rPr lang="en-US">
                          <a:solidFill>
                            <a:srgbClr val="ff0000"/>
                          </a:solidFill>
                          <a:latin typeface="Calibri"/>
                        </a:rPr>
                        <a:t>($677)</a:t>
                      </a:r>
                      <a:endParaRPr/>
                    </a:p>
                  </a:txBody>
                  <a:tcPr/>
                </a:tc>
              </a:tr>
            </a:tbl>
          </a:graphicData>
        </a:graphic>
      </p:graphicFrame>
      <p:sp>
        <p:nvSpPr>
          <p:cNvPr id="167" name="TextShape 2"/>
          <p:cNvSpPr txBox="1"/>
          <p:nvPr/>
        </p:nvSpPr>
        <p:spPr>
          <a:xfrm>
            <a:off x="6553080" y="6356520"/>
            <a:ext cx="2133360" cy="364680"/>
          </a:xfrm>
          <a:prstGeom prst="rect">
            <a:avLst/>
          </a:prstGeom>
        </p:spPr>
        <p:txBody>
          <a:bodyPr anchor="ctr"/>
          <a:p>
            <a:pPr algn="r">
              <a:lnSpc>
                <a:spcPct val="100000"/>
              </a:lnSpc>
            </a:pPr>
            <a:fld id="{8650E964-CC83-4B61-8C63-8A50C96EB18E}" type="slidenum">
              <a:rPr lang="en-US" sz="1200">
                <a:solidFill>
                  <a:srgbClr val="8b8b8b"/>
                </a:solidFill>
                <a:latin typeface="Arial"/>
              </a:rPr>
              <a:t>&lt;number&gt;</a:t>
            </a:fld>
            <a:endParaRPr/>
          </a:p>
        </p:txBody>
      </p:sp>
      <p:sp>
        <p:nvSpPr>
          <p:cNvPr id="168" name="CustomShape 3"/>
          <p:cNvSpPr/>
          <p:nvPr/>
        </p:nvSpPr>
        <p:spPr>
          <a:xfrm>
            <a:off x="380880" y="304920"/>
            <a:ext cx="8381520" cy="669600"/>
          </a:xfrm>
          <a:prstGeom prst="rect">
            <a:avLst/>
          </a:prstGeom>
        </p:spPr>
        <p:txBody>
          <a:bodyPr bIns="45000" lIns="90000" rIns="90000" tIns="45000"/>
          <a:p>
            <a:pPr>
              <a:lnSpc>
                <a:spcPct val="100000"/>
              </a:lnSpc>
            </a:pPr>
            <a:r>
              <a:rPr b="1" lang="en-US" sz="3800">
                <a:solidFill>
                  <a:srgbClr val="1d398d"/>
                </a:solidFill>
                <a:latin typeface="Calibri"/>
              </a:rPr>
              <a:t>Monthly Rental Gap in Affordability</a:t>
            </a:r>
            <a:endParaRPr/>
          </a:p>
        </p:txBody>
      </p:sp>
      <p:pic>
        <p:nvPicPr>
          <p:cNvPr descr="" id="169" name="Picture 4"/>
          <p:cNvPicPr/>
          <p:nvPr/>
        </p:nvPicPr>
        <p:blipFill>
          <a:blip r:embed="rId1"/>
          <a:stretch>
            <a:fillRect/>
          </a:stretch>
        </p:blipFill>
        <p:spPr>
          <a:xfrm>
            <a:off x="7696080" y="533520"/>
            <a:ext cx="1350720" cy="993960"/>
          </a:xfrm>
          <a:prstGeom prst="rect">
            <a:avLst/>
          </a:prstGeom>
        </p:spPr>
      </p:pic>
      <p:sp>
        <p:nvSpPr>
          <p:cNvPr id="170" name="CustomShape 4"/>
          <p:cNvSpPr/>
          <p:nvPr/>
        </p:nvSpPr>
        <p:spPr>
          <a:xfrm>
            <a:off x="533520" y="5791320"/>
            <a:ext cx="8152920" cy="333720"/>
          </a:xfrm>
          <a:prstGeom prst="rect">
            <a:avLst/>
          </a:prstGeom>
        </p:spPr>
        <p:txBody>
          <a:bodyPr bIns="45000" lIns="90000" rIns="90000" tIns="45000"/>
          <a:p>
            <a:pPr>
              <a:lnSpc>
                <a:spcPct val="100000"/>
              </a:lnSpc>
            </a:pPr>
            <a:r>
              <a:rPr lang="en-US" sz="1600">
                <a:solidFill>
                  <a:srgbClr val="1d398d"/>
                </a:solidFill>
                <a:latin typeface="Calibri"/>
              </a:rPr>
              <a:t>61% of renters in San Diego cannot afford the average two-bedroom apartment </a:t>
            </a: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1" name="TextShape 1"/>
          <p:cNvSpPr txBox="1"/>
          <p:nvPr/>
        </p:nvSpPr>
        <p:spPr>
          <a:xfrm>
            <a:off x="457200" y="274680"/>
            <a:ext cx="8229240" cy="1142640"/>
          </a:xfrm>
          <a:prstGeom prst="rect">
            <a:avLst/>
          </a:prstGeom>
        </p:spPr>
        <p:txBody>
          <a:bodyPr anchor="ctr"/>
          <a:p>
            <a:pPr algn="ctr">
              <a:lnSpc>
                <a:spcPct val="100000"/>
              </a:lnSpc>
            </a:pPr>
            <a:r>
              <a:rPr lang="en-US" sz="4400">
                <a:solidFill>
                  <a:srgbClr val="1d398d"/>
                </a:solidFill>
                <a:latin typeface="Arial"/>
              </a:rPr>
              <a:t>Mind the Gap</a:t>
            </a:r>
            <a:endParaRPr/>
          </a:p>
        </p:txBody>
      </p:sp>
      <p:sp>
        <p:nvSpPr>
          <p:cNvPr id="172" name="CustomShape 2"/>
          <p:cNvSpPr/>
          <p:nvPr/>
        </p:nvSpPr>
        <p:spPr>
          <a:xfrm>
            <a:off x="0" y="6400800"/>
            <a:ext cx="9143640" cy="456840"/>
          </a:xfrm>
          <a:prstGeom prst="rect">
            <a:avLst/>
          </a:prstGeom>
          <a:solidFill>
            <a:srgbClr val="f9a025"/>
          </a:solidFill>
        </p:spPr>
      </p:sp>
      <p:sp>
        <p:nvSpPr>
          <p:cNvPr id="173" name="CustomShape 3"/>
          <p:cNvSpPr/>
          <p:nvPr/>
        </p:nvSpPr>
        <p:spPr>
          <a:xfrm>
            <a:off x="0" y="6185880"/>
            <a:ext cx="9143640" cy="151920"/>
          </a:xfrm>
          <a:prstGeom prst="rect">
            <a:avLst/>
          </a:prstGeom>
          <a:solidFill>
            <a:srgbClr val="84ae3e"/>
          </a:solidFill>
        </p:spPr>
      </p:sp>
      <p:pic>
        <p:nvPicPr>
          <p:cNvPr descr="" id="174" name="Picture 5"/>
          <p:cNvPicPr/>
          <p:nvPr/>
        </p:nvPicPr>
        <p:blipFill>
          <a:blip r:embed="rId1"/>
          <a:stretch>
            <a:fillRect/>
          </a:stretch>
        </p:blipFill>
        <p:spPr>
          <a:xfrm>
            <a:off x="6820200" y="5978160"/>
            <a:ext cx="2323440" cy="879480"/>
          </a:xfrm>
          <a:prstGeom prst="rect">
            <a:avLst/>
          </a:prstGeom>
        </p:spPr>
      </p:pic>
      <p:pic>
        <p:nvPicPr>
          <p:cNvPr descr="" id="175" name="Picture 11"/>
          <p:cNvPicPr/>
          <p:nvPr/>
        </p:nvPicPr>
        <p:blipFill>
          <a:blip r:embed="rId2"/>
          <a:stretch>
            <a:fillRect/>
          </a:stretch>
        </p:blipFill>
        <p:spPr>
          <a:xfrm>
            <a:off x="4952880" y="1447920"/>
            <a:ext cx="3497040" cy="4495320"/>
          </a:xfrm>
          <a:prstGeom prst="rect">
            <a:avLst/>
          </a:prstGeom>
        </p:spPr>
      </p:pic>
      <p:sp>
        <p:nvSpPr>
          <p:cNvPr id="176" name="CustomShape 4"/>
          <p:cNvSpPr/>
          <p:nvPr/>
        </p:nvSpPr>
        <p:spPr>
          <a:xfrm>
            <a:off x="609480" y="1523880"/>
            <a:ext cx="3885840" cy="4343040"/>
          </a:xfrm>
          <a:prstGeom prst="roundRect">
            <a:avLst>
              <a:gd fmla="val 16667" name="adj"/>
            </a:avLst>
          </a:prstGeom>
          <a:gradFill>
            <a:gsLst>
              <a:gs pos="0">
                <a:srgbClr val="e5efff"/>
              </a:gs>
              <a:gs pos="50000">
                <a:srgbClr val="a4c1ff"/>
              </a:gs>
              <a:gs pos="100000">
                <a:srgbClr val="e5efff"/>
              </a:gs>
            </a:gsLst>
            <a:lin ang="16200000"/>
          </a:gradFill>
          <a:ln w="9360">
            <a:solidFill>
              <a:srgbClr val="4a7ebb"/>
            </a:solidFill>
            <a:round/>
          </a:ln>
        </p:spPr>
      </p:sp>
      <p:sp>
        <p:nvSpPr>
          <p:cNvPr id="177" name="CustomShape 5"/>
          <p:cNvSpPr/>
          <p:nvPr/>
        </p:nvSpPr>
        <p:spPr>
          <a:xfrm>
            <a:off x="838080" y="1828800"/>
            <a:ext cx="3504960" cy="3518280"/>
          </a:xfrm>
          <a:prstGeom prst="rect">
            <a:avLst/>
          </a:prstGeom>
        </p:spPr>
        <p:txBody>
          <a:bodyPr bIns="45000" lIns="90000" rIns="90000" tIns="45000"/>
          <a:p>
            <a:pPr>
              <a:lnSpc>
                <a:spcPct val="100000"/>
              </a:lnSpc>
            </a:pPr>
            <a:r>
              <a:rPr lang="en-US" sz="2500">
                <a:solidFill>
                  <a:srgbClr val="000000"/>
                </a:solidFill>
                <a:latin typeface="Calibri"/>
              </a:rPr>
              <a:t>Gap financing fills the void between total development cost and the total funds the developer can obtain from conventional sources such as private bank loans and cash equity investment</a:t>
            </a:r>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8" name="TextShape 1"/>
          <p:cNvSpPr txBox="1"/>
          <p:nvPr/>
        </p:nvSpPr>
        <p:spPr>
          <a:xfrm>
            <a:off x="457200" y="1143000"/>
            <a:ext cx="8229240" cy="1142640"/>
          </a:xfrm>
          <a:prstGeom prst="rect">
            <a:avLst/>
          </a:prstGeom>
        </p:spPr>
        <p:txBody>
          <a:bodyPr anchor="ctr"/>
          <a:p>
            <a:pPr algn="ctr">
              <a:lnSpc>
                <a:spcPct val="100000"/>
              </a:lnSpc>
            </a:pPr>
            <a:r>
              <a:rPr lang="en-US" sz="4400">
                <a:solidFill>
                  <a:srgbClr val="f9a025"/>
                </a:solidFill>
                <a:latin typeface="Calibri"/>
              </a:rPr>
              <a:t>Thank You!</a:t>
            </a:r>
            <a:endParaRPr/>
          </a:p>
        </p:txBody>
      </p:sp>
      <p:sp>
        <p:nvSpPr>
          <p:cNvPr id="179" name="CustomShape 2"/>
          <p:cNvSpPr/>
          <p:nvPr/>
        </p:nvSpPr>
        <p:spPr>
          <a:xfrm>
            <a:off x="0" y="6400800"/>
            <a:ext cx="9143640" cy="456840"/>
          </a:xfrm>
          <a:prstGeom prst="rect">
            <a:avLst/>
          </a:prstGeom>
          <a:solidFill>
            <a:srgbClr val="f9a025"/>
          </a:solidFill>
        </p:spPr>
      </p:sp>
      <p:sp>
        <p:nvSpPr>
          <p:cNvPr id="180" name="CustomShape 3"/>
          <p:cNvSpPr/>
          <p:nvPr/>
        </p:nvSpPr>
        <p:spPr>
          <a:xfrm>
            <a:off x="0" y="6185880"/>
            <a:ext cx="9143640" cy="151920"/>
          </a:xfrm>
          <a:prstGeom prst="rect">
            <a:avLst/>
          </a:prstGeom>
          <a:solidFill>
            <a:srgbClr val="84ae3e"/>
          </a:solidFill>
        </p:spPr>
      </p:sp>
      <p:pic>
        <p:nvPicPr>
          <p:cNvPr descr="" id="181" name="Picture 1"/>
          <p:cNvPicPr/>
          <p:nvPr/>
        </p:nvPicPr>
        <p:blipFill>
          <a:blip r:embed="rId1"/>
          <a:stretch>
            <a:fillRect/>
          </a:stretch>
        </p:blipFill>
        <p:spPr>
          <a:xfrm>
            <a:off x="6820200" y="5978160"/>
            <a:ext cx="2323440" cy="879480"/>
          </a:xfrm>
          <a:prstGeom prst="rect">
            <a:avLst/>
          </a:prstGeom>
        </p:spPr>
      </p:pic>
      <p:sp>
        <p:nvSpPr>
          <p:cNvPr id="182" name="CustomShape 4"/>
          <p:cNvSpPr/>
          <p:nvPr/>
        </p:nvSpPr>
        <p:spPr>
          <a:xfrm>
            <a:off x="2611800" y="2286000"/>
            <a:ext cx="3960720" cy="1559520"/>
          </a:xfrm>
          <a:prstGeom prst="rect">
            <a:avLst/>
          </a:prstGeom>
        </p:spPr>
        <p:txBody>
          <a:bodyPr bIns="45000" lIns="90000" rIns="90000" tIns="45000" wrap="none"/>
          <a:p>
            <a:pPr algn="ctr">
              <a:lnSpc>
                <a:spcPct val="100000"/>
              </a:lnSpc>
            </a:pPr>
            <a:r>
              <a:rPr b="1" lang="en-US" sz="2400">
                <a:solidFill>
                  <a:srgbClr val="1d398d"/>
                </a:solidFill>
                <a:latin typeface="Calibri"/>
              </a:rPr>
              <a:t>Susan Riggs</a:t>
            </a:r>
            <a:endParaRPr/>
          </a:p>
          <a:p>
            <a:pPr algn="ctr">
              <a:lnSpc>
                <a:spcPct val="100000"/>
              </a:lnSpc>
            </a:pPr>
            <a:r>
              <a:rPr b="1" lang="en-US" sz="2400">
                <a:solidFill>
                  <a:srgbClr val="1d398d"/>
                </a:solidFill>
                <a:latin typeface="Calibri"/>
              </a:rPr>
              <a:t>San Diego Housing Federation</a:t>
            </a:r>
            <a:endParaRPr/>
          </a:p>
          <a:p>
            <a:pPr algn="ctr">
              <a:lnSpc>
                <a:spcPct val="100000"/>
              </a:lnSpc>
            </a:pPr>
            <a:endParaRPr/>
          </a:p>
          <a:p>
            <a:pPr algn="ctr">
              <a:lnSpc>
                <a:spcPct val="100000"/>
              </a:lnSpc>
            </a:pPr>
            <a:r>
              <a:rPr b="1" lang="en-US" sz="2400">
                <a:solidFill>
                  <a:srgbClr val="1d398d"/>
                </a:solidFill>
                <a:latin typeface="Calibri"/>
              </a:rPr>
              <a:t>@sdhftweets</a:t>
            </a:r>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