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1" r:id="rId2"/>
    <p:sldId id="278" r:id="rId3"/>
    <p:sldId id="292" r:id="rId4"/>
    <p:sldId id="285" r:id="rId5"/>
    <p:sldId id="284" r:id="rId6"/>
    <p:sldId id="293" r:id="rId7"/>
    <p:sldId id="282" r:id="rId8"/>
    <p:sldId id="296" r:id="rId9"/>
    <p:sldId id="295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EFE"/>
    <a:srgbClr val="ABBC42"/>
    <a:srgbClr val="1B3D73"/>
    <a:srgbClr val="3189D1"/>
    <a:srgbClr val="132D54"/>
    <a:srgbClr val="670788"/>
    <a:srgbClr val="004600"/>
    <a:srgbClr val="1E3F73"/>
    <a:srgbClr val="8DB3E2"/>
    <a:srgbClr val="E502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8278" autoAdjust="0"/>
  </p:normalViewPr>
  <p:slideViewPr>
    <p:cSldViewPr snapToGrid="0" snapToObjects="1">
      <p:cViewPr>
        <p:scale>
          <a:sx n="100" d="100"/>
          <a:sy n="100" d="100"/>
        </p:scale>
        <p:origin x="-294" y="54"/>
      </p:cViewPr>
      <p:guideLst>
        <p:guide orient="horz" pos="2392"/>
        <p:guide pos="318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E4252E5-6292-41D1-914A-64F4C31A28A2}" type="datetimeFigureOut">
              <a:rPr lang="en-US" smtClean="0"/>
              <a:t>6/12/2013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165C420-BA3F-4D4B-8813-253857E14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91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82970B0-A3E4-064F-8ECA-3B5CAC012221}" type="datetimeFigureOut">
              <a:rPr lang="en-US" smtClean="0"/>
              <a:t>6/12/2013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D145137-32A4-414A-AD46-EAD6FA232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82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5887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45137-32A4-414A-AD46-EAD6FA2323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40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5887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45137-32A4-414A-AD46-EAD6FA2323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6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5887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45137-32A4-414A-AD46-EAD6FA2323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6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5887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45137-32A4-414A-AD46-EAD6FA23231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6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5887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45137-32A4-414A-AD46-EAD6FA2323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6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5887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45137-32A4-414A-AD46-EAD6FA23231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6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5887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45137-32A4-414A-AD46-EAD6FA23231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6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5887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45137-32A4-414A-AD46-EAD6FA23231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69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5887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45137-32A4-414A-AD46-EAD6FA23231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6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521B-4B53-A642-A573-FBDA2885A580}" type="datetimeFigureOut">
              <a:rPr lang="en-US" smtClean="0"/>
              <a:t>6/12/2013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BFE4-F480-5148-9B59-02D92A875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61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521B-4B53-A642-A573-FBDA2885A580}" type="datetimeFigureOut">
              <a:rPr lang="en-US" smtClean="0"/>
              <a:t>6/12/2013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BFE4-F480-5148-9B59-02D92A875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34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521B-4B53-A642-A573-FBDA2885A580}" type="datetimeFigureOut">
              <a:rPr lang="en-US" smtClean="0"/>
              <a:t>6/12/2013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BFE4-F480-5148-9B59-02D92A875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53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521B-4B53-A642-A573-FBDA2885A580}" type="datetimeFigureOut">
              <a:rPr lang="en-US" smtClean="0"/>
              <a:t>6/12/2013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BFE4-F480-5148-9B59-02D92A875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26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521B-4B53-A642-A573-FBDA2885A580}" type="datetimeFigureOut">
              <a:rPr lang="en-US" smtClean="0"/>
              <a:t>6/12/2013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BFE4-F480-5148-9B59-02D92A875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23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521B-4B53-A642-A573-FBDA2885A580}" type="datetimeFigureOut">
              <a:rPr lang="en-US" smtClean="0"/>
              <a:t>6/12/2013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BFE4-F480-5148-9B59-02D92A875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0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521B-4B53-A642-A573-FBDA2885A580}" type="datetimeFigureOut">
              <a:rPr lang="en-US" smtClean="0"/>
              <a:t>6/12/2013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BFE4-F480-5148-9B59-02D92A875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300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521B-4B53-A642-A573-FBDA2885A580}" type="datetimeFigureOut">
              <a:rPr lang="en-US" smtClean="0"/>
              <a:t>6/12/2013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BFE4-F480-5148-9B59-02D92A875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934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521B-4B53-A642-A573-FBDA2885A580}" type="datetimeFigureOut">
              <a:rPr lang="en-US" smtClean="0"/>
              <a:t>6/12/2013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BFE4-F480-5148-9B59-02D92A875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841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521B-4B53-A642-A573-FBDA2885A580}" type="datetimeFigureOut">
              <a:rPr lang="en-US" smtClean="0"/>
              <a:t>6/12/2013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BFE4-F480-5148-9B59-02D92A875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77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521B-4B53-A642-A573-FBDA2885A580}" type="datetimeFigureOut">
              <a:rPr lang="en-US" smtClean="0"/>
              <a:t>6/12/2013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BFE4-F480-5148-9B59-02D92A875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12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6521B-4B53-A642-A573-FBDA2885A580}" type="datetimeFigureOut">
              <a:rPr lang="en-US" smtClean="0"/>
              <a:t>6/12/2013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BBFE4-F480-5148-9B59-02D92A875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8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100" y="1911350"/>
            <a:ext cx="8788400" cy="17272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Arial Narrow Bold"/>
                <a:cs typeface="Arial Narrow Bold"/>
              </a:rPr>
              <a:t>SAN DIEGO’S ECONOMY:</a:t>
            </a:r>
            <a:br>
              <a:rPr lang="en-US" sz="4000" b="1" dirty="0" smtClean="0">
                <a:solidFill>
                  <a:schemeClr val="tx2"/>
                </a:solidFill>
                <a:latin typeface="Arial Narrow Bold"/>
                <a:cs typeface="Arial Narrow Bold"/>
              </a:rPr>
            </a:br>
            <a:r>
              <a:rPr lang="en-US" sz="4000" b="1" dirty="0" smtClean="0">
                <a:solidFill>
                  <a:schemeClr val="tx2"/>
                </a:solidFill>
                <a:latin typeface="Arial Narrow Bold"/>
                <a:cs typeface="Arial Narrow Bold"/>
              </a:rPr>
              <a:t>How sustainable and resilient are we?</a:t>
            </a:r>
            <a:endParaRPr lang="en-US" sz="4000" b="1" dirty="0">
              <a:solidFill>
                <a:schemeClr val="tx2"/>
              </a:solidFill>
              <a:latin typeface="Arial Narrow Bold"/>
              <a:cs typeface="Arial Narrow Bold"/>
            </a:endParaRPr>
          </a:p>
        </p:txBody>
      </p:sp>
      <p:sp>
        <p:nvSpPr>
          <p:cNvPr id="10" name="Round Diagonal Corner Rectangle 9"/>
          <p:cNvSpPr/>
          <p:nvPr/>
        </p:nvSpPr>
        <p:spPr>
          <a:xfrm>
            <a:off x="-15875" y="6416377"/>
            <a:ext cx="9169400" cy="472215"/>
          </a:xfrm>
          <a:prstGeom prst="round2DiagRect">
            <a:avLst/>
          </a:prstGeom>
          <a:solidFill>
            <a:srgbClr val="1B3D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28600" y="3571875"/>
            <a:ext cx="8724900" cy="266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b="1" dirty="0" smtClean="0">
                <a:solidFill>
                  <a:srgbClr val="3189D1"/>
                </a:solidFill>
                <a:latin typeface="Arial Narrow Bold"/>
                <a:cs typeface="Arial Narrow Bold"/>
              </a:rPr>
              <a:t>June 13, 2013</a:t>
            </a:r>
          </a:p>
          <a:p>
            <a:endParaRPr lang="en-US" sz="3000" b="1" dirty="0" smtClean="0">
              <a:solidFill>
                <a:srgbClr val="3189D1"/>
              </a:solidFill>
              <a:latin typeface="Arial Narrow Bold"/>
              <a:cs typeface="Arial Narrow Bold"/>
            </a:endParaRPr>
          </a:p>
          <a:p>
            <a:endParaRPr lang="en-US" sz="2500" b="1" dirty="0">
              <a:solidFill>
                <a:srgbClr val="3189D1"/>
              </a:solidFill>
              <a:latin typeface="Arial Narrow Bold"/>
              <a:cs typeface="Arial Narrow Bold"/>
            </a:endParaRPr>
          </a:p>
          <a:p>
            <a:endParaRPr lang="en-US" sz="2500" b="1" dirty="0" smtClean="0">
              <a:solidFill>
                <a:srgbClr val="3189D1"/>
              </a:solidFill>
              <a:latin typeface="Arial Narrow Bold"/>
              <a:cs typeface="Arial Narrow Bold"/>
            </a:endParaRPr>
          </a:p>
          <a:p>
            <a:r>
              <a:rPr lang="en-US" sz="2500" b="1" dirty="0" smtClean="0">
                <a:solidFill>
                  <a:srgbClr val="3189D1"/>
                </a:solidFill>
                <a:latin typeface="Arial Narrow Bold"/>
                <a:cs typeface="Arial Narrow Bold"/>
              </a:rPr>
              <a:t>Jerry Sanders</a:t>
            </a:r>
          </a:p>
          <a:p>
            <a:r>
              <a:rPr lang="en-US" sz="2500" b="1" dirty="0" smtClean="0">
                <a:solidFill>
                  <a:srgbClr val="3189D1"/>
                </a:solidFill>
                <a:latin typeface="Arial Narrow Bold"/>
                <a:cs typeface="Arial Narrow Bold"/>
              </a:rPr>
              <a:t>President &amp; CEO</a:t>
            </a:r>
          </a:p>
          <a:p>
            <a:r>
              <a:rPr lang="en-US" sz="2500" b="1" dirty="0" smtClean="0">
                <a:solidFill>
                  <a:srgbClr val="3189D1"/>
                </a:solidFill>
                <a:latin typeface="Arial Narrow Bold"/>
                <a:cs typeface="Arial Narrow Bold"/>
              </a:rPr>
              <a:t>San Diego Regional Chamber of Commerce</a:t>
            </a:r>
            <a:endParaRPr lang="en-US" sz="2500" b="1" dirty="0">
              <a:solidFill>
                <a:srgbClr val="3189D1"/>
              </a:solidFill>
              <a:latin typeface="Arial Narrow Bold"/>
              <a:cs typeface="Arial Narrow Bold"/>
            </a:endParaRPr>
          </a:p>
        </p:txBody>
      </p:sp>
    </p:spTree>
    <p:extLst>
      <p:ext uri="{BB962C8B-B14F-4D97-AF65-F5344CB8AC3E}">
        <p14:creationId xmlns:p14="http://schemas.microsoft.com/office/powerpoint/2010/main" val="63200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49450" y="6350"/>
            <a:ext cx="7213599" cy="1308100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38350" y="287632"/>
            <a:ext cx="6553200" cy="842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smtClean="0">
                <a:latin typeface="Tahoma"/>
                <a:cs typeface="Tahoma"/>
              </a:rPr>
              <a:t>Three Traded Economies</a:t>
            </a:r>
            <a:endParaRPr lang="en-US" sz="4000" dirty="0">
              <a:latin typeface="Tahoma"/>
              <a:cs typeface="Tahoma"/>
            </a:endParaRPr>
          </a:p>
        </p:txBody>
      </p:sp>
      <p:sp>
        <p:nvSpPr>
          <p:cNvPr id="10" name="Round Diagonal Corner Rectangle 9"/>
          <p:cNvSpPr/>
          <p:nvPr/>
        </p:nvSpPr>
        <p:spPr>
          <a:xfrm>
            <a:off x="-25400" y="6416377"/>
            <a:ext cx="9188449" cy="472215"/>
          </a:xfrm>
          <a:prstGeom prst="round2DiagRect">
            <a:avLst/>
          </a:prstGeom>
          <a:solidFill>
            <a:srgbClr val="1B3D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-38100" y="6445746"/>
            <a:ext cx="9207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Tahoma"/>
                <a:cs typeface="Tahoma"/>
              </a:rPr>
              <a:t>WWW.SDCHAMBER.ORG</a:t>
            </a:r>
            <a:endParaRPr lang="en-US" sz="200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099" y="6350"/>
            <a:ext cx="353410" cy="1308100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096" t="86491" r="-110117" b="-69442"/>
          <a:stretch/>
        </p:blipFill>
        <p:spPr>
          <a:xfrm>
            <a:off x="8686800" y="-2082689"/>
            <a:ext cx="6036929" cy="4740642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546099" y="3114348"/>
            <a:ext cx="2876550" cy="280035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038350" y="1484909"/>
            <a:ext cx="1196975" cy="1143000"/>
          </a:xfrm>
          <a:prstGeom prst="ellipse">
            <a:avLst/>
          </a:prstGeom>
          <a:solidFill>
            <a:srgbClr val="00CEF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251324" y="2055416"/>
            <a:ext cx="1409700" cy="14287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495800" y="4519958"/>
            <a:ext cx="1638300" cy="1666875"/>
          </a:xfrm>
          <a:prstGeom prst="ellipse">
            <a:avLst/>
          </a:prstGeom>
          <a:solidFill>
            <a:srgbClr val="ABBC4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889624" y="3316824"/>
            <a:ext cx="3057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3"/>
                </a:solidFill>
              </a:rPr>
              <a:t>SAN DIEGO ECONOMIES</a:t>
            </a:r>
          </a:p>
          <a:p>
            <a:r>
              <a:rPr lang="en-US" sz="2000" dirty="0" smtClean="0"/>
              <a:t>TOTAL JOBS: 1.25 MILLION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4605336" y="4794576"/>
            <a:ext cx="140811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RESEARCH/ TECHNOLOGY/ INNOVATION</a:t>
            </a:r>
          </a:p>
          <a:p>
            <a:pPr algn="ctr"/>
            <a:r>
              <a:rPr lang="en-US" sz="1400" dirty="0" smtClean="0"/>
              <a:t>14%</a:t>
            </a:r>
          </a:p>
          <a:p>
            <a:pPr algn="ctr"/>
            <a:r>
              <a:rPr lang="en-US" sz="1400" dirty="0" smtClean="0"/>
              <a:t>172,700 JOBS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4301330" y="2305567"/>
            <a:ext cx="12549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CONVENTION/TOURISM</a:t>
            </a:r>
          </a:p>
          <a:p>
            <a:pPr algn="ctr"/>
            <a:r>
              <a:rPr lang="en-US" sz="1400" dirty="0" smtClean="0"/>
              <a:t>13%</a:t>
            </a:r>
          </a:p>
          <a:p>
            <a:pPr algn="ctr"/>
            <a:r>
              <a:rPr lang="en-US" sz="1400" dirty="0" smtClean="0"/>
              <a:t>160,000 JOBS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1899443" y="1640909"/>
            <a:ext cx="14747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UNIFORMED MILITARY</a:t>
            </a:r>
          </a:p>
          <a:p>
            <a:pPr algn="ctr"/>
            <a:r>
              <a:rPr lang="en-US" sz="1200" dirty="0" smtClean="0"/>
              <a:t>11%</a:t>
            </a:r>
          </a:p>
          <a:p>
            <a:pPr algn="ctr"/>
            <a:r>
              <a:rPr lang="en-US" sz="1200" dirty="0" smtClean="0"/>
              <a:t>142,000 JOBS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717549" y="4006691"/>
            <a:ext cx="25050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LOCAL ECONOMY</a:t>
            </a:r>
          </a:p>
          <a:p>
            <a:pPr algn="ctr"/>
            <a:r>
              <a:rPr lang="en-US" sz="2000" b="1" dirty="0" smtClean="0"/>
              <a:t>62%</a:t>
            </a:r>
          </a:p>
          <a:p>
            <a:pPr algn="ctr"/>
            <a:r>
              <a:rPr lang="en-US" sz="2000" b="1" dirty="0" smtClean="0"/>
              <a:t>772,6000 JOBS</a:t>
            </a:r>
            <a:endParaRPr lang="en-US" sz="2000" b="1" dirty="0"/>
          </a:p>
        </p:txBody>
      </p:sp>
      <p:sp>
        <p:nvSpPr>
          <p:cNvPr id="24" name="Right Arrow 23"/>
          <p:cNvSpPr/>
          <p:nvPr/>
        </p:nvSpPr>
        <p:spPr>
          <a:xfrm rot="11591384">
            <a:off x="3439863" y="4929270"/>
            <a:ext cx="978389" cy="263996"/>
          </a:xfrm>
          <a:prstGeom prst="rightArrow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 rot="9418948">
            <a:off x="3219966" y="3351612"/>
            <a:ext cx="1033355" cy="227758"/>
          </a:xfrm>
          <a:prstGeom prst="rightArrow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 rot="6592737" flipV="1">
            <a:off x="2166460" y="2798519"/>
            <a:ext cx="368118" cy="203782"/>
          </a:xfrm>
          <a:prstGeom prst="rightArrow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86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49450" y="6350"/>
            <a:ext cx="7213599" cy="1308100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38350" y="287632"/>
            <a:ext cx="6267450" cy="842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>
                <a:latin typeface="Tahoma"/>
                <a:cs typeface="Tahoma"/>
              </a:rPr>
              <a:t>Three Traded Economies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914400" y="1981195"/>
            <a:ext cx="7305675" cy="381952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60000"/>
              </a:lnSpc>
              <a:spcBef>
                <a:spcPts val="0"/>
              </a:spcBef>
              <a:buNone/>
            </a:pPr>
            <a:r>
              <a:rPr lang="en-US" sz="3500" b="1" dirty="0" smtClean="0">
                <a:solidFill>
                  <a:schemeClr val="tx2"/>
                </a:solidFill>
                <a:latin typeface="Arial Narrow Bold" pitchFamily="34" charset="0"/>
              </a:rPr>
              <a:t>For every job created in the three traded economies, 2.5 additional jobs are created in the local economy.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endParaRPr lang="en-US" sz="1600" b="1" dirty="0" smtClean="0">
              <a:solidFill>
                <a:schemeClr val="tx2"/>
              </a:solidFill>
              <a:latin typeface="Arial Narrow Bold" pitchFamily="34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endParaRPr lang="en-US" sz="1800" b="1" dirty="0" smtClean="0">
              <a:solidFill>
                <a:schemeClr val="tx2"/>
              </a:solidFill>
              <a:latin typeface="Arial Narrow Bold" pitchFamily="34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endParaRPr lang="en-US" sz="1800" b="1" dirty="0" smtClean="0">
              <a:solidFill>
                <a:schemeClr val="tx2"/>
              </a:solidFill>
              <a:latin typeface="Arial Narrow Bold" pitchFamily="34" charset="0"/>
            </a:endParaRPr>
          </a:p>
          <a:p>
            <a:endParaRPr lang="en-US" sz="1600" b="1" dirty="0" smtClean="0">
              <a:solidFill>
                <a:schemeClr val="tx2"/>
              </a:solidFill>
              <a:latin typeface="Arial Narrow Bold" pitchFamily="34" charset="0"/>
            </a:endParaRPr>
          </a:p>
          <a:p>
            <a:pPr marL="0" lvl="0" indent="0">
              <a:buNone/>
            </a:pPr>
            <a:endParaRPr lang="en-US" sz="2400" b="1" dirty="0" smtClean="0">
              <a:latin typeface="Arial Narrow Bold" pitchFamily="34" charset="0"/>
            </a:endParaRPr>
          </a:p>
        </p:txBody>
      </p:sp>
      <p:sp>
        <p:nvSpPr>
          <p:cNvPr id="10" name="Round Diagonal Corner Rectangle 9"/>
          <p:cNvSpPr/>
          <p:nvPr/>
        </p:nvSpPr>
        <p:spPr>
          <a:xfrm>
            <a:off x="-6350" y="6416377"/>
            <a:ext cx="9169400" cy="472215"/>
          </a:xfrm>
          <a:prstGeom prst="round2DiagRect">
            <a:avLst/>
          </a:prstGeom>
          <a:solidFill>
            <a:srgbClr val="1B3D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-38100" y="6445746"/>
            <a:ext cx="9207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Tahoma"/>
                <a:cs typeface="Tahoma"/>
              </a:rPr>
              <a:t>WWW.SDCHAMBER.ORG</a:t>
            </a:r>
            <a:endParaRPr lang="en-US" sz="200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099" y="6350"/>
            <a:ext cx="353410" cy="1308100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096" t="86491" r="-110117" b="-69442"/>
          <a:stretch/>
        </p:blipFill>
        <p:spPr>
          <a:xfrm>
            <a:off x="8686800" y="-2082689"/>
            <a:ext cx="6036929" cy="4740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53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49450" y="6350"/>
            <a:ext cx="7213599" cy="1308100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38350" y="287632"/>
            <a:ext cx="5581650" cy="842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smtClean="0">
                <a:latin typeface="Tahoma"/>
                <a:cs typeface="Tahoma"/>
              </a:rPr>
              <a:t>Innovation</a:t>
            </a:r>
            <a:endParaRPr lang="en-US" sz="4000" dirty="0">
              <a:latin typeface="Tahoma"/>
              <a:cs typeface="Tahoma"/>
            </a:endParaRPr>
          </a:p>
        </p:txBody>
      </p:sp>
      <p:sp>
        <p:nvSpPr>
          <p:cNvPr id="10" name="Round Diagonal Corner Rectangle 9"/>
          <p:cNvSpPr/>
          <p:nvPr/>
        </p:nvSpPr>
        <p:spPr>
          <a:xfrm>
            <a:off x="-25400" y="6416377"/>
            <a:ext cx="9188449" cy="472215"/>
          </a:xfrm>
          <a:prstGeom prst="round2DiagRect">
            <a:avLst/>
          </a:prstGeom>
          <a:solidFill>
            <a:srgbClr val="1B3D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-38100" y="6445746"/>
            <a:ext cx="9207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Tahoma"/>
                <a:cs typeface="Tahoma"/>
              </a:rPr>
              <a:t>WWW.SDCHAMBER.ORG</a:t>
            </a:r>
            <a:endParaRPr lang="en-US" sz="200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099" y="6350"/>
            <a:ext cx="353410" cy="1308100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096" t="86491" r="-110117" b="-69442"/>
          <a:stretch/>
        </p:blipFill>
        <p:spPr>
          <a:xfrm>
            <a:off x="8686800" y="-2082689"/>
            <a:ext cx="6036929" cy="4740642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1485900" y="2310156"/>
            <a:ext cx="2590800" cy="2576167"/>
          </a:xfrm>
          <a:prstGeom prst="ellipse">
            <a:avLst/>
          </a:prstGeom>
          <a:solidFill>
            <a:srgbClr val="ABBC4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631155" y="2974991"/>
            <a:ext cx="230028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/>
              <a:t>RESEARCH</a:t>
            </a:r>
          </a:p>
          <a:p>
            <a:pPr algn="ctr"/>
            <a:r>
              <a:rPr lang="en-US" sz="2500" b="1" dirty="0" smtClean="0"/>
              <a:t>TECHNOLOGY</a:t>
            </a:r>
          </a:p>
          <a:p>
            <a:pPr algn="ctr"/>
            <a:r>
              <a:rPr lang="en-US" sz="2500" b="1" dirty="0" smtClean="0"/>
              <a:t>INNOVATION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68824" y="2409825"/>
            <a:ext cx="34226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i="1" dirty="0" smtClean="0"/>
              <a:t>172,700 jobs</a:t>
            </a:r>
          </a:p>
          <a:p>
            <a:pPr algn="ctr"/>
            <a:endParaRPr lang="en-US" sz="3000" b="1" i="1" dirty="0"/>
          </a:p>
          <a:p>
            <a:pPr algn="ctr"/>
            <a:r>
              <a:rPr lang="en-US" sz="3000" b="1" i="1" dirty="0" smtClean="0"/>
              <a:t>14% of San Diego’s workforce</a:t>
            </a:r>
            <a:endParaRPr lang="en-US" sz="3000" b="1" i="1" dirty="0"/>
          </a:p>
        </p:txBody>
      </p:sp>
    </p:spTree>
    <p:extLst>
      <p:ext uri="{BB962C8B-B14F-4D97-AF65-F5344CB8AC3E}">
        <p14:creationId xmlns:p14="http://schemas.microsoft.com/office/powerpoint/2010/main" val="166710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49450" y="6350"/>
            <a:ext cx="7213599" cy="1308100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38350" y="287632"/>
            <a:ext cx="5581650" cy="842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smtClean="0">
                <a:latin typeface="Tahoma"/>
                <a:cs typeface="Tahoma"/>
              </a:rPr>
              <a:t>Military &amp; Defense</a:t>
            </a:r>
            <a:endParaRPr lang="en-US" sz="4000" dirty="0">
              <a:latin typeface="Tahoma"/>
              <a:cs typeface="Tahoma"/>
            </a:endParaRPr>
          </a:p>
        </p:txBody>
      </p:sp>
      <p:sp>
        <p:nvSpPr>
          <p:cNvPr id="10" name="Round Diagonal Corner Rectangle 9"/>
          <p:cNvSpPr/>
          <p:nvPr/>
        </p:nvSpPr>
        <p:spPr>
          <a:xfrm>
            <a:off x="-25400" y="6416377"/>
            <a:ext cx="9188449" cy="472215"/>
          </a:xfrm>
          <a:prstGeom prst="round2DiagRect">
            <a:avLst/>
          </a:prstGeom>
          <a:solidFill>
            <a:srgbClr val="1B3D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-38100" y="6445746"/>
            <a:ext cx="9207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Tahoma"/>
                <a:cs typeface="Tahoma"/>
              </a:rPr>
              <a:t>WWW.SDCHAMBER.ORG</a:t>
            </a:r>
            <a:endParaRPr lang="en-US" sz="200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099" y="6350"/>
            <a:ext cx="353410" cy="1308100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096" t="86491" r="-110117" b="-69442"/>
          <a:stretch/>
        </p:blipFill>
        <p:spPr>
          <a:xfrm>
            <a:off x="8686800" y="-2082689"/>
            <a:ext cx="6036929" cy="4740642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1428749" y="2238375"/>
            <a:ext cx="2600325" cy="2628899"/>
          </a:xfrm>
          <a:prstGeom prst="ellipse">
            <a:avLst/>
          </a:prstGeom>
          <a:solidFill>
            <a:srgbClr val="00CEF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600200" y="3121937"/>
            <a:ext cx="23050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/>
              <a:t>UNIFORMED MILITARY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0" y="2492842"/>
            <a:ext cx="34480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i="1" dirty="0" smtClean="0"/>
              <a:t>142,000 jobs</a:t>
            </a:r>
          </a:p>
          <a:p>
            <a:pPr algn="ctr"/>
            <a:endParaRPr lang="en-US" sz="3000" b="1" i="1" dirty="0"/>
          </a:p>
          <a:p>
            <a:pPr algn="ctr"/>
            <a:r>
              <a:rPr lang="en-US" sz="3000" b="1" i="1" dirty="0" smtClean="0"/>
              <a:t>11% of San Diego’s workforce</a:t>
            </a:r>
            <a:endParaRPr lang="en-US" sz="3000" b="1" i="1" dirty="0"/>
          </a:p>
        </p:txBody>
      </p:sp>
    </p:spTree>
    <p:extLst>
      <p:ext uri="{BB962C8B-B14F-4D97-AF65-F5344CB8AC3E}">
        <p14:creationId xmlns:p14="http://schemas.microsoft.com/office/powerpoint/2010/main" val="120986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49450" y="6350"/>
            <a:ext cx="7213599" cy="1308100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38350" y="287632"/>
            <a:ext cx="5581650" cy="842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smtClean="0">
                <a:latin typeface="Tahoma"/>
                <a:cs typeface="Tahoma"/>
              </a:rPr>
              <a:t>Tourism</a:t>
            </a:r>
            <a:endParaRPr lang="en-US" sz="4000" dirty="0">
              <a:latin typeface="Tahoma"/>
              <a:cs typeface="Tahoma"/>
            </a:endParaRPr>
          </a:p>
        </p:txBody>
      </p:sp>
      <p:sp>
        <p:nvSpPr>
          <p:cNvPr id="10" name="Round Diagonal Corner Rectangle 9"/>
          <p:cNvSpPr/>
          <p:nvPr/>
        </p:nvSpPr>
        <p:spPr>
          <a:xfrm>
            <a:off x="-25400" y="6416377"/>
            <a:ext cx="9188449" cy="472215"/>
          </a:xfrm>
          <a:prstGeom prst="round2DiagRect">
            <a:avLst/>
          </a:prstGeom>
          <a:solidFill>
            <a:srgbClr val="1B3D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-38100" y="6445746"/>
            <a:ext cx="9207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Tahoma"/>
                <a:cs typeface="Tahoma"/>
              </a:rPr>
              <a:t>WWW.SDCHAMBER.ORG</a:t>
            </a:r>
            <a:endParaRPr lang="en-US" sz="200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099" y="6350"/>
            <a:ext cx="353410" cy="1308100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096" t="86491" r="-110117" b="-69442"/>
          <a:stretch/>
        </p:blipFill>
        <p:spPr>
          <a:xfrm>
            <a:off x="8686800" y="-2082689"/>
            <a:ext cx="6036929" cy="4740642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1393026" y="2248518"/>
            <a:ext cx="2825751" cy="271661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609725" y="2963409"/>
            <a:ext cx="238125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/>
              <a:t>CONVENTIONS TOURISM GAMING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29175" y="2529202"/>
            <a:ext cx="3391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i="1" dirty="0" smtClean="0"/>
              <a:t>160,000 jobs </a:t>
            </a:r>
          </a:p>
          <a:p>
            <a:pPr algn="ctr"/>
            <a:endParaRPr lang="en-US" sz="3000" b="1" i="1" dirty="0"/>
          </a:p>
          <a:p>
            <a:pPr algn="ctr"/>
            <a:r>
              <a:rPr lang="en-US" sz="3000" b="1" i="1" dirty="0" smtClean="0"/>
              <a:t>13% of San Diego’s workforce</a:t>
            </a:r>
            <a:endParaRPr lang="en-US" sz="3000" b="1" i="1" dirty="0"/>
          </a:p>
        </p:txBody>
      </p:sp>
    </p:spTree>
    <p:extLst>
      <p:ext uri="{BB962C8B-B14F-4D97-AF65-F5344CB8AC3E}">
        <p14:creationId xmlns:p14="http://schemas.microsoft.com/office/powerpoint/2010/main" val="222240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49450" y="6350"/>
            <a:ext cx="7213599" cy="1308100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38350" y="287632"/>
            <a:ext cx="5581650" cy="842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smtClean="0">
                <a:latin typeface="Tahoma"/>
                <a:cs typeface="Tahoma"/>
              </a:rPr>
              <a:t>Convention Center</a:t>
            </a:r>
            <a:endParaRPr lang="en-US" sz="4000" dirty="0">
              <a:latin typeface="Tahoma"/>
              <a:cs typeface="Tahoma"/>
            </a:endParaRPr>
          </a:p>
        </p:txBody>
      </p:sp>
      <p:sp>
        <p:nvSpPr>
          <p:cNvPr id="10" name="Round Diagonal Corner Rectangle 9"/>
          <p:cNvSpPr/>
          <p:nvPr/>
        </p:nvSpPr>
        <p:spPr>
          <a:xfrm>
            <a:off x="-6350" y="6416377"/>
            <a:ext cx="9169400" cy="472215"/>
          </a:xfrm>
          <a:prstGeom prst="round2DiagRect">
            <a:avLst/>
          </a:prstGeom>
          <a:solidFill>
            <a:srgbClr val="1B3D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-38100" y="6445746"/>
            <a:ext cx="9207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Tahoma"/>
                <a:cs typeface="Tahoma"/>
              </a:rPr>
              <a:t>WWW.SDCHAMBER.ORG</a:t>
            </a:r>
            <a:endParaRPr lang="en-US" sz="200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099" y="6350"/>
            <a:ext cx="353410" cy="1308100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096" t="86491" r="-110117" b="-69442"/>
          <a:stretch/>
        </p:blipFill>
        <p:spPr>
          <a:xfrm>
            <a:off x="8686800" y="-2082689"/>
            <a:ext cx="6036929" cy="4740642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583115"/>
              </p:ext>
            </p:extLst>
          </p:nvPr>
        </p:nvGraphicFramePr>
        <p:xfrm>
          <a:off x="1827212" y="1732915"/>
          <a:ext cx="5476875" cy="3991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5625"/>
                <a:gridCol w="1825625"/>
                <a:gridCol w="1825625"/>
              </a:tblGrid>
              <a:tr h="126050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FY11 Economic Benefits by Convention Center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Potential</a:t>
                      </a:r>
                      <a:r>
                        <a:rPr lang="en-US" sz="1400" baseline="0" dirty="0" smtClean="0"/>
                        <a:t> Economic Benefits of Expansion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40358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Economic Impact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$1.4 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$698 M</a:t>
                      </a:r>
                      <a:endParaRPr lang="en-US" b="1" dirty="0"/>
                    </a:p>
                  </a:txBody>
                  <a:tcPr/>
                </a:tc>
              </a:tr>
              <a:tr h="56391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Direct Delegate Spending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$596.2</a:t>
                      </a:r>
                      <a:r>
                        <a:rPr lang="en-US" b="1" baseline="0" dirty="0" smtClean="0"/>
                        <a:t> 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$372</a:t>
                      </a:r>
                      <a:r>
                        <a:rPr lang="en-US" b="1" baseline="0" dirty="0" smtClean="0"/>
                        <a:t> M</a:t>
                      </a:r>
                      <a:endParaRPr lang="en-US" b="1" dirty="0"/>
                    </a:p>
                  </a:txBody>
                  <a:tcPr/>
                </a:tc>
              </a:tr>
              <a:tr h="79611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Transient Occupancy Tax Revenue (TOT)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$19.5 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$12.7 M</a:t>
                      </a:r>
                      <a:endParaRPr lang="en-US" b="1" dirty="0"/>
                    </a:p>
                  </a:txBody>
                  <a:tcPr/>
                </a:tc>
              </a:tr>
              <a:tr h="40358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Sales Tax Revenue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$1.1 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$0.8</a:t>
                      </a:r>
                      <a:r>
                        <a:rPr lang="en-US" b="1" baseline="0" dirty="0" smtClean="0"/>
                        <a:t> M</a:t>
                      </a:r>
                      <a:endParaRPr lang="en-US" b="1" dirty="0"/>
                    </a:p>
                  </a:txBody>
                  <a:tcPr/>
                </a:tc>
              </a:tr>
              <a:tr h="56391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Jobs Generated by Events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12,500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6,885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827212" y="5754718"/>
            <a:ext cx="54768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 smtClean="0"/>
              <a:t>*Source: San Diego Convention Center Corporation, AECOM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321964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49450" y="6350"/>
            <a:ext cx="7213599" cy="1308100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38349" y="287632"/>
            <a:ext cx="6896101" cy="842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smtClean="0">
                <a:latin typeface="Tahoma"/>
                <a:cs typeface="Tahoma"/>
              </a:rPr>
              <a:t>Metropolitan Export Initiative</a:t>
            </a:r>
            <a:endParaRPr lang="en-US" sz="4000" dirty="0">
              <a:latin typeface="Tahoma"/>
              <a:cs typeface="Tahoma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76300" y="1495426"/>
            <a:ext cx="7315200" cy="4381500"/>
          </a:xfrm>
        </p:spPr>
        <p:txBody>
          <a:bodyPr>
            <a:normAutofit/>
          </a:bodyPr>
          <a:lstStyle/>
          <a:p>
            <a:pPr marL="457200" lvl="1" indent="0" algn="ctr">
              <a:lnSpc>
                <a:spcPct val="160000"/>
              </a:lnSpc>
              <a:spcBef>
                <a:spcPts val="0"/>
              </a:spcBef>
              <a:buNone/>
            </a:pPr>
            <a:endParaRPr lang="en-US" sz="3500" dirty="0" smtClean="0">
              <a:solidFill>
                <a:schemeClr val="tx2"/>
              </a:solidFill>
              <a:latin typeface="Arial Narrow Bold" pitchFamily="34" charset="0"/>
            </a:endParaRPr>
          </a:p>
          <a:p>
            <a:pPr marL="457200" lvl="1" indent="0" algn="ctr">
              <a:lnSpc>
                <a:spcPct val="160000"/>
              </a:lnSpc>
              <a:spcBef>
                <a:spcPts val="0"/>
              </a:spcBef>
              <a:buNone/>
            </a:pPr>
            <a:r>
              <a:rPr lang="en-US" sz="3500" dirty="0" smtClean="0">
                <a:solidFill>
                  <a:schemeClr val="tx2"/>
                </a:solidFill>
                <a:latin typeface="Arial Narrow Bold" pitchFamily="34" charset="0"/>
              </a:rPr>
              <a:t>San Diego ranks 17</a:t>
            </a:r>
            <a:r>
              <a:rPr lang="en-US" sz="3500" baseline="30000" dirty="0" smtClean="0">
                <a:solidFill>
                  <a:schemeClr val="tx2"/>
                </a:solidFill>
                <a:latin typeface="Arial Narrow Bold" pitchFamily="34" charset="0"/>
              </a:rPr>
              <a:t>th</a:t>
            </a:r>
            <a:r>
              <a:rPr lang="en-US" sz="3500" dirty="0" smtClean="0">
                <a:solidFill>
                  <a:schemeClr val="tx2"/>
                </a:solidFill>
                <a:latin typeface="Arial Narrow Bold" pitchFamily="34" charset="0"/>
              </a:rPr>
              <a:t> in Gross Metro Product (GMP), but ranks 55</a:t>
            </a:r>
            <a:r>
              <a:rPr lang="en-US" sz="3500" baseline="30000" dirty="0" smtClean="0">
                <a:solidFill>
                  <a:schemeClr val="tx2"/>
                </a:solidFill>
                <a:latin typeface="Arial Narrow Bold" pitchFamily="34" charset="0"/>
              </a:rPr>
              <a:t>th</a:t>
            </a:r>
            <a:r>
              <a:rPr lang="en-US" sz="3500" dirty="0" smtClean="0">
                <a:solidFill>
                  <a:schemeClr val="tx2"/>
                </a:solidFill>
                <a:latin typeface="Arial Narrow Bold" pitchFamily="34" charset="0"/>
              </a:rPr>
              <a:t> in export intensity.</a:t>
            </a:r>
          </a:p>
          <a:p>
            <a:pPr lvl="1">
              <a:lnSpc>
                <a:spcPct val="160000"/>
              </a:lnSpc>
              <a:spcBef>
                <a:spcPts val="0"/>
              </a:spcBef>
            </a:pPr>
            <a:endParaRPr lang="en-US" sz="2500" dirty="0" smtClean="0">
              <a:solidFill>
                <a:schemeClr val="tx2"/>
              </a:solidFill>
              <a:latin typeface="Arial Narrow Bold" pitchFamily="34" charset="0"/>
            </a:endParaRPr>
          </a:p>
          <a:p>
            <a:endParaRPr lang="en-US" sz="1600" b="1" dirty="0" smtClean="0">
              <a:solidFill>
                <a:schemeClr val="tx2"/>
              </a:solidFill>
              <a:latin typeface="Arial Narrow Bold" pitchFamily="34" charset="0"/>
            </a:endParaRPr>
          </a:p>
          <a:p>
            <a:pPr marL="0" lvl="0" indent="0">
              <a:buNone/>
            </a:pPr>
            <a:endParaRPr lang="en-US" sz="2400" b="1" dirty="0" smtClean="0">
              <a:latin typeface="Arial Narrow Bold" pitchFamily="34" charset="0"/>
            </a:endParaRPr>
          </a:p>
        </p:txBody>
      </p:sp>
      <p:sp>
        <p:nvSpPr>
          <p:cNvPr id="10" name="Round Diagonal Corner Rectangle 9"/>
          <p:cNvSpPr/>
          <p:nvPr/>
        </p:nvSpPr>
        <p:spPr>
          <a:xfrm>
            <a:off x="-25400" y="6416377"/>
            <a:ext cx="9188449" cy="472215"/>
          </a:xfrm>
          <a:prstGeom prst="round2DiagRect">
            <a:avLst/>
          </a:prstGeom>
          <a:solidFill>
            <a:srgbClr val="1B3D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-38100" y="6445746"/>
            <a:ext cx="9207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Tahoma"/>
                <a:cs typeface="Tahoma"/>
              </a:rPr>
              <a:t>WWW.SDCHAMBER.ORG</a:t>
            </a:r>
            <a:endParaRPr lang="en-US" sz="200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099" y="6350"/>
            <a:ext cx="353410" cy="1308100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096" t="86491" r="-110117" b="-69442"/>
          <a:stretch/>
        </p:blipFill>
        <p:spPr>
          <a:xfrm>
            <a:off x="8686800" y="-2082689"/>
            <a:ext cx="6036929" cy="4740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91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49450" y="6350"/>
            <a:ext cx="7213599" cy="1308100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 Diagonal Corner Rectangle 9"/>
          <p:cNvSpPr/>
          <p:nvPr/>
        </p:nvSpPr>
        <p:spPr>
          <a:xfrm>
            <a:off x="-6350" y="6416377"/>
            <a:ext cx="9169400" cy="472215"/>
          </a:xfrm>
          <a:prstGeom prst="round2DiagRect">
            <a:avLst/>
          </a:prstGeom>
          <a:solidFill>
            <a:srgbClr val="1B3D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-38100" y="6445746"/>
            <a:ext cx="9207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Tahoma"/>
                <a:cs typeface="Tahoma"/>
              </a:rPr>
              <a:t>WWW.SDCHAMBER.ORG</a:t>
            </a:r>
            <a:endParaRPr lang="en-US" sz="200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099" y="6350"/>
            <a:ext cx="353410" cy="1308100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096" t="86491" r="-110117" b="-69442"/>
          <a:stretch/>
        </p:blipFill>
        <p:spPr>
          <a:xfrm>
            <a:off x="8686800" y="-2082689"/>
            <a:ext cx="6036929" cy="4740642"/>
          </a:xfrm>
          <a:prstGeom prst="rect">
            <a:avLst/>
          </a:prstGeom>
        </p:spPr>
      </p:pic>
      <p:sp>
        <p:nvSpPr>
          <p:cNvPr id="11" name="Content Placeholder 4"/>
          <p:cNvSpPr txBox="1">
            <a:spLocks/>
          </p:cNvSpPr>
          <p:nvPr/>
        </p:nvSpPr>
        <p:spPr>
          <a:xfrm>
            <a:off x="351095" y="1743076"/>
            <a:ext cx="8421430" cy="4276724"/>
          </a:xfrm>
          <a:prstGeom prst="rect">
            <a:avLst/>
          </a:prstGeom>
        </p:spPr>
        <p:txBody>
          <a:bodyPr vert="horz" lIns="91440" tIns="45720" rIns="91440" bIns="45720" numCol="2" spcCol="18288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25" y="1704975"/>
            <a:ext cx="7239000" cy="4419600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60000"/>
              </a:lnSpc>
              <a:spcBef>
                <a:spcPts val="0"/>
              </a:spcBef>
              <a:buNone/>
            </a:pPr>
            <a:r>
              <a:rPr lang="en-US" sz="3000" dirty="0" smtClean="0">
                <a:solidFill>
                  <a:schemeClr val="tx2"/>
                </a:solidFill>
                <a:latin typeface="Arial Narrow Bold" pitchFamily="34" charset="0"/>
              </a:rPr>
              <a:t>The </a:t>
            </a:r>
            <a:r>
              <a:rPr lang="en-US" sz="3000" dirty="0">
                <a:solidFill>
                  <a:schemeClr val="tx2"/>
                </a:solidFill>
                <a:latin typeface="Arial Narrow Bold" pitchFamily="34" charset="0"/>
              </a:rPr>
              <a:t>three traded </a:t>
            </a:r>
            <a:r>
              <a:rPr lang="en-US" sz="3000" dirty="0" smtClean="0">
                <a:solidFill>
                  <a:schemeClr val="tx2"/>
                </a:solidFill>
                <a:latin typeface="Arial Narrow Bold" pitchFamily="34" charset="0"/>
              </a:rPr>
              <a:t>economies bring </a:t>
            </a:r>
            <a:r>
              <a:rPr lang="en-US" sz="3000" dirty="0">
                <a:solidFill>
                  <a:schemeClr val="tx2"/>
                </a:solidFill>
                <a:latin typeface="Arial Narrow Bold" pitchFamily="34" charset="0"/>
              </a:rPr>
              <a:t>forward a renewed strategy for </a:t>
            </a:r>
            <a:r>
              <a:rPr lang="en-US" sz="3000">
                <a:solidFill>
                  <a:schemeClr val="tx2"/>
                </a:solidFill>
                <a:latin typeface="Arial Narrow Bold" pitchFamily="34" charset="0"/>
              </a:rPr>
              <a:t>growing </a:t>
            </a:r>
            <a:r>
              <a:rPr lang="en-US" sz="3000" smtClean="0">
                <a:solidFill>
                  <a:schemeClr val="tx2"/>
                </a:solidFill>
                <a:latin typeface="Arial Narrow Bold" pitchFamily="34" charset="0"/>
              </a:rPr>
              <a:t>the local </a:t>
            </a:r>
            <a:r>
              <a:rPr lang="en-US" sz="3000" dirty="0">
                <a:solidFill>
                  <a:schemeClr val="tx2"/>
                </a:solidFill>
                <a:latin typeface="Arial Narrow Bold" pitchFamily="34" charset="0"/>
              </a:rPr>
              <a:t>economy and strengthening San Diego’s assets to enhance </a:t>
            </a:r>
            <a:r>
              <a:rPr lang="en-US" sz="3000" dirty="0" smtClean="0">
                <a:solidFill>
                  <a:schemeClr val="tx2"/>
                </a:solidFill>
                <a:latin typeface="Arial Narrow Bold" pitchFamily="34" charset="0"/>
              </a:rPr>
              <a:t>our place </a:t>
            </a:r>
            <a:r>
              <a:rPr lang="en-US" sz="3000" dirty="0">
                <a:solidFill>
                  <a:schemeClr val="tx2"/>
                </a:solidFill>
                <a:latin typeface="Arial Narrow Bold" pitchFamily="34" charset="0"/>
              </a:rPr>
              <a:t>on the national and global stage.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1600" dirty="0">
              <a:solidFill>
                <a:schemeClr val="tx2"/>
              </a:solidFill>
              <a:latin typeface="Arial Narrow Bold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endParaRPr lang="en-US" sz="2100" dirty="0">
              <a:solidFill>
                <a:schemeClr val="tx2"/>
              </a:solidFill>
              <a:latin typeface="Arial Narrow Bold" pitchFamily="34" charset="0"/>
            </a:endParaRPr>
          </a:p>
          <a:p>
            <a:endParaRPr lang="en-US" dirty="0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2038350" y="287632"/>
            <a:ext cx="6553200" cy="842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smtClean="0">
                <a:latin typeface="Tahoma"/>
                <a:cs typeface="Tahoma"/>
              </a:rPr>
              <a:t>Three Traded Economies</a:t>
            </a:r>
            <a:endParaRPr lang="en-US" sz="40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9612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3264</TotalTime>
  <Words>255</Words>
  <Application>Microsoft Office PowerPoint</Application>
  <PresentationFormat>On-screen Show (4:3)</PresentationFormat>
  <Paragraphs>90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SAN DIEGO’S ECONOMY: How sustainable and resilient are we?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Cellar User</dc:creator>
  <cp:lastModifiedBy>Ashley Hause</cp:lastModifiedBy>
  <cp:revision>150</cp:revision>
  <cp:lastPrinted>2013-06-11T17:09:35Z</cp:lastPrinted>
  <dcterms:created xsi:type="dcterms:W3CDTF">2013-01-29T20:06:18Z</dcterms:created>
  <dcterms:modified xsi:type="dcterms:W3CDTF">2013-06-12T21:21:20Z</dcterms:modified>
</cp:coreProperties>
</file>