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notesSlides/notesSlide44.xml" ContentType="application/vnd.openxmlformats-officedocument.presentationml.notesSlide+xml"/>
  <Override PartName="/ppt/activeX/activeX1.xml" ContentType="application/vnd.ms-office.activeX+xml"/>
  <Override PartName="/ppt/notesSlides/notesSlide45.xml" ContentType="application/vnd.openxmlformats-officedocument.presentationml.notesSlide+xml"/>
  <Override PartName="/ppt/activeX/activeX2.xml" ContentType="application/vnd.ms-office.activeX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76" r:id="rId2"/>
    <p:sldMasterId id="2147483684" r:id="rId3"/>
    <p:sldMasterId id="2147483692" r:id="rId4"/>
  </p:sldMasterIdLst>
  <p:notesMasterIdLst>
    <p:notesMasterId r:id="rId101"/>
  </p:notesMasterIdLst>
  <p:sldIdLst>
    <p:sldId id="257" r:id="rId5"/>
    <p:sldId id="258" r:id="rId6"/>
    <p:sldId id="259" r:id="rId7"/>
    <p:sldId id="260" r:id="rId8"/>
    <p:sldId id="261" r:id="rId9"/>
    <p:sldId id="263" r:id="rId10"/>
    <p:sldId id="264" r:id="rId11"/>
    <p:sldId id="3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68" r:id="rId20"/>
    <p:sldId id="273" r:id="rId21"/>
    <p:sldId id="274" r:id="rId22"/>
    <p:sldId id="276" r:id="rId23"/>
    <p:sldId id="389" r:id="rId24"/>
    <p:sldId id="278" r:id="rId25"/>
    <p:sldId id="279" r:id="rId26"/>
    <p:sldId id="383" r:id="rId27"/>
    <p:sldId id="417" r:id="rId28"/>
    <p:sldId id="280" r:id="rId29"/>
    <p:sldId id="281" r:id="rId30"/>
    <p:sldId id="282" r:id="rId31"/>
    <p:sldId id="283" r:id="rId32"/>
    <p:sldId id="284" r:id="rId33"/>
    <p:sldId id="285" r:id="rId34"/>
    <p:sldId id="382" r:id="rId35"/>
    <p:sldId id="418" r:id="rId36"/>
    <p:sldId id="392" r:id="rId37"/>
    <p:sldId id="369" r:id="rId38"/>
    <p:sldId id="364" r:id="rId39"/>
    <p:sldId id="366" r:id="rId40"/>
    <p:sldId id="394" r:id="rId41"/>
    <p:sldId id="396" r:id="rId42"/>
    <p:sldId id="398" r:id="rId43"/>
    <p:sldId id="419" r:id="rId44"/>
    <p:sldId id="420" r:id="rId45"/>
    <p:sldId id="286" r:id="rId46"/>
    <p:sldId id="287" r:id="rId47"/>
    <p:sldId id="288" r:id="rId48"/>
    <p:sldId id="289" r:id="rId49"/>
    <p:sldId id="356" r:id="rId50"/>
    <p:sldId id="361" r:id="rId51"/>
    <p:sldId id="384" r:id="rId52"/>
    <p:sldId id="385" r:id="rId53"/>
    <p:sldId id="388" r:id="rId54"/>
    <p:sldId id="291" r:id="rId55"/>
    <p:sldId id="292" r:id="rId56"/>
    <p:sldId id="294" r:id="rId57"/>
    <p:sldId id="295" r:id="rId58"/>
    <p:sldId id="293" r:id="rId59"/>
    <p:sldId id="297" r:id="rId60"/>
    <p:sldId id="298" r:id="rId61"/>
    <p:sldId id="357" r:id="rId62"/>
    <p:sldId id="358" r:id="rId63"/>
    <p:sldId id="359" r:id="rId64"/>
    <p:sldId id="299" r:id="rId65"/>
    <p:sldId id="367" r:id="rId66"/>
    <p:sldId id="300" r:id="rId67"/>
    <p:sldId id="301" r:id="rId68"/>
    <p:sldId id="302" r:id="rId69"/>
    <p:sldId id="360" r:id="rId70"/>
    <p:sldId id="303" r:id="rId71"/>
    <p:sldId id="304" r:id="rId72"/>
    <p:sldId id="386" r:id="rId73"/>
    <p:sldId id="374" r:id="rId74"/>
    <p:sldId id="400" r:id="rId75"/>
    <p:sldId id="306" r:id="rId76"/>
    <p:sldId id="307" r:id="rId77"/>
    <p:sldId id="310" r:id="rId78"/>
    <p:sldId id="311" r:id="rId79"/>
    <p:sldId id="312" r:id="rId80"/>
    <p:sldId id="314" r:id="rId81"/>
    <p:sldId id="350" r:id="rId82"/>
    <p:sldId id="351" r:id="rId83"/>
    <p:sldId id="324" r:id="rId84"/>
    <p:sldId id="329" r:id="rId85"/>
    <p:sldId id="330" r:id="rId86"/>
    <p:sldId id="332" r:id="rId87"/>
    <p:sldId id="333" r:id="rId88"/>
    <p:sldId id="387" r:id="rId89"/>
    <p:sldId id="353" r:id="rId90"/>
    <p:sldId id="372" r:id="rId91"/>
    <p:sldId id="415" r:id="rId92"/>
    <p:sldId id="416" r:id="rId93"/>
    <p:sldId id="399" r:id="rId94"/>
    <p:sldId id="370" r:id="rId95"/>
    <p:sldId id="371" r:id="rId96"/>
    <p:sldId id="373" r:id="rId97"/>
    <p:sldId id="346" r:id="rId98"/>
    <p:sldId id="421" r:id="rId99"/>
    <p:sldId id="422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24673B-75F5-4120-B23E-566FE3C260B9}">
          <p14:sldIdLst>
            <p14:sldId id="257"/>
            <p14:sldId id="258"/>
            <p14:sldId id="259"/>
            <p14:sldId id="260"/>
            <p14:sldId id="261"/>
            <p14:sldId id="263"/>
            <p14:sldId id="264"/>
            <p14:sldId id="363"/>
            <p14:sldId id="266"/>
            <p14:sldId id="267"/>
            <p14:sldId id="268"/>
            <p14:sldId id="269"/>
            <p14:sldId id="270"/>
            <p14:sldId id="271"/>
            <p14:sldId id="272"/>
            <p14:sldId id="368"/>
            <p14:sldId id="273"/>
            <p14:sldId id="274"/>
            <p14:sldId id="276"/>
            <p14:sldId id="389"/>
            <p14:sldId id="278"/>
            <p14:sldId id="279"/>
            <p14:sldId id="383"/>
            <p14:sldId id="417"/>
            <p14:sldId id="280"/>
            <p14:sldId id="281"/>
            <p14:sldId id="282"/>
            <p14:sldId id="283"/>
            <p14:sldId id="284"/>
            <p14:sldId id="285"/>
            <p14:sldId id="382"/>
            <p14:sldId id="418"/>
            <p14:sldId id="392"/>
            <p14:sldId id="369"/>
            <p14:sldId id="364"/>
            <p14:sldId id="366"/>
            <p14:sldId id="394"/>
            <p14:sldId id="396"/>
            <p14:sldId id="398"/>
            <p14:sldId id="419"/>
            <p14:sldId id="420"/>
            <p14:sldId id="286"/>
            <p14:sldId id="287"/>
            <p14:sldId id="288"/>
            <p14:sldId id="289"/>
            <p14:sldId id="356"/>
            <p14:sldId id="361"/>
            <p14:sldId id="384"/>
            <p14:sldId id="385"/>
            <p14:sldId id="388"/>
            <p14:sldId id="291"/>
            <p14:sldId id="292"/>
            <p14:sldId id="294"/>
            <p14:sldId id="295"/>
            <p14:sldId id="293"/>
            <p14:sldId id="297"/>
            <p14:sldId id="298"/>
            <p14:sldId id="357"/>
            <p14:sldId id="358"/>
            <p14:sldId id="359"/>
            <p14:sldId id="299"/>
            <p14:sldId id="367"/>
            <p14:sldId id="300"/>
            <p14:sldId id="301"/>
            <p14:sldId id="302"/>
            <p14:sldId id="360"/>
            <p14:sldId id="303"/>
            <p14:sldId id="304"/>
            <p14:sldId id="386"/>
            <p14:sldId id="374"/>
            <p14:sldId id="400"/>
            <p14:sldId id="306"/>
            <p14:sldId id="307"/>
            <p14:sldId id="310"/>
            <p14:sldId id="311"/>
            <p14:sldId id="312"/>
            <p14:sldId id="314"/>
            <p14:sldId id="350"/>
            <p14:sldId id="351"/>
            <p14:sldId id="324"/>
            <p14:sldId id="329"/>
            <p14:sldId id="330"/>
            <p14:sldId id="332"/>
            <p14:sldId id="333"/>
            <p14:sldId id="387"/>
            <p14:sldId id="353"/>
            <p14:sldId id="372"/>
            <p14:sldId id="415"/>
            <p14:sldId id="416"/>
            <p14:sldId id="399"/>
            <p14:sldId id="370"/>
            <p14:sldId id="371"/>
            <p14:sldId id="373"/>
            <p14:sldId id="346"/>
            <p14:sldId id="421"/>
            <p14:sldId id="42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ting Room" initials="MR" lastIdx="3" clrIdx="0"/>
  <p:cmAuthor id="1" name="Sarah Smith" initials="S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72500" autoAdjust="0"/>
  </p:normalViewPr>
  <p:slideViewPr>
    <p:cSldViewPr>
      <p:cViewPr varScale="1">
        <p:scale>
          <a:sx n="69" d="100"/>
          <a:sy n="69" d="100"/>
        </p:scale>
        <p:origin x="-6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99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commentAuthors" Target="comment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na.miller\AppData\Local\Microsoft\Windows\Temporary%20Internet%20Files\Content.Outlook\9OR0J66F\Nem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Sheet1!$B$4:$B$15</c:f>
              <c:numCache>
                <c:formatCode>General</c:formatCode>
                <c:ptCount val="12"/>
                <c:pt idx="0">
                  <c:v>300</c:v>
                </c:pt>
                <c:pt idx="1">
                  <c:v>300</c:v>
                </c:pt>
                <c:pt idx="2">
                  <c:v>400</c:v>
                </c:pt>
                <c:pt idx="3">
                  <c:v>600</c:v>
                </c:pt>
                <c:pt idx="4">
                  <c:v>700</c:v>
                </c:pt>
                <c:pt idx="5">
                  <c:v>800</c:v>
                </c:pt>
                <c:pt idx="6">
                  <c:v>900</c:v>
                </c:pt>
                <c:pt idx="7">
                  <c:v>900</c:v>
                </c:pt>
                <c:pt idx="8">
                  <c:v>700</c:v>
                </c:pt>
                <c:pt idx="9">
                  <c:v>600</c:v>
                </c:pt>
                <c:pt idx="10">
                  <c:v>500</c:v>
                </c:pt>
                <c:pt idx="11">
                  <c:v>300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Production</c:v>
                </c:pt>
              </c:strCache>
            </c:strRef>
          </c:tx>
          <c:invertIfNegative val="0"/>
          <c:cat>
            <c:strRef>
              <c:f>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Sheet1!$C$4:$C$15</c:f>
              <c:numCache>
                <c:formatCode>General</c:formatCode>
                <c:ptCount val="12"/>
                <c:pt idx="0">
                  <c:v>475</c:v>
                </c:pt>
                <c:pt idx="1">
                  <c:v>495</c:v>
                </c:pt>
                <c:pt idx="2">
                  <c:v>625</c:v>
                </c:pt>
                <c:pt idx="3">
                  <c:v>700</c:v>
                </c:pt>
                <c:pt idx="4">
                  <c:v>775</c:v>
                </c:pt>
                <c:pt idx="5">
                  <c:v>725</c:v>
                </c:pt>
                <c:pt idx="6">
                  <c:v>750</c:v>
                </c:pt>
                <c:pt idx="7">
                  <c:v>710</c:v>
                </c:pt>
                <c:pt idx="8">
                  <c:v>650</c:v>
                </c:pt>
                <c:pt idx="9">
                  <c:v>575</c:v>
                </c:pt>
                <c:pt idx="10">
                  <c:v>500</c:v>
                </c:pt>
                <c:pt idx="11">
                  <c:v>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92736"/>
        <c:axId val="36161792"/>
      </c:barChart>
      <c:catAx>
        <c:axId val="35892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161792"/>
        <c:crosses val="autoZero"/>
        <c:auto val="1"/>
        <c:lblAlgn val="ctr"/>
        <c:lblOffset val="100"/>
        <c:noMultiLvlLbl val="0"/>
      </c:catAx>
      <c:valAx>
        <c:axId val="36161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8927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50"/>
            </a:solidFill>
          </c:spPr>
          <c:explosion val="1"/>
          <c:dPt>
            <c:idx val="0"/>
            <c:bubble3D val="0"/>
            <c:spPr>
              <a:solidFill>
                <a:srgbClr val="83C937"/>
              </a:solidFill>
            </c:spPr>
          </c:dPt>
          <c:dPt>
            <c:idx val="1"/>
            <c:bubble3D val="0"/>
            <c:explosion val="19"/>
            <c:spPr>
              <a:solidFill>
                <a:srgbClr val="FFC000"/>
              </a:solidFill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AFC3D-0093-4E22-883A-E4848CDF3980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F7DE-3190-4467-8685-5D56D22D3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58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09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57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66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85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3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18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9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0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62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63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01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9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59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59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95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62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62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8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rgbClr val="00599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0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84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35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8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98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30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46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28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09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20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83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4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5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Humanst521 Bd BT"/>
            </a:endParaRPr>
          </a:p>
        </p:txBody>
      </p:sp>
    </p:spTree>
    <p:extLst>
      <p:ext uri="{BB962C8B-B14F-4D97-AF65-F5344CB8AC3E}">
        <p14:creationId xmlns:p14="http://schemas.microsoft.com/office/powerpoint/2010/main" val="2735565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15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91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Humanst521 Bd BT"/>
            </a:endParaRPr>
          </a:p>
        </p:txBody>
      </p:sp>
    </p:spTree>
    <p:extLst>
      <p:ext uri="{BB962C8B-B14F-4D97-AF65-F5344CB8AC3E}">
        <p14:creationId xmlns:p14="http://schemas.microsoft.com/office/powerpoint/2010/main" val="3761997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559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233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6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Humanst521 Bd BT"/>
            </a:endParaRPr>
          </a:p>
        </p:txBody>
      </p:sp>
    </p:spTree>
    <p:extLst>
      <p:ext uri="{BB962C8B-B14F-4D97-AF65-F5344CB8AC3E}">
        <p14:creationId xmlns:p14="http://schemas.microsoft.com/office/powerpoint/2010/main" val="277428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03973"/>
            <a:endParaRPr lang="en-US" dirty="0" smtClean="0">
              <a:latin typeface="Humanst521 Bd BT"/>
            </a:endParaRPr>
          </a:p>
        </p:txBody>
      </p:sp>
    </p:spTree>
    <p:extLst>
      <p:ext uri="{BB962C8B-B14F-4D97-AF65-F5344CB8AC3E}">
        <p14:creationId xmlns:p14="http://schemas.microsoft.com/office/powerpoint/2010/main" val="14515177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4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89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0" i="0" dirty="0" smtClean="0">
              <a:latin typeface="Humanst521 Bd BT"/>
            </a:endParaRPr>
          </a:p>
        </p:txBody>
      </p:sp>
    </p:spTree>
    <p:extLst>
      <p:ext uri="{BB962C8B-B14F-4D97-AF65-F5344CB8AC3E}">
        <p14:creationId xmlns:p14="http://schemas.microsoft.com/office/powerpoint/2010/main" val="660516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16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78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353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EF7DE-3190-4467-8685-5D56D22D318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12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24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7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8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4C41C-7283-4A7B-9F12-B8D4E5C760E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4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MARKETING\_CCSE CORPORATE\Presentations\General CCSE Slides\CSE Pitch Deck\new_branding\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37509"/>
            <a:ext cx="9144000" cy="1246909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740727"/>
            <a:ext cx="8077200" cy="83127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39130"/>
            <a:ext cx="7620000" cy="77497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5997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971800"/>
            <a:ext cx="7696200" cy="3810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5997"/>
                </a:solidFill>
                <a:latin typeface="Myriad Pro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2" descr="M:\MARKETING\Graphics\_LOGOS\CSE Logos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2432703" cy="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MARKETING\_CCSE CORPORATE\Presentations\General CCSE Slides\CSE Pitch Deck\new_branding\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37509"/>
            <a:ext cx="9144000" cy="1246909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740727"/>
            <a:ext cx="8077200" cy="83127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39130"/>
            <a:ext cx="7620000" cy="77497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5997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971800"/>
            <a:ext cx="7696200" cy="3810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5997"/>
                </a:solidFill>
                <a:latin typeface="Myriad Pro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2" descr="M:\MARKETING\Graphics\_LOGOS\CSE Logos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2432703" cy="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MARKETING\_CCSE CORPORATE\Presentations\General CCSE Slides\CSE Pitch Deck\new_branding\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MARKETING\_CCSE CORPORATE\Presentations\General CCSE Slides\CSE Pitch Deck\new_branding\what_we_do_v2.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9"/>
          <a:stretch/>
        </p:blipFill>
        <p:spPr bwMode="auto">
          <a:xfrm>
            <a:off x="0" y="0"/>
            <a:ext cx="9144000" cy="8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1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MARKETING\_CSE CORPORATE\Presentations\General CCSE Slides\CSE Pitch Deck\new_branding\aqu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2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MARKETING\_CSE CORPORATE\Presentations\General CCSE Slides\CSE Pitch Deck\new_branding\gre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8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MARKETING\_CSE CORPORATE\Presentations\General CCSE Slides\CSE Pitch Deck\new_branding\lim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31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MARKETING\_CCSE CORPORATE\Presentations\General CCSE Slides\CSE Pitch Deck\new_branding\mission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0" y="645855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5997"/>
                </a:solidFill>
                <a:latin typeface="Myriad Pro Light" pitchFamily="34" charset="0"/>
              </a:rPr>
              <a:t>Our Mission:</a:t>
            </a:r>
          </a:p>
          <a:p>
            <a:pPr algn="ctr"/>
            <a:endParaRPr lang="en-US" sz="1200" dirty="0" smtClean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endParaRPr lang="en-US" sz="2800" dirty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r>
              <a:rPr lang="en-US" sz="4400" dirty="0" smtClean="0">
                <a:solidFill>
                  <a:srgbClr val="005997"/>
                </a:solidFill>
              </a:rPr>
              <a:t>Accelerate the transition</a:t>
            </a:r>
            <a:br>
              <a:rPr lang="en-US" sz="4400" dirty="0" smtClean="0">
                <a:solidFill>
                  <a:srgbClr val="005997"/>
                </a:solidFill>
              </a:rPr>
            </a:br>
            <a:r>
              <a:rPr lang="en-US" sz="4400" dirty="0" smtClean="0">
                <a:solidFill>
                  <a:srgbClr val="005997"/>
                </a:solidFill>
              </a:rPr>
              <a:t>to a sustainable world</a:t>
            </a:r>
          </a:p>
          <a:p>
            <a:pPr algn="ctr"/>
            <a:r>
              <a:rPr lang="en-US" sz="4400" dirty="0">
                <a:solidFill>
                  <a:srgbClr val="005997"/>
                </a:solidFill>
              </a:rPr>
              <a:t>p</a:t>
            </a:r>
            <a:r>
              <a:rPr lang="en-US" sz="4400" dirty="0" smtClean="0">
                <a:solidFill>
                  <a:srgbClr val="005997"/>
                </a:solidFill>
              </a:rPr>
              <a:t>owered by clean energy</a:t>
            </a:r>
            <a:endParaRPr lang="en-US" sz="4400" dirty="0">
              <a:solidFill>
                <a:srgbClr val="0059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2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MARKETING\_CSE CORPORATE\Presentations\ppt_sources\contact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 userDrawn="1"/>
        </p:nvSpPr>
        <p:spPr>
          <a:xfrm>
            <a:off x="2971800" y="1199994"/>
            <a:ext cx="4953000" cy="2789668"/>
          </a:xfrm>
          <a:prstGeom prst="roundRect">
            <a:avLst>
              <a:gd name="adj" fmla="val 427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  <a:alpha val="77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76600" y="2405742"/>
            <a:ext cx="4463143" cy="163285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latin typeface="Myriad Pro Light" pitchFamily="34" charset="0"/>
              </a:defRPr>
            </a:lvl2pPr>
            <a:lvl3pPr marL="914400" indent="0" algn="ctr">
              <a:buNone/>
              <a:defRPr>
                <a:latin typeface="Myriad Pro Light" pitchFamily="34" charset="0"/>
              </a:defRPr>
            </a:lvl3pPr>
            <a:lvl4pPr marL="1371600" indent="0" algn="ctr">
              <a:buNone/>
              <a:defRPr>
                <a:latin typeface="Myriad Pro Light" pitchFamily="34" charset="0"/>
              </a:defRPr>
            </a:lvl4pPr>
            <a:lvl5pPr marL="1828800" indent="0" algn="ctr">
              <a:buNone/>
              <a:defRPr>
                <a:latin typeface="Myriad Pro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" descr="M:\MARKETING\Graphics\_LOGOS\CSE Logos\CSE_logo_registered\CSE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9624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7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MARKETING\_CCSE CORPORATE\Presentations\General CCSE Slides\CSE Pitch Deck\new_branding\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37509"/>
            <a:ext cx="9144000" cy="1246909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740727"/>
            <a:ext cx="8077200" cy="83127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39130"/>
            <a:ext cx="7620000" cy="77497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5997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971800"/>
            <a:ext cx="7696200" cy="3810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5997"/>
                </a:solidFill>
                <a:latin typeface="Myriad Pro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2" descr="M:\MARKETING\Graphics\_LOGOS\CSE Logos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2432703" cy="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MARKETING\_CCSE CORPORATE\Presentations\General CCSE Slides\CSE Pitch Deck\new_branding\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MARKETING\_CCSE CORPORATE\Presentations\General CCSE Slides\CSE Pitch Deck\new_branding\what_we_do_v2.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9"/>
          <a:stretch/>
        </p:blipFill>
        <p:spPr bwMode="auto">
          <a:xfrm>
            <a:off x="0" y="0"/>
            <a:ext cx="9144000" cy="8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9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MARKETING\_CSE CORPORATE\Presentations\General CCSE Slides\CSE Pitch Deck\new_branding\aqu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7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MARKETING\_CCSE CORPORATE\Presentations\General CCSE Slides\CSE Pitch Deck\new_branding\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MARKETING\_CCSE CORPORATE\Presentations\General CCSE Slides\CSE Pitch Deck\new_branding\what_we_do_v2.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9"/>
          <a:stretch/>
        </p:blipFill>
        <p:spPr bwMode="auto">
          <a:xfrm>
            <a:off x="0" y="0"/>
            <a:ext cx="9144000" cy="8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MARKETING\_CSE CORPORATE\Presentations\General CCSE Slides\CSE Pitch Deck\new_branding\gre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0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MARKETING\_CSE CORPORATE\Presentations\General CCSE Slides\CSE Pitch Deck\new_branding\lim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5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MARKETING\_CCSE CORPORATE\Presentations\General CCSE Slides\CSE Pitch Deck\new_branding\mission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0" y="645855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5997"/>
                </a:solidFill>
                <a:latin typeface="Myriad Pro Light" pitchFamily="34" charset="0"/>
              </a:rPr>
              <a:t>Our Mission:</a:t>
            </a:r>
          </a:p>
          <a:p>
            <a:pPr algn="ctr"/>
            <a:endParaRPr lang="en-US" sz="1200" dirty="0" smtClean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endParaRPr lang="en-US" sz="2800" dirty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r>
              <a:rPr lang="en-US" sz="4400" dirty="0" smtClean="0">
                <a:solidFill>
                  <a:srgbClr val="005997"/>
                </a:solidFill>
              </a:rPr>
              <a:t>Accelerate the transition</a:t>
            </a:r>
            <a:br>
              <a:rPr lang="en-US" sz="4400" dirty="0" smtClean="0">
                <a:solidFill>
                  <a:srgbClr val="005997"/>
                </a:solidFill>
              </a:rPr>
            </a:br>
            <a:r>
              <a:rPr lang="en-US" sz="4400" dirty="0" smtClean="0">
                <a:solidFill>
                  <a:srgbClr val="005997"/>
                </a:solidFill>
              </a:rPr>
              <a:t>to a sustainable world</a:t>
            </a:r>
          </a:p>
          <a:p>
            <a:pPr algn="ctr"/>
            <a:r>
              <a:rPr lang="en-US" sz="4400" dirty="0">
                <a:solidFill>
                  <a:srgbClr val="005997"/>
                </a:solidFill>
              </a:rPr>
              <a:t>p</a:t>
            </a:r>
            <a:r>
              <a:rPr lang="en-US" sz="4400" dirty="0" smtClean="0">
                <a:solidFill>
                  <a:srgbClr val="005997"/>
                </a:solidFill>
              </a:rPr>
              <a:t>owered by clean energy</a:t>
            </a:r>
            <a:endParaRPr lang="en-US" sz="4400" dirty="0">
              <a:solidFill>
                <a:srgbClr val="0059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5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MARKETING\_CSE CORPORATE\Presentations\ppt_sources\contact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 userDrawn="1"/>
        </p:nvSpPr>
        <p:spPr>
          <a:xfrm>
            <a:off x="2971800" y="1199994"/>
            <a:ext cx="4953000" cy="2789668"/>
          </a:xfrm>
          <a:prstGeom prst="roundRect">
            <a:avLst>
              <a:gd name="adj" fmla="val 427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  <a:alpha val="77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76600" y="2405742"/>
            <a:ext cx="4463143" cy="163285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latin typeface="Myriad Pro Light" pitchFamily="34" charset="0"/>
              </a:defRPr>
            </a:lvl2pPr>
            <a:lvl3pPr marL="914400" indent="0" algn="ctr">
              <a:buNone/>
              <a:defRPr>
                <a:latin typeface="Myriad Pro Light" pitchFamily="34" charset="0"/>
              </a:defRPr>
            </a:lvl3pPr>
            <a:lvl4pPr marL="1371600" indent="0" algn="ctr">
              <a:buNone/>
              <a:defRPr>
                <a:latin typeface="Myriad Pro Light" pitchFamily="34" charset="0"/>
              </a:defRPr>
            </a:lvl4pPr>
            <a:lvl5pPr marL="1828800" indent="0" algn="ctr">
              <a:buNone/>
              <a:defRPr>
                <a:latin typeface="Myriad Pro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" descr="M:\MARKETING\Graphics\_LOGOS\CSE Logos\CSE_logo_registered\CSE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9624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9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MARKETING\_CCSE CORPORATE\Presentations\General CCSE Slides\CSE Pitch Deck\new_branding\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37509"/>
            <a:ext cx="9144000" cy="1246909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740727"/>
            <a:ext cx="8077200" cy="83127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39130"/>
            <a:ext cx="7620000" cy="77497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5997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971800"/>
            <a:ext cx="7696200" cy="3810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5997"/>
                </a:solidFill>
                <a:latin typeface="Myriad Pro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2" descr="M:\MARKETING\Graphics\_LOGOS\CSE Logos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2432703" cy="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0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MARKETING\_CCSE CORPORATE\Presentations\General CCSE Slides\CSE Pitch Deck\new_branding\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MARKETING\_CCSE CORPORATE\Presentations\General CCSE Slides\CSE Pitch Deck\new_branding\what_we_do_v2.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9"/>
          <a:stretch/>
        </p:blipFill>
        <p:spPr bwMode="auto">
          <a:xfrm>
            <a:off x="0" y="0"/>
            <a:ext cx="9144000" cy="8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1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MARKETING\_CSE CORPORATE\Presentations\General CCSE Slides\CSE Pitch Deck\new_branding\aqu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9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MARKETING\_CSE CORPORATE\Presentations\General CCSE Slides\CSE Pitch Deck\new_branding\gre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MARKETING\_CSE CORPORATE\Presentations\General CCSE Slides\CSE Pitch Deck\new_branding\lim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6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MARKETING\_CCSE CORPORATE\Presentations\General CCSE Slides\CSE Pitch Deck\new_branding\mission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0" y="645855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5997"/>
                </a:solidFill>
                <a:latin typeface="Myriad Pro Light" pitchFamily="34" charset="0"/>
              </a:rPr>
              <a:t>Our Mission:</a:t>
            </a:r>
          </a:p>
          <a:p>
            <a:pPr algn="ctr"/>
            <a:endParaRPr lang="en-US" sz="1200" dirty="0" smtClean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endParaRPr lang="en-US" sz="2800" dirty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r>
              <a:rPr lang="en-US" sz="4400" dirty="0" smtClean="0">
                <a:solidFill>
                  <a:srgbClr val="005997"/>
                </a:solidFill>
              </a:rPr>
              <a:t>Accelerate the transition</a:t>
            </a:r>
            <a:br>
              <a:rPr lang="en-US" sz="4400" dirty="0" smtClean="0">
                <a:solidFill>
                  <a:srgbClr val="005997"/>
                </a:solidFill>
              </a:rPr>
            </a:br>
            <a:r>
              <a:rPr lang="en-US" sz="4400" dirty="0" smtClean="0">
                <a:solidFill>
                  <a:srgbClr val="005997"/>
                </a:solidFill>
              </a:rPr>
              <a:t>to a sustainable world</a:t>
            </a:r>
          </a:p>
          <a:p>
            <a:pPr algn="ctr"/>
            <a:r>
              <a:rPr lang="en-US" sz="4400" dirty="0">
                <a:solidFill>
                  <a:srgbClr val="005997"/>
                </a:solidFill>
              </a:rPr>
              <a:t>p</a:t>
            </a:r>
            <a:r>
              <a:rPr lang="en-US" sz="4400" dirty="0" smtClean="0">
                <a:solidFill>
                  <a:srgbClr val="005997"/>
                </a:solidFill>
              </a:rPr>
              <a:t>owered by clean energy</a:t>
            </a:r>
            <a:endParaRPr lang="en-US" sz="4400" dirty="0">
              <a:solidFill>
                <a:srgbClr val="0059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MARKETING\_CSE CORPORATE\Presentations\General CCSE Slides\CSE Pitch Deck\new_branding\aqu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MARKETING\_CSE CORPORATE\Presentations\ppt_sources\contact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 userDrawn="1"/>
        </p:nvSpPr>
        <p:spPr>
          <a:xfrm>
            <a:off x="2971800" y="1199994"/>
            <a:ext cx="4953000" cy="2789668"/>
          </a:xfrm>
          <a:prstGeom prst="roundRect">
            <a:avLst>
              <a:gd name="adj" fmla="val 427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  <a:alpha val="77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76600" y="2405742"/>
            <a:ext cx="4463143" cy="163285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latin typeface="Myriad Pro Light" pitchFamily="34" charset="0"/>
              </a:defRPr>
            </a:lvl2pPr>
            <a:lvl3pPr marL="914400" indent="0" algn="ctr">
              <a:buNone/>
              <a:defRPr>
                <a:latin typeface="Myriad Pro Light" pitchFamily="34" charset="0"/>
              </a:defRPr>
            </a:lvl3pPr>
            <a:lvl4pPr marL="1371600" indent="0" algn="ctr">
              <a:buNone/>
              <a:defRPr>
                <a:latin typeface="Myriad Pro Light" pitchFamily="34" charset="0"/>
              </a:defRPr>
            </a:lvl4pPr>
            <a:lvl5pPr marL="1828800" indent="0" algn="ctr">
              <a:buNone/>
              <a:defRPr>
                <a:latin typeface="Myriad Pro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" descr="M:\MARKETING\Graphics\_LOGOS\CSE Logos\CSE_logo_registered\CSE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9624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1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MARKETING\_CSE CORPORATE\Presentations\General CCSE Slides\CSE Pitch Deck\new_branding\gre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0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MARKETING\_CSE CORPORATE\Presentations\General CCSE Slides\CSE Pitch Deck\new_branding\lim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6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rgbClr val="005997"/>
                </a:solidFill>
              </a:defRPr>
            </a:lvl1pPr>
            <a:lvl2pPr>
              <a:defRPr>
                <a:solidFill>
                  <a:srgbClr val="005997"/>
                </a:solidFill>
              </a:defRPr>
            </a:lvl2pPr>
            <a:lvl3pPr>
              <a:defRPr>
                <a:solidFill>
                  <a:srgbClr val="005997"/>
                </a:solidFill>
              </a:defRPr>
            </a:lvl3pPr>
            <a:lvl4pPr>
              <a:defRPr>
                <a:solidFill>
                  <a:srgbClr val="005997"/>
                </a:solidFill>
              </a:defRPr>
            </a:lvl4pPr>
            <a:lvl5pPr>
              <a:defRPr>
                <a:solidFill>
                  <a:srgbClr val="0059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2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MARKETING\_CCSE CORPORATE\Presentations\General CCSE Slides\CSE Pitch Deck\new_branding\mission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0" y="645855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5997"/>
                </a:solidFill>
                <a:latin typeface="Myriad Pro Light" pitchFamily="34" charset="0"/>
              </a:rPr>
              <a:t>Our Mission:</a:t>
            </a:r>
          </a:p>
          <a:p>
            <a:pPr algn="ctr"/>
            <a:endParaRPr lang="en-US" sz="1200" dirty="0" smtClean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endParaRPr lang="en-US" sz="2800" dirty="0">
              <a:solidFill>
                <a:srgbClr val="005997"/>
              </a:solidFill>
              <a:latin typeface="Myriad Pro Light" pitchFamily="34" charset="0"/>
            </a:endParaRPr>
          </a:p>
          <a:p>
            <a:pPr algn="ctr"/>
            <a:r>
              <a:rPr lang="en-US" sz="4400" dirty="0" smtClean="0">
                <a:solidFill>
                  <a:srgbClr val="005997"/>
                </a:solidFill>
              </a:rPr>
              <a:t>Accelerate the transition</a:t>
            </a:r>
            <a:br>
              <a:rPr lang="en-US" sz="4400" dirty="0" smtClean="0">
                <a:solidFill>
                  <a:srgbClr val="005997"/>
                </a:solidFill>
              </a:rPr>
            </a:br>
            <a:r>
              <a:rPr lang="en-US" sz="4400" dirty="0" smtClean="0">
                <a:solidFill>
                  <a:srgbClr val="005997"/>
                </a:solidFill>
              </a:rPr>
              <a:t>to a sustainable world</a:t>
            </a:r>
          </a:p>
          <a:p>
            <a:pPr algn="ctr"/>
            <a:r>
              <a:rPr lang="en-US" sz="4400" dirty="0">
                <a:solidFill>
                  <a:srgbClr val="005997"/>
                </a:solidFill>
              </a:rPr>
              <a:t>p</a:t>
            </a:r>
            <a:r>
              <a:rPr lang="en-US" sz="4400" dirty="0" smtClean="0">
                <a:solidFill>
                  <a:srgbClr val="005997"/>
                </a:solidFill>
              </a:rPr>
              <a:t>owered by clean energy</a:t>
            </a:r>
            <a:endParaRPr lang="en-US" sz="4400" dirty="0">
              <a:solidFill>
                <a:srgbClr val="0059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4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MARKETING\_CSE CORPORATE\Presentations\ppt_sources\contact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 userDrawn="1"/>
        </p:nvSpPr>
        <p:spPr>
          <a:xfrm>
            <a:off x="2971800" y="1199994"/>
            <a:ext cx="4953000" cy="2789668"/>
          </a:xfrm>
          <a:prstGeom prst="roundRect">
            <a:avLst>
              <a:gd name="adj" fmla="val 427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  <a:alpha val="77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76600" y="2405742"/>
            <a:ext cx="4463143" cy="163285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latin typeface="Myriad Pro Light" pitchFamily="34" charset="0"/>
              </a:defRPr>
            </a:lvl2pPr>
            <a:lvl3pPr marL="914400" indent="0" algn="ctr">
              <a:buNone/>
              <a:defRPr>
                <a:latin typeface="Myriad Pro Light" pitchFamily="34" charset="0"/>
              </a:defRPr>
            </a:lvl3pPr>
            <a:lvl4pPr marL="1371600" indent="0" algn="ctr">
              <a:buNone/>
              <a:defRPr>
                <a:latin typeface="Myriad Pro Light" pitchFamily="34" charset="0"/>
              </a:defRPr>
            </a:lvl4pPr>
            <a:lvl5pPr marL="1828800" indent="0" algn="ctr">
              <a:buNone/>
              <a:defRPr>
                <a:latin typeface="Myriad Pro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" descr="M:\MARKETING\Graphics\_LOGOS\CSE Logos\CSE_logo_registered\CSE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9624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2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MARKETING\_CSE CORPORATE\Presentations\ppt_sources\contact_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 userDrawn="1"/>
        </p:nvSpPr>
        <p:spPr>
          <a:xfrm>
            <a:off x="2971800" y="1199994"/>
            <a:ext cx="4953000" cy="2789668"/>
          </a:xfrm>
          <a:prstGeom prst="roundRect">
            <a:avLst>
              <a:gd name="adj" fmla="val 427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  <a:alpha val="77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76600" y="2405742"/>
            <a:ext cx="4463143" cy="163285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latin typeface="Myriad Pro Light" pitchFamily="34" charset="0"/>
              </a:defRPr>
            </a:lvl2pPr>
            <a:lvl3pPr marL="914400" indent="0" algn="ctr">
              <a:buNone/>
              <a:defRPr>
                <a:latin typeface="Myriad Pro Light" pitchFamily="34" charset="0"/>
              </a:defRPr>
            </a:lvl3pPr>
            <a:lvl4pPr marL="1371600" indent="0" algn="ctr">
              <a:buNone/>
              <a:defRPr>
                <a:latin typeface="Myriad Pro Light" pitchFamily="34" charset="0"/>
              </a:defRPr>
            </a:lvl4pPr>
            <a:lvl5pPr marL="1828800" indent="0" algn="ctr">
              <a:buNone/>
              <a:defRPr>
                <a:latin typeface="Myriad Pro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2" name="Picture 2" descr="M:\MARKETING\Graphics\_LOGOS\CSE Logos\CSE_logo_registered\CSE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9624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8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MARKETING\_CCSE CORPORATE\Presentations\General CCSE Slides\CSE Pitch Deck\new_branding\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37509"/>
            <a:ext cx="9144000" cy="1246909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740727"/>
            <a:ext cx="8077200" cy="83127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39130"/>
            <a:ext cx="7620000" cy="77497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59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971800"/>
            <a:ext cx="7696200" cy="3810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5997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2" descr="M:\MARKETING\Graphics\_LOGOS\CSE Logos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0"/>
            <a:ext cx="2432703" cy="5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6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6A05-8E7D-438D-956A-5EFEEF713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3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712" r:id="rId8"/>
    <p:sldLayoutId id="214748366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6A05-8E7D-438D-956A-5EFEEF713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9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6A05-8E7D-438D-956A-5EFEEF713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5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6A05-8E7D-438D-956A-5EFEEF713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gehomeupgrad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lardesigntool.com/compare-solar-panels-modules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designtool.com/compare-inverters.html" TargetMode="External"/><Relationship Id="rId2" Type="http://schemas.openxmlformats.org/officeDocument/2006/relationships/hyperlink" Target="http://www.gosolarcalifornia.org/equipment/inverters.php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.gov/savings/solar-easement-and-solar-shade-control-act" TargetMode="External"/><Relationship Id="rId2" Type="http://schemas.openxmlformats.org/officeDocument/2006/relationships/hyperlink" Target="http://energy.gov/savings/solar-rights-ac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liforniasolarstatistics.ca.gov/search/contractor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2.cslb.ca.gov/OnlineServices/CheckLicenseII/checklicense.aspx" TargetMode="Externa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ge.com/clean-energy/excess-generation-credit/annual-compensation-excess-generat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ge.com/clean-energy/net-energy-metering/overview-nem-ca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puc.ca.gov/General.aspx?id=3934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ge.com/RateReform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sdge.com/rates-regulations/historical-tariff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pucadviceletters.org/documents/list/recent/" TargetMode="External"/><Relationship Id="rId2" Type="http://schemas.openxmlformats.org/officeDocument/2006/relationships/hyperlink" Target="http://www.cpuc.ca.gov/General.aspx?id=393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puc.ca.gov/contactus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enter.org/california-solar-initiative/homeowners/electric-rate-analyze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center.org/policy/property-assessed-clean-energy-pace#PACE-FAQ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yenergy.energyupgradeca.org/page/gogreenfinanci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iforniasolarstatistics.ca.gov/reports/quarterly_cost_per_watt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star.zendesk.com/hc/en-us/articles/21637547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yenergy.energyupgradeca.org/vendor/financing" TargetMode="Externa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enter.org/self-generation-incentive-program/business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4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enewable@energy.ca.gov" TargetMode="External"/><Relationship Id="rId2" Type="http://schemas.openxmlformats.org/officeDocument/2006/relationships/hyperlink" Target="http://www.gosolarcalifornia.ca.gov/about/nshp.php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energycenter.org/programs/california-solar-initiative-therma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eanvehiclerebate.org/eng/eligibility-guidelines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1.wdp"/><Relationship Id="rId4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liforniasolarstatistics.ca.gov/reports/agency_goals/" TargetMode="Externa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a.org/sites/default/files/CA%20State%20Fact%20Sheet_2.26.2016.pdf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a.org/research-resources/solar-market-insight-2015-q4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csi@energycenter.or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wh@energycenter.org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43930"/>
            <a:ext cx="7620000" cy="656470"/>
          </a:xfrm>
        </p:spPr>
        <p:txBody>
          <a:bodyPr/>
          <a:lstStyle/>
          <a:p>
            <a:r>
              <a:rPr lang="en-US" dirty="0" smtClean="0"/>
              <a:t>The Economics of Rooftop Solar</a:t>
            </a:r>
            <a:r>
              <a:rPr lang="en-US" dirty="0" smtClean="0">
                <a:latin typeface="Calibri" panose="020F0502020204030204" pitchFamily="34" charset="0"/>
              </a:rPr>
              <a:t>	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962400"/>
            <a:ext cx="7696200" cy="3810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Your Roof is an Asset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704975"/>
            <a:ext cx="15716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you keep 10 bulbs turned on for 1 hour…</a:t>
            </a:r>
            <a:endParaRPr lang="en-US" sz="2800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528145" y="2095500"/>
            <a:ext cx="1463046" cy="977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atin typeface="Calibri" panose="020F0502020204030204" pitchFamily="34" charset="0"/>
              </a:rPr>
              <a:t>k</a:t>
            </a:r>
            <a:r>
              <a:rPr lang="en-US" sz="4400" b="1" dirty="0" smtClean="0">
                <a:latin typeface="Calibri" panose="020F0502020204030204" pitchFamily="34" charset="0"/>
              </a:rPr>
              <a:t>W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545293" y="2509838"/>
            <a:ext cx="1450922" cy="1136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8200" b="1" dirty="0" smtClean="0">
              <a:latin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dirty="0" smtClean="0">
                <a:latin typeface="Calibri" panose="020F0502020204030204" pitchFamily="34" charset="0"/>
              </a:rPr>
              <a:t>1 Kilowatt</a:t>
            </a:r>
            <a:endParaRPr lang="en-US" sz="3100" dirty="0">
              <a:latin typeface="Calibri" panose="020F0502020204030204" pitchFamily="34" charset="0"/>
            </a:endParaRP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6019800" y="1905000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=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2933700" y="1905000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x</a:t>
            </a:r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4645078" y="2476500"/>
            <a:ext cx="1450922" cy="1136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8200" b="1" dirty="0" smtClean="0">
              <a:latin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dirty="0" smtClean="0">
                <a:latin typeface="Calibri" panose="020F0502020204030204" pitchFamily="34" charset="0"/>
              </a:rPr>
              <a:t>1 Hour</a:t>
            </a:r>
            <a:endParaRPr lang="en-US" sz="3100" dirty="0">
              <a:latin typeface="Calibri" panose="020F0502020204030204" pitchFamily="34" charset="0"/>
            </a:endParaRPr>
          </a:p>
        </p:txBody>
      </p:sp>
      <p:sp>
        <p:nvSpPr>
          <p:cNvPr id="29" name="Content Placeholder 4"/>
          <p:cNvSpPr txBox="1">
            <a:spLocks/>
          </p:cNvSpPr>
          <p:nvPr/>
        </p:nvSpPr>
        <p:spPr>
          <a:xfrm>
            <a:off x="605454" y="4191000"/>
            <a:ext cx="7776545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 smtClean="0">
                <a:latin typeface="Calibri" panose="020F0502020204030204" pitchFamily="34" charset="0"/>
              </a:rPr>
              <a:t>1 Kilowatt-hour (kWh)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55" y="1703229"/>
            <a:ext cx="15716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4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Therm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78300" cy="4983163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therm</a:t>
            </a:r>
            <a:r>
              <a:rPr lang="en-US" dirty="0" smtClean="0"/>
              <a:t> is the unit of measurement for the natural gas you consume</a:t>
            </a:r>
          </a:p>
          <a:p>
            <a:endParaRPr lang="en-US" dirty="0"/>
          </a:p>
          <a:p>
            <a:r>
              <a:rPr lang="en-US" dirty="0" smtClean="0"/>
              <a:t>SDG&amp;E tracks and bills for natural gas usage in </a:t>
            </a:r>
            <a:r>
              <a:rPr lang="en-US" dirty="0" err="1" smtClean="0"/>
              <a:t>therms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004125" y="3251199"/>
            <a:ext cx="20120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Source: www.capital-cooking.com</a:t>
            </a:r>
          </a:p>
        </p:txBody>
      </p:sp>
      <p:pic>
        <p:nvPicPr>
          <p:cNvPr id="3074" name="Picture 2" descr="http://www.capital-cooking.com/blog/wp-content/uploads/2011/11/Open_Burner_High_Lowr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575" y="960437"/>
            <a:ext cx="3491588" cy="23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MARKETING\Graphics\STOCK DOWNLOADS\solar\SWH\iStock_000008937902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0475" y="3593846"/>
            <a:ext cx="3529688" cy="24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4063"/>
            <a:ext cx="8229600" cy="869692"/>
          </a:xfrm>
        </p:spPr>
        <p:txBody>
          <a:bodyPr/>
          <a:lstStyle/>
          <a:p>
            <a:r>
              <a:rPr lang="en-US" dirty="0" smtClean="0"/>
              <a:t>What’s your energy use?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951163"/>
            <a:ext cx="8356600" cy="50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4668197"/>
            <a:ext cx="4838700" cy="1471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9800" y="4830612"/>
            <a:ext cx="462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1F497D"/>
                </a:solidFill>
                <a:latin typeface="Calibri" panose="020F0502020204030204" pitchFamily="34" charset="0"/>
              </a:rPr>
              <a:t>Know your energy use before contacting contractors.</a:t>
            </a:r>
            <a:endParaRPr lang="en-US" sz="28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</a:t>
            </a:r>
            <a:r>
              <a:rPr lang="en-US" dirty="0"/>
              <a:t>your </a:t>
            </a:r>
            <a:r>
              <a:rPr lang="en-US" dirty="0" smtClean="0"/>
              <a:t>energy </a:t>
            </a:r>
            <a:r>
              <a:rPr lang="en-US" dirty="0"/>
              <a:t>use?</a:t>
            </a:r>
          </a:p>
        </p:txBody>
      </p:sp>
      <p:pic>
        <p:nvPicPr>
          <p:cNvPr id="1026" name="Picture 2" descr="C:\Users\ryan.carney\Desktop\SoHo PPT\PPT pics\My Bill detai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3"/>
          <a:stretch/>
        </p:blipFill>
        <p:spPr bwMode="auto">
          <a:xfrm>
            <a:off x="1468395" y="943570"/>
            <a:ext cx="6227805" cy="52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</a:t>
            </a:r>
            <a:r>
              <a:rPr lang="en-US" dirty="0"/>
              <a:t>your </a:t>
            </a:r>
            <a:r>
              <a:rPr lang="en-US" dirty="0" smtClean="0"/>
              <a:t>energy use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24033"/>
          <a:stretch/>
        </p:blipFill>
        <p:spPr bwMode="auto">
          <a:xfrm>
            <a:off x="2247900" y="896148"/>
            <a:ext cx="4838700" cy="53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902198" y="3581400"/>
            <a:ext cx="609600" cy="2514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5750" y="2127250"/>
            <a:ext cx="127635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=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your use before you produce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697264"/>
            <a:ext cx="695325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0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Energy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300" dirty="0" smtClean="0"/>
              <a:t>Start Simple (temperature, water, lighting, appliances)</a:t>
            </a:r>
          </a:p>
          <a:p>
            <a:r>
              <a:rPr lang="en-US" sz="4300" dirty="0" smtClean="0"/>
              <a:t>Seal and Insulate (attics, walls, floors, ducts, building envelope)</a:t>
            </a:r>
          </a:p>
          <a:p>
            <a:r>
              <a:rPr lang="en-US" sz="4300" dirty="0" smtClean="0"/>
              <a:t>Upgrade HVAC (A/C, furnace, pumps, water heaters)</a:t>
            </a:r>
          </a:p>
          <a:p>
            <a:r>
              <a:rPr lang="en-US" sz="4300" dirty="0" smtClean="0"/>
              <a:t>Windows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3800" dirty="0" smtClean="0"/>
              <a:t>Contractor tips</a:t>
            </a:r>
          </a:p>
          <a:p>
            <a:r>
              <a:rPr lang="en-US" sz="3800" dirty="0" smtClean="0"/>
              <a:t>Rebates &amp; Financing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u="sng" dirty="0" smtClean="0"/>
              <a:t>https</a:t>
            </a:r>
            <a:r>
              <a:rPr lang="en-US" u="sng" dirty="0"/>
              <a:t>://energycenter.org/homeowners/energy-efficiency/start-simple</a:t>
            </a:r>
          </a:p>
        </p:txBody>
      </p:sp>
    </p:spTree>
    <p:extLst>
      <p:ext uri="{BB962C8B-B14F-4D97-AF65-F5344CB8AC3E}">
        <p14:creationId xmlns:p14="http://schemas.microsoft.com/office/powerpoint/2010/main" val="23476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SDGE Home Energy Audit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4" y="1166461"/>
            <a:ext cx="3686175" cy="21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0" y="3994150"/>
            <a:ext cx="7686146" cy="204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790" y="1166461"/>
            <a:ext cx="5163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Accessed through My Account on the SDG&amp;E website using your log-in ID and password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Uses data from your account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Analyzes the energy use at the home based on survey responses and makes customized recommendations to save energy and water</a:t>
            </a:r>
          </a:p>
        </p:txBody>
      </p:sp>
    </p:spTree>
    <p:extLst>
      <p:ext uri="{BB962C8B-B14F-4D97-AF65-F5344CB8AC3E}">
        <p14:creationId xmlns:p14="http://schemas.microsoft.com/office/powerpoint/2010/main" val="38269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3890" y="9654"/>
            <a:ext cx="8229600" cy="869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+mj-lt"/>
              </a:rPr>
              <a:t>Energy Efficiency Rebates</a:t>
            </a: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8490" y="2286000"/>
            <a:ext cx="8686800" cy="38862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 dirty="0" smtClean="0">
                <a:solidFill>
                  <a:srgbClr val="005997"/>
                </a:solidFill>
                <a:latin typeface="Calibri" panose="020F0502020204030204" pitchFamily="34" charset="0"/>
              </a:rPr>
              <a:t>SDG&amp;E’s Home Upgrade offers incentives between $1,000 and $6,500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Insulation, air sealing and duct </a:t>
            </a:r>
            <a:r>
              <a:rPr lang="en-US" sz="2000" kern="0" dirty="0" smtClean="0">
                <a:solidFill>
                  <a:srgbClr val="005997"/>
                </a:solidFill>
                <a:latin typeface="Calibri" panose="020F0502020204030204" pitchFamily="34" charset="0"/>
              </a:rPr>
              <a:t>sealing/replacement</a:t>
            </a:r>
            <a:endParaRPr lang="en-US" sz="2000" kern="0" dirty="0">
              <a:solidFill>
                <a:srgbClr val="005997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High efficiency heating, cooling and/or water heating systems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5997"/>
                </a:solidFill>
                <a:latin typeface="Calibri" panose="020F0502020204030204" pitchFamily="34" charset="0"/>
              </a:rPr>
              <a:t>Cool roofs, high efficiency windows,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 dirty="0" smtClean="0">
                <a:solidFill>
                  <a:srgbClr val="005997"/>
                </a:solidFill>
                <a:latin typeface="Calibri" panose="020F0502020204030204" pitchFamily="34" charset="0"/>
              </a:rPr>
              <a:t>It also offers third-party quality assurance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 dirty="0" smtClean="0">
                <a:solidFill>
                  <a:srgbClr val="005997"/>
                </a:solidFill>
                <a:latin typeface="Calibri" panose="020F0502020204030204" pitchFamily="34" charset="0"/>
              </a:rPr>
              <a:t>You must work with a participating contractor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 dirty="0" smtClean="0">
                <a:solidFill>
                  <a:srgbClr val="005997"/>
                </a:solidFill>
                <a:latin typeface="Calibri" panose="020F0502020204030204" pitchFamily="34" charset="0"/>
              </a:rPr>
              <a:t>Contact SDG&amp;E to participate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kern="0" dirty="0" smtClean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600" kern="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hlinkClick r:id="rId3"/>
              </a:rPr>
              <a:t>www.sdgehomeupgrade.com</a:t>
            </a:r>
            <a:r>
              <a:rPr lang="en-US" sz="2600" kern="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endParaRPr lang="en-US" sz="2600" kern="0" dirty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45" y="1295400"/>
            <a:ext cx="4212968" cy="7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1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ar pv system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9" y="1281770"/>
            <a:ext cx="9139711" cy="465608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" y="890961"/>
            <a:ext cx="9148178" cy="528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solar PV work?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29777" y="4181984"/>
            <a:ext cx="768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Inverter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1202" y="4181983"/>
            <a:ext cx="768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Meter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71850" y="5420234"/>
            <a:ext cx="1898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Home Power/Appliances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98402" y="2829433"/>
            <a:ext cx="1164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Utility Service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9472" y="3510707"/>
            <a:ext cx="108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Solar PV Panels</a:t>
            </a:r>
          </a:p>
        </p:txBody>
      </p:sp>
    </p:spTree>
    <p:extLst>
      <p:ext uri="{BB962C8B-B14F-4D97-AF65-F5344CB8AC3E}">
        <p14:creationId xmlns:p14="http://schemas.microsoft.com/office/powerpoint/2010/main" val="19682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3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terminology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972" y="1143000"/>
            <a:ext cx="644605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91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8500" y="1022170"/>
            <a:ext cx="5791200" cy="2463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81BD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Batang" pitchFamily="18" charset="-127"/>
              </a:rPr>
              <a:t>Crystalline Silicon PV </a:t>
            </a:r>
            <a:r>
              <a:rPr lang="en-US" dirty="0" smtClean="0">
                <a:ea typeface="Batang" pitchFamily="18" charset="-127"/>
              </a:rPr>
              <a:t>Panels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/>
          <a:stretch/>
        </p:blipFill>
        <p:spPr bwMode="auto">
          <a:xfrm>
            <a:off x="3276600" y="3686175"/>
            <a:ext cx="5410200" cy="197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76600" y="1136471"/>
            <a:ext cx="5715000" cy="2349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Rigid crystals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Longest track record, over 50 years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Most common, over 93% of </a:t>
            </a:r>
            <a:r>
              <a:rPr lang="en-US" dirty="0" smtClean="0">
                <a:latin typeface="Calibri" panose="020F0502020204030204" pitchFamily="34" charset="0"/>
              </a:rPr>
              <a:t>the market</a:t>
            </a:r>
            <a:endParaRPr lang="en-US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Extreme </a:t>
            </a:r>
            <a:r>
              <a:rPr lang="en-US" dirty="0">
                <a:latin typeface="Calibri" panose="020F0502020204030204" pitchFamily="34" charset="0"/>
              </a:rPr>
              <a:t>heat reduces performance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Shade highly reduces performance</a:t>
            </a:r>
          </a:p>
        </p:txBody>
      </p:sp>
      <p:pic>
        <p:nvPicPr>
          <p:cNvPr id="14338" name="Picture 2" descr="M:\MARKETING\Graphics\STOCK DOWNLOADS\solar\iStock_000014433258_Doubl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" y="1771650"/>
            <a:ext cx="255238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638800"/>
            <a:ext cx="219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</a:rPr>
              <a:t>Roof Mounted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9450" y="5644634"/>
            <a:ext cx="219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</a:rPr>
              <a:t>Ground Mounted</a:t>
            </a:r>
          </a:p>
        </p:txBody>
      </p:sp>
    </p:spTree>
    <p:extLst>
      <p:ext uri="{BB962C8B-B14F-4D97-AF65-F5344CB8AC3E}">
        <p14:creationId xmlns:p14="http://schemas.microsoft.com/office/powerpoint/2010/main" val="24064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abricalo.net/wp-content/uploads/2013/04/ci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68" y="1649938"/>
            <a:ext cx="4465186" cy="31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Panel Options</a:t>
            </a:r>
            <a:endParaRPr lang="en-US" dirty="0"/>
          </a:p>
        </p:txBody>
      </p:sp>
      <p:pic>
        <p:nvPicPr>
          <p:cNvPr id="5" name="Picture 4" descr="http://www.homeadditionplus.com/images/homeimprov_pics/Solar_Roof_Shing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4" y="1690339"/>
            <a:ext cx="3943814" cy="29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9536" y="4683027"/>
            <a:ext cx="4007312" cy="73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Calibri" panose="020F0502020204030204" pitchFamily="34" charset="0"/>
              </a:rPr>
              <a:t>Building Integrated PV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06944" y="4703555"/>
            <a:ext cx="1979633" cy="73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Calibri" panose="020F0502020204030204" pitchFamily="34" charset="0"/>
              </a:rPr>
              <a:t>Thin-film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http://www.solardesigntool.com/compare-solar-panels-modules.html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Module Efficiency</a:t>
            </a:r>
          </a:p>
          <a:p>
            <a:pPr lvl="1"/>
            <a:r>
              <a:rPr lang="en-US" dirty="0" smtClean="0"/>
              <a:t>1960 14%</a:t>
            </a:r>
          </a:p>
          <a:p>
            <a:pPr lvl="1"/>
            <a:r>
              <a:rPr lang="en-US" dirty="0" smtClean="0"/>
              <a:t>2016 29.8%</a:t>
            </a:r>
          </a:p>
          <a:p>
            <a:pPr lvl="1"/>
            <a:r>
              <a:rPr lang="en-US" dirty="0" smtClean="0"/>
              <a:t>(usually above 20%)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Comparison Results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7418"/>
            <a:ext cx="6076407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1762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19425"/>
            <a:ext cx="16954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ar pv system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255696"/>
            <a:ext cx="9144000" cy="465826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8" y="876879"/>
            <a:ext cx="9148178" cy="528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2192" y="4795063"/>
            <a:ext cx="174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Inverter</a:t>
            </a:r>
            <a:endParaRPr lang="en-US" sz="105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862286" y="4339772"/>
            <a:ext cx="1597616" cy="691405"/>
          </a:xfrm>
          <a:prstGeom prst="straightConnector1">
            <a:avLst/>
          </a:prstGeom>
          <a:ln w="53975">
            <a:solidFill>
              <a:srgbClr val="00599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1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72" y="2080265"/>
            <a:ext cx="41719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0"/>
            <a:ext cx="8229600" cy="869692"/>
          </a:xfrm>
        </p:spPr>
        <p:txBody>
          <a:bodyPr/>
          <a:lstStyle/>
          <a:p>
            <a:r>
              <a:rPr lang="en-US" dirty="0"/>
              <a:t>Inverters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277" y="2584794"/>
            <a:ext cx="125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997"/>
                </a:solidFill>
                <a:latin typeface="Calibri" panose="020F0502020204030204" pitchFamily="34" charset="0"/>
              </a:rPr>
              <a:t>DC</a:t>
            </a:r>
          </a:p>
          <a:p>
            <a:pPr algn="ctr"/>
            <a:r>
              <a:rPr lang="en-US" b="1" dirty="0">
                <a:solidFill>
                  <a:srgbClr val="005997"/>
                </a:solidFill>
                <a:latin typeface="Calibri" panose="020F0502020204030204" pitchFamily="34" charset="0"/>
              </a:rPr>
              <a:t>(Direct Current)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5872" y="4308657"/>
            <a:ext cx="267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997"/>
                </a:solidFill>
                <a:latin typeface="Calibri" panose="020F0502020204030204" pitchFamily="34" charset="0"/>
              </a:rPr>
              <a:t>AC (Alternating Current)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1" y="1081228"/>
            <a:ext cx="927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5997"/>
                </a:solidFill>
                <a:latin typeface="Calibri" panose="020F0502020204030204" pitchFamily="34" charset="0"/>
              </a:rPr>
              <a:t>Inverters change DC electricity from panels to AC electricity for use in your home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6436" y="5166365"/>
            <a:ext cx="99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5997"/>
                </a:solidFill>
              </a:rPr>
              <a:t>Inverter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263" y="2614828"/>
            <a:ext cx="2031999" cy="1938992"/>
          </a:xfrm>
          <a:prstGeom prst="rect">
            <a:avLst/>
          </a:prstGeom>
          <a:solidFill>
            <a:srgbClr val="E9F1F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5997"/>
                </a:solidFill>
                <a:latin typeface="Calibri" panose="020F0502020204030204" pitchFamily="34" charset="0"/>
              </a:rPr>
              <a:t>Two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997"/>
                </a:solidFill>
                <a:latin typeface="Calibri" panose="020F0502020204030204" pitchFamily="34" charset="0"/>
              </a:rPr>
              <a:t>Central Inverters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997"/>
                </a:solidFill>
                <a:latin typeface="Calibri" panose="020F0502020204030204" pitchFamily="34" charset="0"/>
              </a:rPr>
              <a:t>Micro Inverters</a:t>
            </a:r>
          </a:p>
        </p:txBody>
      </p:sp>
    </p:spTree>
    <p:extLst>
      <p:ext uri="{BB962C8B-B14F-4D97-AF65-F5344CB8AC3E}">
        <p14:creationId xmlns:p14="http://schemas.microsoft.com/office/powerpoint/2010/main" val="35764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Inverters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314969" y="2057400"/>
            <a:ext cx="7543800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>
              <a:solidFill>
                <a:srgbClr val="005997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4969" y="1191419"/>
            <a:ext cx="5753100" cy="73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One individual inverter per </a:t>
            </a:r>
            <a:r>
              <a:rPr lang="en-US" dirty="0" smtClean="0">
                <a:latin typeface="Calibri" panose="020F0502020204030204" pitchFamily="34" charset="0"/>
              </a:rPr>
              <a:t>array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61" y="1922994"/>
            <a:ext cx="4171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M:\MARKETING\_SOLAR\Presentations\Solar for Homeowners\Links\iStock_000022104537_XXX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72" y="3499382"/>
            <a:ext cx="3552029" cy="23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" y="1905264"/>
            <a:ext cx="4188095" cy="3030492"/>
          </a:xfrm>
          <a:prstGeom prst="rect">
            <a:avLst/>
          </a:prstGeom>
          <a:solidFill>
            <a:srgbClr val="90B70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1" y="1914039"/>
            <a:ext cx="4188094" cy="685800"/>
          </a:xfrm>
          <a:prstGeom prst="rect">
            <a:avLst/>
          </a:prstGeom>
          <a:solidFill>
            <a:srgbClr val="90B7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1163" y="1914039"/>
            <a:ext cx="4188094" cy="3024382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11162" y="1914039"/>
            <a:ext cx="4188095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Inverters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314969" y="2057400"/>
            <a:ext cx="7543800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>
              <a:solidFill>
                <a:srgbClr val="005997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8319" y="2087957"/>
            <a:ext cx="3590281" cy="2491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</a:rPr>
              <a:t>Benefits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Central </a:t>
            </a:r>
            <a:r>
              <a:rPr lang="en-US" dirty="0">
                <a:latin typeface="Calibri" panose="020F0502020204030204" pitchFamily="34" charset="0"/>
              </a:rPr>
              <a:t>point of </a:t>
            </a:r>
            <a:r>
              <a:rPr lang="en-US" dirty="0" smtClean="0">
                <a:latin typeface="Calibri" panose="020F0502020204030204" pitchFamily="34" charset="0"/>
              </a:rPr>
              <a:t>failure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Longer track record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600" dirty="0" smtClean="0">
                <a:latin typeface="Calibri" panose="020F0502020204030204" pitchFamily="34" charset="0"/>
              </a:rPr>
              <a:t>(c. 1991)</a:t>
            </a:r>
            <a:endParaRPr lang="en-US" sz="2600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00599" y="2095501"/>
            <a:ext cx="3996681" cy="2842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</a:rPr>
              <a:t>Disadvantage: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Shading can affect power output dramatically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Does not allow for easy system size increases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Shorter warranty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969" y="1191419"/>
            <a:ext cx="5753100" cy="73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One individual inverter per array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Inverters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711" y="3657011"/>
            <a:ext cx="3009355" cy="2257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142" y="3657011"/>
            <a:ext cx="3004040" cy="225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14969" y="1191419"/>
            <a:ext cx="7325752" cy="6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One individual inverter per </a:t>
            </a:r>
            <a:r>
              <a:rPr lang="en-US" dirty="0" smtClean="0">
                <a:latin typeface="Calibri" panose="020F0502020204030204" pitchFamily="34" charset="0"/>
              </a:rPr>
              <a:t>panel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3" y="2080117"/>
            <a:ext cx="54959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nergy_program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634" y="2819400"/>
            <a:ext cx="2586883" cy="191995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62"/>
          <p:cNvSpPr/>
          <p:nvPr/>
        </p:nvSpPr>
        <p:spPr>
          <a:xfrm>
            <a:off x="1375517" y="4800600"/>
            <a:ext cx="1230836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200"/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06EA5"/>
                </a:solidFill>
                <a:latin typeface="Calibri" panose="020F0502020204030204" pitchFamily="34" charset="0"/>
                <a:cs typeface="Myriad Pro"/>
              </a:rPr>
              <a:t>Energy Programs</a:t>
            </a:r>
          </a:p>
        </p:txBody>
      </p:sp>
      <p:pic>
        <p:nvPicPr>
          <p:cNvPr id="15" name="public_secto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4434" y="2819400"/>
            <a:ext cx="2586883" cy="191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workforce_trainin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71317" y="2819400"/>
            <a:ext cx="2586883" cy="191995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"/>
          <p:cNvSpPr/>
          <p:nvPr/>
        </p:nvSpPr>
        <p:spPr>
          <a:xfrm>
            <a:off x="3623168" y="4841587"/>
            <a:ext cx="186714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200"/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rgbClr val="406EA5"/>
                </a:solidFill>
                <a:latin typeface="Calibri" panose="020F0502020204030204" pitchFamily="34" charset="0"/>
                <a:cs typeface="Myriad Pro"/>
              </a:rPr>
              <a:t>Technical Assistance</a:t>
            </a:r>
            <a:endParaRPr sz="2200" dirty="0">
              <a:solidFill>
                <a:srgbClr val="406EA5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18" name="Shape 67"/>
          <p:cNvSpPr/>
          <p:nvPr/>
        </p:nvSpPr>
        <p:spPr>
          <a:xfrm>
            <a:off x="6252317" y="4800600"/>
            <a:ext cx="1752600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200"/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sz="2200" dirty="0" smtClean="0">
                <a:solidFill>
                  <a:srgbClr val="406EA5"/>
                </a:solidFill>
                <a:latin typeface="Calibri" panose="020F0502020204030204" pitchFamily="34" charset="0"/>
                <a:cs typeface="Myriad Pro"/>
              </a:rPr>
              <a:t>Training</a:t>
            </a:r>
            <a:r>
              <a:rPr lang="en-US" sz="2200" dirty="0" smtClean="0">
                <a:solidFill>
                  <a:srgbClr val="406EA5"/>
                </a:solidFill>
                <a:latin typeface="Calibri" panose="020F0502020204030204" pitchFamily="34" charset="0"/>
                <a:cs typeface="Myriad Pro"/>
              </a:rPr>
              <a:t> &amp; Education</a:t>
            </a:r>
            <a:endParaRPr sz="2200" dirty="0">
              <a:solidFill>
                <a:srgbClr val="406EA5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005997"/>
                </a:solidFill>
              </a:rPr>
              <a:t>Information Resource &amp; </a:t>
            </a:r>
            <a:br>
              <a:rPr lang="fr-FR" sz="3600" b="1" dirty="0">
                <a:solidFill>
                  <a:srgbClr val="005997"/>
                </a:solidFill>
              </a:rPr>
            </a:br>
            <a:r>
              <a:rPr lang="fr-FR" sz="3600" b="1" dirty="0">
                <a:solidFill>
                  <a:srgbClr val="005997"/>
                </a:solidFill>
              </a:rPr>
              <a:t>Expert Implementation Partner</a:t>
            </a:r>
            <a:endParaRPr lang="en-US" sz="3600" b="1" dirty="0">
              <a:solidFill>
                <a:srgbClr val="005997"/>
              </a:solidFill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457200" y="0"/>
            <a:ext cx="8229600" cy="869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What We Do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11164" y="1905264"/>
            <a:ext cx="4111894" cy="3201942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(c. 1993; on market 2008)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1163" y="1905264"/>
            <a:ext cx="4188095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Inverters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0501" y="1905264"/>
            <a:ext cx="4185106" cy="3201942"/>
          </a:xfrm>
          <a:prstGeom prst="rect">
            <a:avLst/>
          </a:prstGeom>
          <a:solidFill>
            <a:srgbClr val="90B70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1" y="1914039"/>
            <a:ext cx="4188094" cy="685800"/>
          </a:xfrm>
          <a:prstGeom prst="rect">
            <a:avLst/>
          </a:prstGeom>
          <a:solidFill>
            <a:srgbClr val="90B7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8319" y="2585063"/>
            <a:ext cx="3590281" cy="2560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More </a:t>
            </a:r>
            <a:r>
              <a:rPr lang="en-US" dirty="0">
                <a:latin typeface="Calibri" panose="020F0502020204030204" pitchFamily="34" charset="0"/>
              </a:rPr>
              <a:t>tolerant to shading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Allows flexibility in design and for future  </a:t>
            </a:r>
            <a:r>
              <a:rPr lang="en-US" dirty="0" smtClean="0">
                <a:latin typeface="Calibri" panose="020F0502020204030204" pitchFamily="34" charset="0"/>
              </a:rPr>
              <a:t>additions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Longer warranty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26377" y="2676039"/>
            <a:ext cx="3996681" cy="1714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Shorter track record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969" y="1191419"/>
            <a:ext cx="7325752" cy="6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One individual inverter per panel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1164" y="1971129"/>
            <a:ext cx="41880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</a:rPr>
              <a:t>Disadvantage: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512" y="1981465"/>
            <a:ext cx="41880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</a:rPr>
              <a:t>Benefits: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Inverter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www.gosolarcalifornia.org/equipment/inverters.php</a:t>
            </a:r>
            <a:endParaRPr lang="en-US" dirty="0" smtClean="0"/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smtClean="0">
                <a:hlinkClick r:id="rId3"/>
              </a:rPr>
              <a:t>://www.solardesigntool.com/compare-inverters.html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Inverter Efficiency</a:t>
            </a:r>
          </a:p>
          <a:p>
            <a:pPr lvl="1"/>
            <a:r>
              <a:rPr lang="en-US" dirty="0" smtClean="0"/>
              <a:t>Peak ~96-98%</a:t>
            </a:r>
          </a:p>
          <a:p>
            <a:pPr lvl="1"/>
            <a:r>
              <a:rPr lang="en-US" dirty="0" smtClean="0"/>
              <a:t>Weighted ~95-97%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21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Inverter Comparison Results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4709053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3469217"/>
            <a:ext cx="2076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21621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800600"/>
            <a:ext cx="2162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947863"/>
            <a:ext cx="6286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Performance Monitoring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167623" y="1614268"/>
            <a:ext cx="2122953" cy="325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Micro </a:t>
            </a:r>
            <a:r>
              <a:rPr lang="en-US" sz="1800" dirty="0"/>
              <a:t>I</a:t>
            </a:r>
            <a:r>
              <a:rPr lang="en-US" sz="1800" dirty="0" smtClean="0"/>
              <a:t>nverters</a:t>
            </a:r>
            <a:endParaRPr lang="en-US" sz="18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015309" y="3913168"/>
            <a:ext cx="2386012" cy="325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Display</a:t>
            </a:r>
            <a:endParaRPr lang="en-US" sz="18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535879" y="4086266"/>
            <a:ext cx="1849154" cy="650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Monitoring &amp; Management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2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Rights &amp; Shade 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Solar Rights Act (1978)</a:t>
            </a:r>
          </a:p>
          <a:p>
            <a:pPr lvl="1"/>
            <a:r>
              <a:rPr lang="en-US" dirty="0"/>
              <a:t>Legal framework for solar access</a:t>
            </a:r>
          </a:p>
          <a:p>
            <a:pPr lvl="1"/>
            <a:r>
              <a:rPr lang="en-US" dirty="0"/>
              <a:t>Limits covenants, conditions &amp; restrictions by HOAs &amp; jurisdictions to restrict solar </a:t>
            </a:r>
            <a:r>
              <a:rPr lang="en-US" dirty="0" smtClean="0"/>
              <a:t>installations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(more than $1,000 or more than 10% performance decrease)</a:t>
            </a:r>
            <a:endParaRPr lang="en-US" sz="2200" dirty="0"/>
          </a:p>
          <a:p>
            <a:pPr lvl="1"/>
            <a:r>
              <a:rPr lang="en-US" dirty="0"/>
              <a:t>Solar </a:t>
            </a:r>
            <a:r>
              <a:rPr lang="en-US" dirty="0" smtClean="0"/>
              <a:t>easement (right of receiving sunlight over land)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http://energy.gov/savings/solar-rights-act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Solar Shade Act (</a:t>
            </a:r>
            <a:r>
              <a:rPr lang="en-US" dirty="0" smtClean="0"/>
              <a:t>1978)</a:t>
            </a:r>
          </a:p>
          <a:p>
            <a:pPr lvl="1"/>
            <a:r>
              <a:rPr lang="en-US" sz="2600" dirty="0"/>
              <a:t>Prevents neighboring property owner from planting trees/shrubs that will shade an existing solar system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(cannot cast shadow more than 10% between 10am-2pm)</a:t>
            </a:r>
          </a:p>
          <a:p>
            <a:pPr lvl="1"/>
            <a:r>
              <a:rPr lang="en-US" dirty="0" smtClean="0">
                <a:hlinkClick r:id="rId3"/>
              </a:rPr>
              <a:t>http://energy.gov/savings/solar-easement-and-solar-shade-control-act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34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 a Contractor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7029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33" y="2514600"/>
            <a:ext cx="914400" cy="102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783574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https://www.californiasolarstatistics.ca.gov/search/contractor/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Contractor Results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581400" cy="47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7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r>
              <a:rPr lang="en-US" dirty="0"/>
              <a:t>solar contractors at: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4350" y="2615840"/>
            <a:ext cx="82296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www.cslb.ca.gov</a:t>
            </a:r>
          </a:p>
          <a:p>
            <a:pPr marL="0" indent="0">
              <a:buNone/>
            </a:pPr>
            <a:r>
              <a:rPr lang="en-US" sz="4400" dirty="0" smtClean="0"/>
              <a:t>www.bbb.org</a:t>
            </a:r>
            <a:endParaRPr lang="en-US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63836"/>
            <a:ext cx="2590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8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Contractors State License Board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5715000"/>
            <a:ext cx="9143999" cy="42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https://www2.cslb.ca.gov/OnlineServices/CheckLicenseII/checklicense.aspx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6" y="914400"/>
            <a:ext cx="75438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8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Business Bureau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83706" y="1219200"/>
            <a:ext cx="4636407" cy="42983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Expertise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90600" y="2652356"/>
            <a:ext cx="1981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Building Performance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9000" y="2652356"/>
            <a:ext cx="21336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Clean Transportation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2652356"/>
            <a:ext cx="1981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Distributed Generation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0" y="4945559"/>
            <a:ext cx="1981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Energy Efficiency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4945559"/>
            <a:ext cx="1981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Energy </a:t>
            </a:r>
          </a:p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Storage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72200" y="4945559"/>
            <a:ext cx="1981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5997"/>
                </a:solidFill>
                <a:latin typeface="Calibri" panose="020F0502020204030204" pitchFamily="34" charset="0"/>
              </a:rPr>
              <a:t>Renewable Energy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331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331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331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429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429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42956"/>
            <a:ext cx="1222375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BBB Results (solar contractor search)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7534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2509151">
            <a:off x="5828148" y="11026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BBB Results cont.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51628"/>
            <a:ext cx="63246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6096000" cy="293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8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734"/>
            <a:ext cx="9144000" cy="489585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758"/>
            <a:ext cx="9144000" cy="527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Net Metering?</a:t>
            </a:r>
          </a:p>
        </p:txBody>
      </p:sp>
    </p:spTree>
    <p:extLst>
      <p:ext uri="{BB962C8B-B14F-4D97-AF65-F5344CB8AC3E}">
        <p14:creationId xmlns:p14="http://schemas.microsoft.com/office/powerpoint/2010/main" val="40683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Consumption/Production Patterns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833470"/>
              </p:ext>
            </p:extLst>
          </p:nvPr>
        </p:nvGraphicFramePr>
        <p:xfrm>
          <a:off x="382385" y="1213659"/>
          <a:ext cx="8595360" cy="467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59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California Solar Surplus Act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4969" y="1191418"/>
            <a:ext cx="7292332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AB 920 requires the utility to purchase </a:t>
            </a:r>
            <a:r>
              <a:rPr lang="en-US" dirty="0" smtClean="0">
                <a:latin typeface="Calibri" panose="020F0502020204030204" pitchFamily="34" charset="0"/>
              </a:rPr>
              <a:t>annual over </a:t>
            </a:r>
            <a:r>
              <a:rPr lang="en-US" dirty="0">
                <a:latin typeface="Calibri" panose="020F0502020204030204" pitchFamily="34" charset="0"/>
              </a:rPr>
              <a:t>generation by net metered utility customers.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</a:rPr>
              <a:t>Purchase price is </a:t>
            </a:r>
            <a:r>
              <a:rPr lang="en-US" dirty="0" smtClean="0">
                <a:latin typeface="Calibri" panose="020F0502020204030204" pitchFamily="34" charset="0"/>
                <a:sym typeface="Symbol"/>
              </a:rPr>
              <a:t></a:t>
            </a:r>
            <a:r>
              <a:rPr lang="en-US" dirty="0" smtClean="0">
                <a:latin typeface="Calibri" panose="020F0502020204030204" pitchFamily="34" charset="0"/>
              </a:rPr>
              <a:t>$</a:t>
            </a:r>
            <a:r>
              <a:rPr lang="en-US" dirty="0">
                <a:latin typeface="Calibri" panose="020F0502020204030204" pitchFamily="34" charset="0"/>
              </a:rPr>
              <a:t>0.04/ kWh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latin typeface="Calibri" panose="020F0502020204030204" pitchFamily="34" charset="0"/>
              </a:rPr>
              <a:t>	Note - If </a:t>
            </a:r>
            <a:r>
              <a:rPr lang="en-US" dirty="0">
                <a:latin typeface="Calibri" panose="020F0502020204030204" pitchFamily="34" charset="0"/>
              </a:rPr>
              <a:t>you offset more </a:t>
            </a:r>
            <a:r>
              <a:rPr lang="en-US" dirty="0" smtClean="0">
                <a:latin typeface="Calibri" panose="020F0502020204030204" pitchFamily="34" charset="0"/>
              </a:rPr>
              <a:t>than </a:t>
            </a:r>
            <a:r>
              <a:rPr lang="en-US" dirty="0">
                <a:latin typeface="Calibri" panose="020F0502020204030204" pitchFamily="34" charset="0"/>
              </a:rPr>
              <a:t>100% </a:t>
            </a:r>
            <a:r>
              <a:rPr lang="en-US" dirty="0" smtClean="0">
                <a:latin typeface="Calibri" panose="020F0502020204030204" pitchFamily="34" charset="0"/>
              </a:rPr>
              <a:t>	of your </a:t>
            </a:r>
            <a:r>
              <a:rPr lang="en-US" dirty="0">
                <a:latin typeface="Calibri" panose="020F0502020204030204" pitchFamily="34" charset="0"/>
              </a:rPr>
              <a:t>kWh usage, you will receive a </a:t>
            </a:r>
            <a:r>
              <a:rPr lang="en-US" dirty="0" smtClean="0">
                <a:latin typeface="Calibri" panose="020F0502020204030204" pitchFamily="34" charset="0"/>
              </a:rPr>
              <a:t>	minimum </a:t>
            </a:r>
            <a:r>
              <a:rPr lang="en-US" dirty="0">
                <a:latin typeface="Calibri" panose="020F0502020204030204" pitchFamily="34" charset="0"/>
              </a:rPr>
              <a:t>charge </a:t>
            </a:r>
            <a:r>
              <a:rPr lang="en-US" dirty="0" smtClean="0">
                <a:latin typeface="Calibri" panose="020F0502020204030204" pitchFamily="34" charset="0"/>
              </a:rPr>
              <a:t>of $10/month.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1816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http://www.sdge.com/clean-energy/excess-generation-credit/annual-compensation-excess-generation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Net Energy Metering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43900" cy="4983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NEM 1.0 will end in July of 2017 or when renewables reach 5% of SDGE’s MW capacity (whichever comes first)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SDG&amp;E expected to reach 5% in ~ Summer 2016 </a:t>
            </a:r>
          </a:p>
          <a:p>
            <a:pPr lvl="2"/>
            <a:r>
              <a:rPr lang="en-US" dirty="0" smtClean="0">
                <a:hlinkClick r:id="rId3"/>
              </a:rPr>
              <a:t>http://www.sdge.com/clean-energy/net-energy-metering/overview-nem-cap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If you interconnect under current NEM rules, you are grandfathered in for 20 years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 January 28, 2016, the CPUC approved Decision (D.) 16-01-044 adopting a NEM successor tariff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dirty="0">
                <a:hlinkClick r:id="rId4"/>
              </a:rPr>
              <a:t>http://www.cpuc.ca.gov/General.aspx?id=3934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Net Energy Metering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439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New elements of NEM made by the Decision include: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Interconnection </a:t>
            </a:r>
            <a:r>
              <a:rPr lang="en-US" dirty="0" smtClean="0"/>
              <a:t>fee </a:t>
            </a:r>
            <a:endParaRPr lang="en-US" dirty="0"/>
          </a:p>
          <a:p>
            <a:pPr lvl="2"/>
            <a:r>
              <a:rPr lang="en-US" dirty="0" smtClean="0"/>
              <a:t>~$132 for SDG&amp;E customers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Non-</a:t>
            </a:r>
            <a:r>
              <a:rPr lang="en-US" dirty="0" err="1" smtClean="0"/>
              <a:t>bypassable</a:t>
            </a:r>
            <a:r>
              <a:rPr lang="en-US" dirty="0" smtClean="0"/>
              <a:t> charges (~$0.02/kWh)</a:t>
            </a:r>
          </a:p>
          <a:p>
            <a:pPr lvl="2"/>
            <a:r>
              <a:rPr lang="en-US" dirty="0" smtClean="0"/>
              <a:t>Applied to all energy usage from the grid 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Mandatory time-of-use (TOU) rate in 2019</a:t>
            </a:r>
          </a:p>
        </p:txBody>
      </p:sp>
    </p:spTree>
    <p:extLst>
      <p:ext uri="{BB962C8B-B14F-4D97-AF65-F5344CB8AC3E}">
        <p14:creationId xmlns:p14="http://schemas.microsoft.com/office/powerpoint/2010/main" val="22186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of Use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SDGE residential NEM 2.0 participants are not required to select TOU until after SDGE TOU rates are determined for all residential customers</a:t>
            </a:r>
          </a:p>
          <a:p>
            <a:endParaRPr lang="en-US" dirty="0" smtClean="0"/>
          </a:p>
          <a:p>
            <a:r>
              <a:rPr lang="en-US" dirty="0" smtClean="0"/>
              <a:t>Residential customers can participate in NEM 2.0 prior to TOU rates being determined (while on SDGE tiered rates)</a:t>
            </a:r>
          </a:p>
          <a:p>
            <a:endParaRPr lang="en-US" dirty="0" smtClean="0"/>
          </a:p>
          <a:p>
            <a:r>
              <a:rPr lang="en-US" dirty="0" smtClean="0"/>
              <a:t>NEM 2.0 participants  prior to TOU rate determination can remain on SDGE tiered rates for 5 years</a:t>
            </a:r>
          </a:p>
          <a:p>
            <a:endParaRPr lang="en-US" dirty="0" smtClean="0"/>
          </a:p>
          <a:p>
            <a:r>
              <a:rPr lang="en-US" dirty="0" smtClean="0"/>
              <a:t>Once TOU rates are determined, all NEM 2.0 participants will be on TOU</a:t>
            </a:r>
          </a:p>
          <a:p>
            <a:endParaRPr lang="en-US" dirty="0" smtClean="0"/>
          </a:p>
          <a:p>
            <a:r>
              <a:rPr lang="en-US" dirty="0" smtClean="0"/>
              <a:t>TOU implementation is expected in 2019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SDGE Tier Changes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969046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2514600" y="592398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hlinkClick r:id="rId3"/>
              </a:rPr>
              <a:t>http://www.sdge.com/RateReform/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7277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SDGE Historical Rates</a:t>
            </a:r>
            <a:endParaRPr lang="en-US" dirty="0"/>
          </a:p>
        </p:txBody>
      </p:sp>
      <p:pic>
        <p:nvPicPr>
          <p:cNvPr id="717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6003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71247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2"/>
          </p:cNvPr>
          <p:cNvSpPr txBox="1"/>
          <p:nvPr/>
        </p:nvSpPr>
        <p:spPr>
          <a:xfrm>
            <a:off x="914400" y="554355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483468" y="554355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http://www.sdge.com/rates-regulations/historical-tariffs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Batang" pitchFamily="18" charset="-127"/>
              </a:rPr>
              <a:t>CSE Disclaimer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983163"/>
          </a:xfrm>
        </p:spPr>
        <p:txBody>
          <a:bodyPr/>
          <a:lstStyle/>
          <a:p>
            <a:pPr lvl="0"/>
            <a:r>
              <a:rPr lang="en-US" sz="2000" dirty="0">
                <a:latin typeface="Calibri"/>
              </a:rPr>
              <a:t>Workshops are provided as a public service with the understanding that the Center for Sustainable Energy makes no warranties, either expressed or implied, concerning the accuracy, completeness, reliability, or suitability of the information. </a:t>
            </a:r>
          </a:p>
          <a:p>
            <a:pPr lvl="0"/>
            <a:endParaRPr lang="en-US" sz="2000" dirty="0" smtClean="0">
              <a:latin typeface="Calibri"/>
            </a:endParaRPr>
          </a:p>
          <a:p>
            <a:pPr marL="0" lvl="0" indent="0">
              <a:buNone/>
            </a:pPr>
            <a:endParaRPr lang="en-US" sz="2000" dirty="0">
              <a:latin typeface="Calibri"/>
            </a:endParaRPr>
          </a:p>
          <a:p>
            <a:pPr lvl="0"/>
            <a:r>
              <a:rPr lang="en-US" sz="2000" b="1" dirty="0">
                <a:latin typeface="Calibri"/>
              </a:rPr>
              <a:t>The Center for Sustainable Energy does not endorse any particular product, manufacturer or service </a:t>
            </a:r>
            <a:r>
              <a:rPr lang="en-US" sz="2000" dirty="0">
                <a:latin typeface="Calibri"/>
              </a:rPr>
              <a:t>mentioned and does not represent that any goods or services are fit for any purpose or use.</a:t>
            </a:r>
          </a:p>
          <a:p>
            <a:pPr lvl="0"/>
            <a:endParaRPr lang="en-US" sz="2000" dirty="0">
              <a:latin typeface="Calibri"/>
            </a:endParaRPr>
          </a:p>
          <a:p>
            <a:pPr marL="0" lvl="0" indent="0">
              <a:buNone/>
            </a:pP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Public Utilities Commission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NEM Successor (NEM 2.0)</a:t>
            </a:r>
          </a:p>
          <a:p>
            <a:r>
              <a:rPr lang="en-US" sz="2800" dirty="0">
                <a:hlinkClick r:id="rId2"/>
              </a:rPr>
              <a:t>http://www.cpuc.ca.gov/General.aspx?id=3934</a:t>
            </a:r>
            <a:endParaRPr lang="en-US" sz="2800" dirty="0"/>
          </a:p>
          <a:p>
            <a:endParaRPr lang="en-US" dirty="0" smtClean="0"/>
          </a:p>
          <a:p>
            <a:r>
              <a:rPr lang="en-US" dirty="0"/>
              <a:t>Utility Advice Letter and Tariff Information</a:t>
            </a:r>
          </a:p>
          <a:p>
            <a:r>
              <a:rPr lang="en-US" sz="2700" dirty="0" smtClean="0">
                <a:hlinkClick r:id="rId3"/>
              </a:rPr>
              <a:t>https://cpucadviceletters.org/documents/list/recent/</a:t>
            </a:r>
            <a:endParaRPr lang="en-US" sz="2700" dirty="0"/>
          </a:p>
          <a:p>
            <a:endParaRPr lang="en-US" dirty="0" smtClean="0"/>
          </a:p>
          <a:p>
            <a:r>
              <a:rPr lang="en-US" dirty="0" smtClean="0"/>
              <a:t>PUC Contact Page</a:t>
            </a:r>
          </a:p>
          <a:p>
            <a:r>
              <a:rPr lang="en-US" dirty="0" smtClean="0">
                <a:hlinkClick r:id="rId4"/>
              </a:rPr>
              <a:t>http://www.cpuc.ca.gov/contactus/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Sizing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01602" y="2419350"/>
            <a:ext cx="2276342" cy="1657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12 month electricity consumption (kWh)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96943" y="2400300"/>
            <a:ext cx="1856403" cy="179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b="1" dirty="0" smtClean="0"/>
              <a:t>/</a:t>
            </a:r>
            <a:endParaRPr lang="en-US" sz="11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210895" y="2343150"/>
            <a:ext cx="3018456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1,700 kWh (average annual production of 1 kW in San Diego)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686549" y="2271415"/>
            <a:ext cx="2686049" cy="2319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# of </a:t>
            </a:r>
            <a:r>
              <a:rPr lang="en-US" sz="2800" b="1" dirty="0">
                <a:latin typeface="Calibri" panose="020F0502020204030204" pitchFamily="34" charset="0"/>
              </a:rPr>
              <a:t>kW </a:t>
            </a:r>
            <a:r>
              <a:rPr lang="en-US" sz="2800" b="1" dirty="0" smtClean="0">
                <a:latin typeface="Calibri" panose="020F0502020204030204" pitchFamily="34" charset="0"/>
              </a:rPr>
              <a:t/>
            </a:r>
            <a:br>
              <a:rPr lang="en-US" sz="2800" b="1" dirty="0" smtClean="0">
                <a:latin typeface="Calibri" panose="020F0502020204030204" pitchFamily="34" charset="0"/>
              </a:rPr>
            </a:br>
            <a:r>
              <a:rPr lang="en-US" sz="2800" b="1" dirty="0" smtClean="0">
                <a:latin typeface="Calibri" panose="020F0502020204030204" pitchFamily="34" charset="0"/>
              </a:rPr>
              <a:t>that </a:t>
            </a:r>
            <a:r>
              <a:rPr lang="en-US" sz="2800" b="1" dirty="0">
                <a:latin typeface="Calibri" panose="020F0502020204030204" pitchFamily="34" charset="0"/>
              </a:rPr>
              <a:t>would offset your </a:t>
            </a:r>
            <a:r>
              <a:rPr lang="en-US" sz="2800" b="1" dirty="0" smtClean="0">
                <a:latin typeface="Calibri" panose="020F0502020204030204" pitchFamily="34" charset="0"/>
              </a:rPr>
              <a:t>electricity use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" y="5522436"/>
            <a:ext cx="9144000" cy="570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>
                <a:latin typeface="Calibri" panose="020F0502020204030204" pitchFamily="34" charset="0"/>
              </a:rPr>
              <a:t>**Remember: this will offset 100% of your annual </a:t>
            </a:r>
            <a:r>
              <a:rPr lang="en-US" sz="2400" i="1" dirty="0" smtClean="0">
                <a:latin typeface="Calibri" panose="020F0502020204030204" pitchFamily="34" charset="0"/>
              </a:rPr>
              <a:t>electricity </a:t>
            </a:r>
            <a:r>
              <a:rPr lang="en-US" sz="2400" i="1" dirty="0">
                <a:latin typeface="Calibri" panose="020F0502020204030204" pitchFamily="34" charset="0"/>
              </a:rPr>
              <a:t>use**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734050" y="2571750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050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</a:t>
            </a:r>
            <a:r>
              <a:rPr lang="en-US" dirty="0" smtClean="0"/>
              <a:t>Sizing Example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0" y="3514725"/>
            <a:ext cx="2603498" cy="1455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12 month electricity consumption (kWh</a:t>
            </a:r>
            <a:r>
              <a:rPr lang="en-US" sz="1600" b="1" dirty="0" smtClean="0">
                <a:latin typeface="Calibri" panose="020F0502020204030204" pitchFamily="34" charset="0"/>
              </a:rPr>
              <a:t>)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887045" y="3514893"/>
            <a:ext cx="3304207" cy="74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average annual production of 1 kW in San Diego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400800" y="3512980"/>
            <a:ext cx="2686049" cy="74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kW that </a:t>
            </a:r>
            <a:r>
              <a:rPr lang="en-US" sz="2000" b="1" dirty="0">
                <a:latin typeface="Calibri" panose="020F0502020204030204" pitchFamily="34" charset="0"/>
              </a:rPr>
              <a:t>would offset your </a:t>
            </a:r>
            <a:r>
              <a:rPr lang="en-US" sz="2000" b="1" dirty="0" smtClean="0">
                <a:latin typeface="Calibri" panose="020F0502020204030204" pitchFamily="34" charset="0"/>
              </a:rPr>
              <a:t>electricity use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01602" y="2571750"/>
            <a:ext cx="2603498" cy="1657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smtClean="0">
                <a:latin typeface="Calibri" panose="020F0502020204030204" pitchFamily="34" charset="0"/>
              </a:rPr>
              <a:t>7,000 kWh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977893" y="2057400"/>
            <a:ext cx="1856403" cy="179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b="1" dirty="0" smtClean="0"/>
              <a:t>/</a:t>
            </a:r>
            <a:endParaRPr lang="en-US" sz="1100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906095" y="2552700"/>
            <a:ext cx="3018456" cy="866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smtClean="0">
                <a:latin typeface="Calibri" panose="020F0502020204030204" pitchFamily="34" charset="0"/>
              </a:rPr>
              <a:t>1,700 kWh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438899" y="2385716"/>
            <a:ext cx="2686049" cy="1012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smtClean="0">
                <a:latin typeface="Calibri" panose="020F0502020204030204" pitchFamily="34" charset="0"/>
              </a:rPr>
              <a:t>4.1 kW</a:t>
            </a:r>
            <a:r>
              <a:rPr lang="en-US" sz="2800" b="1" dirty="0" smtClean="0">
                <a:latin typeface="Calibri" panose="020F0502020204030204" pitchFamily="34" charset="0"/>
              </a:rPr>
              <a:t/>
            </a:r>
            <a:br>
              <a:rPr lang="en-US" sz="2800" b="1" dirty="0" smtClean="0">
                <a:latin typeface="Calibri" panose="020F0502020204030204" pitchFamily="34" charset="0"/>
              </a:rPr>
            </a:br>
            <a:r>
              <a:rPr lang="en-US" sz="2800" b="1" dirty="0" smtClean="0">
                <a:latin typeface="Calibri" panose="020F0502020204030204" pitchFamily="34" charset="0"/>
              </a:rPr>
              <a:t>PV System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5372100" y="2228850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=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" y="5522436"/>
            <a:ext cx="9144000" cy="570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>
                <a:latin typeface="Calibri" panose="020F0502020204030204" pitchFamily="34" charset="0"/>
              </a:rPr>
              <a:t>**Remember: this will offset 100% of your annual </a:t>
            </a:r>
            <a:r>
              <a:rPr lang="en-US" sz="2400" i="1" dirty="0" smtClean="0">
                <a:latin typeface="Calibri" panose="020F0502020204030204" pitchFamily="34" charset="0"/>
              </a:rPr>
              <a:t>electricity use</a:t>
            </a:r>
            <a:r>
              <a:rPr lang="en-US" sz="2400" i="1" dirty="0">
                <a:latin typeface="Calibri" panose="020F0502020204030204" pitchFamily="34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883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SDG&amp;E </a:t>
            </a:r>
            <a:r>
              <a:rPr lang="en-US" dirty="0" smtClean="0"/>
              <a:t>Solar PV </a:t>
            </a:r>
            <a:r>
              <a:rPr lang="en-US" dirty="0"/>
              <a:t>Calculator</a:t>
            </a:r>
          </a:p>
        </p:txBody>
      </p:sp>
      <p:pic>
        <p:nvPicPr>
          <p:cNvPr id="5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"/>
          <a:stretch/>
        </p:blipFill>
        <p:spPr>
          <a:xfrm>
            <a:off x="1573353" y="868679"/>
            <a:ext cx="5541187" cy="5333179"/>
          </a:xfrm>
          <a:solidFill>
            <a:schemeClr val="bg1"/>
          </a:solidFill>
        </p:spPr>
      </p:pic>
      <p:sp>
        <p:nvSpPr>
          <p:cNvPr id="3" name="Oval 2"/>
          <p:cNvSpPr/>
          <p:nvPr/>
        </p:nvSpPr>
        <p:spPr>
          <a:xfrm>
            <a:off x="5880735" y="3368040"/>
            <a:ext cx="1287780" cy="792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25" y="1743075"/>
            <a:ext cx="14478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0250" y="1752600"/>
            <a:ext cx="8382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SDG&amp;E Solar </a:t>
            </a:r>
            <a:r>
              <a:rPr lang="en-US" dirty="0" smtClean="0"/>
              <a:t>PV Calculator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3183"/>
          <a:stretch/>
        </p:blipFill>
        <p:spPr>
          <a:xfrm>
            <a:off x="1562232" y="872067"/>
            <a:ext cx="5558235" cy="5310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1743075"/>
            <a:ext cx="14478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0250" y="1752600"/>
            <a:ext cx="8382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CSE’s Electric Rate Analyzer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58165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5997"/>
                </a:solidFill>
                <a:hlinkClick r:id="rId3"/>
              </a:rPr>
              <a:t>https://energycenter.org/california-solar-initiative/homeowners/electric-rate-analyzer</a:t>
            </a:r>
            <a:endParaRPr lang="en-US" sz="2000" dirty="0">
              <a:solidFill>
                <a:srgbClr val="005997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0188"/>
            <a:ext cx="6705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0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Paths to Solar 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Purchase</a:t>
            </a:r>
          </a:p>
          <a:p>
            <a:endParaRPr lang="en-US" dirty="0"/>
          </a:p>
          <a:p>
            <a:r>
              <a:rPr lang="en-US" dirty="0" smtClean="0"/>
              <a:t>Lease or Power Purchase Agreement</a:t>
            </a:r>
            <a:endParaRPr lang="en-US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79" y="3886200"/>
            <a:ext cx="21637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Purchase Options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Cash Purchase</a:t>
            </a:r>
          </a:p>
          <a:p>
            <a:r>
              <a:rPr lang="en-US" dirty="0" smtClean="0"/>
              <a:t>Loans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Home Equity Loan:  </a:t>
            </a:r>
            <a:r>
              <a:rPr lang="en-US" sz="2400" dirty="0"/>
              <a:t>bank loan secured with equity </a:t>
            </a:r>
            <a:r>
              <a:rPr lang="en-US" sz="2400" dirty="0" smtClean="0"/>
              <a:t>from the house (</a:t>
            </a:r>
            <a:r>
              <a:rPr lang="en-US" sz="2400" dirty="0"/>
              <a:t>if available</a:t>
            </a:r>
            <a:r>
              <a:rPr lang="en-US" sz="2400" dirty="0" smtClean="0"/>
              <a:t>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Energy Efficient / Solar Loan</a:t>
            </a:r>
          </a:p>
          <a:p>
            <a:pPr lvl="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San Diego Metropolitan Credit Union</a:t>
            </a:r>
          </a:p>
          <a:p>
            <a:pPr lvl="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Point Loma Credit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Property Assessed Clean Energy </a:t>
            </a:r>
            <a:r>
              <a:rPr lang="en-US" dirty="0" smtClean="0"/>
              <a:t>(PACE) Loan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362456" y="485843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http://energycenter.org/policy/property-assessed-clean-energy-pace#PACE-FAQs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Upgrade California </a:t>
            </a:r>
            <a:endParaRPr lang="en-US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944700"/>
            <a:ext cx="4495800" cy="442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761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http://myenergy.energyupgradeca.org/page/gogreenfinancing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 Concierge System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54014"/>
            <a:ext cx="8229600" cy="396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7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Solar Initiative</a:t>
            </a:r>
            <a:endParaRPr lang="en-US" dirty="0"/>
          </a:p>
        </p:txBody>
      </p:sp>
      <p:pic>
        <p:nvPicPr>
          <p:cNvPr id="1028" name="Picture 4" descr="M:\MARKETING\_SOLAR\Presentations\Solar for Homeowners\Links\iStock_000013325766Medium-solarfamil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8156"/>
            <a:ext cx="9144000" cy="53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Product Ranking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606" y="1143000"/>
            <a:ext cx="36147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915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2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0" y="1724025"/>
            <a:ext cx="773803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solar PV cost?	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19050" y="2232045"/>
            <a:ext cx="9144000" cy="54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Average Residential PV Cost: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351" y="3037154"/>
            <a:ext cx="9118599" cy="7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latin typeface="Calibri" panose="020F0502020204030204" pitchFamily="34" charset="0"/>
              </a:rPr>
              <a:t>$3 </a:t>
            </a:r>
            <a:r>
              <a:rPr lang="en-US" sz="6000" b="1" dirty="0" smtClean="0">
                <a:latin typeface="Calibri" panose="020F0502020204030204" pitchFamily="34" charset="0"/>
              </a:rPr>
              <a:t>to $5 per </a:t>
            </a:r>
            <a:r>
              <a:rPr lang="en-US" sz="6000" b="1" dirty="0">
                <a:latin typeface="Calibri" panose="020F0502020204030204" pitchFamily="34" charset="0"/>
              </a:rPr>
              <a:t>Watt (AC) </a:t>
            </a:r>
          </a:p>
        </p:txBody>
      </p:sp>
    </p:spTree>
    <p:extLst>
      <p:ext uri="{BB962C8B-B14F-4D97-AF65-F5344CB8AC3E}">
        <p14:creationId xmlns:p14="http://schemas.microsoft.com/office/powerpoint/2010/main" val="32674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Cost per Watt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3056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9530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data points= Residential under 10 kW in SDGE territory</a:t>
            </a:r>
          </a:p>
          <a:p>
            <a:r>
              <a:rPr lang="en-US" dirty="0" smtClean="0"/>
              <a:t>Q1 2007=$9.59/W			      Q3 2015=$3.99/W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59933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https://www.californiasolarstatistics.ca.gov/reports/quarterly_cost_per_watt/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does solar </a:t>
            </a:r>
            <a:r>
              <a:rPr lang="en-US" dirty="0" smtClean="0"/>
              <a:t>PV cost</a:t>
            </a:r>
            <a:r>
              <a:rPr lang="en-US" dirty="0"/>
              <a:t>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Factors that could increase costs:</a:t>
            </a:r>
          </a:p>
          <a:p>
            <a:r>
              <a:rPr lang="en-US" dirty="0" smtClean="0"/>
              <a:t>Roof replacement</a:t>
            </a:r>
          </a:p>
          <a:p>
            <a:r>
              <a:rPr lang="en-US" dirty="0" smtClean="0"/>
              <a:t>Electrical panel upgrades</a:t>
            </a:r>
          </a:p>
          <a:p>
            <a:r>
              <a:rPr lang="en-US" dirty="0" smtClean="0"/>
              <a:t>Tree trimming</a:t>
            </a:r>
          </a:p>
          <a:p>
            <a:r>
              <a:rPr lang="en-US" dirty="0" smtClean="0"/>
              <a:t>Trenching (for ground-mounts)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Solar Investment </a:t>
            </a:r>
            <a:r>
              <a:rPr lang="en-US" dirty="0"/>
              <a:t>Tax Credit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341437"/>
            <a:ext cx="8915400" cy="4124365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30% of the total system cost </a:t>
            </a:r>
            <a:r>
              <a:rPr lang="en-US" sz="3000" dirty="0" smtClean="0"/>
              <a:t>available </a:t>
            </a:r>
            <a:r>
              <a:rPr lang="en-US" sz="3000" dirty="0"/>
              <a:t>through </a:t>
            </a:r>
            <a:r>
              <a:rPr lang="en-US" sz="3000" dirty="0" smtClean="0"/>
              <a:t>2019</a:t>
            </a:r>
          </a:p>
          <a:p>
            <a:r>
              <a:rPr lang="en-US" sz="3000" dirty="0" smtClean="0"/>
              <a:t>26% in 2020</a:t>
            </a:r>
          </a:p>
          <a:p>
            <a:r>
              <a:rPr lang="en-US" sz="3000" dirty="0" smtClean="0"/>
              <a:t>22% in 2021</a:t>
            </a:r>
            <a:endParaRPr lang="en-US" sz="3000" dirty="0"/>
          </a:p>
          <a:p>
            <a:r>
              <a:rPr lang="en-US" sz="3000" dirty="0" smtClean="0"/>
              <a:t>One-time </a:t>
            </a:r>
            <a:r>
              <a:rPr lang="en-US" sz="3000" dirty="0"/>
              <a:t>credit, but may be carried over</a:t>
            </a:r>
          </a:p>
          <a:p>
            <a:r>
              <a:rPr lang="en-US" sz="3000" dirty="0" smtClean="0"/>
              <a:t>IRS </a:t>
            </a:r>
            <a:r>
              <a:rPr lang="en-US" sz="3000" dirty="0"/>
              <a:t>Form 5695 (Renewable Energy Credit)</a:t>
            </a:r>
          </a:p>
          <a:p>
            <a:endParaRPr lang="en-US" sz="12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alibri" panose="020F0502020204030204" pitchFamily="34" charset="0"/>
              </a:rPr>
              <a:t>Talk to your tax professional</a:t>
            </a:r>
            <a:r>
              <a:rPr lang="en-US" sz="4000" dirty="0" smtClean="0">
                <a:latin typeface="Calibri" panose="020F0502020204030204" pitchFamily="34" charset="0"/>
              </a:rPr>
              <a:t>!</a:t>
            </a:r>
          </a:p>
          <a:p>
            <a:pPr marL="0" indent="0" algn="ctr">
              <a:buNone/>
            </a:pPr>
            <a:endParaRPr lang="en-US" sz="12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105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https://energystar.zendesk.com/hc/en-us/articles/216375477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Purchased System Example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88343"/>
              </p:ext>
            </p:extLst>
          </p:nvPr>
        </p:nvGraphicFramePr>
        <p:xfrm>
          <a:off x="171450" y="1549400"/>
          <a:ext cx="8743950" cy="361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751"/>
                <a:gridCol w="2822978"/>
                <a:gridCol w="2575221"/>
              </a:tblGrid>
              <a:tr h="1075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Home consumes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5100 kWh/year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1AB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5100 kWh / 1700 kWh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1AB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3kw system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1AB2AB"/>
                    </a:solidFill>
                  </a:tcPr>
                </a:tc>
              </a:tr>
              <a:tr h="82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System Cost</a:t>
                      </a:r>
                      <a:endParaRPr lang="en-US" sz="2400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6E3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3,000W x $5.00/Watt</a:t>
                      </a:r>
                      <a:endParaRPr lang="en-US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6E3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$15,000</a:t>
                      </a:r>
                      <a:endParaRPr lang="en-US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6E3E1"/>
                    </a:solidFill>
                  </a:tcPr>
                </a:tc>
              </a:tr>
              <a:tr h="82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Federal Tax Credit</a:t>
                      </a:r>
                      <a:endParaRPr lang="en-US" sz="2400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30% x $15,000</a:t>
                      </a:r>
                      <a:endParaRPr lang="en-US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$4,500</a:t>
                      </a:r>
                      <a:endParaRPr lang="en-US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9F1F5"/>
                    </a:solidFill>
                  </a:tcPr>
                </a:tc>
              </a:tr>
              <a:tr h="879594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Total Cost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en-US" sz="24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After Tax Credit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1AB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$15,000 - $4,500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1AB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$10,500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1AB2A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3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Find </a:t>
            </a:r>
            <a:r>
              <a:rPr lang="en-US" dirty="0" smtClean="0"/>
              <a:t>Financing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627510" cy="41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225823" cy="532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http://myenergy.energyupgradeca.org/vendor/financing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Party Options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59126"/>
            <a:ext cx="8229600" cy="38446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Lease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Fixed </a:t>
            </a:r>
            <a:r>
              <a:rPr lang="en-US" dirty="0"/>
              <a:t>$ per </a:t>
            </a:r>
            <a:r>
              <a:rPr lang="en-US" dirty="0" smtClean="0"/>
              <a:t>Month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May be pre-paid or monthly  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Power Purchase Agreement (PPA)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dirty="0"/>
              <a:t>Fixed $ per kWh produced by </a:t>
            </a:r>
            <a:r>
              <a:rPr lang="en-US" dirty="0" smtClean="0"/>
              <a:t>system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dirty="0" smtClean="0"/>
              <a:t>Customer buys </a:t>
            </a:r>
            <a:r>
              <a:rPr lang="en-US" b="1" i="1" dirty="0" smtClean="0"/>
              <a:t>all</a:t>
            </a:r>
            <a:r>
              <a:rPr lang="en-US" dirty="0" smtClean="0"/>
              <a:t> power produced by syste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275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861249"/>
              </p:ext>
            </p:extLst>
          </p:nvPr>
        </p:nvGraphicFramePr>
        <p:xfrm>
          <a:off x="0" y="-95251"/>
          <a:ext cx="9220200" cy="699135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533900"/>
                <a:gridCol w="4686300"/>
              </a:tblGrid>
              <a:tr h="51975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+mj-lt"/>
                        </a:rPr>
                        <a:t>Owning</a:t>
                      </a:r>
                      <a:endParaRPr lang="en-US" sz="2600" dirty="0">
                        <a:latin typeface="+mj-lt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+mj-lt"/>
                        </a:rPr>
                        <a:t>Leasing</a:t>
                      </a:r>
                      <a:endParaRPr lang="en-US" sz="2600" b="1" dirty="0">
                        <a:latin typeface="+mj-lt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 are you buying?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1635"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is included in the purchase?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6566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 are the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tax implications?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02871"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 are the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risks?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60087"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 happens if I move?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4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  <a:tr h="36008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What are the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financial benefits?</a:t>
                      </a:r>
                      <a:endParaRPr lang="en-US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844915"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</a:endParaRPr>
                    </a:p>
                  </a:txBody>
                  <a:tcPr marL="99856" marR="99856" marT="49928" marB="49928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78105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Buying an asset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250" y="781050"/>
            <a:ext cx="461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Buying a service, usually with a purchase option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1704380"/>
            <a:ext cx="459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Not inverter replacement, O&amp;M, insurance, may include monitoring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0100" y="17189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Generally includes O&amp;M, inverter replacement, insurance, monitoring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00" y="27452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Need to have the tax appetite to make use of the 30% ITC </a:t>
            </a:r>
          </a:p>
        </p:txBody>
      </p:sp>
      <p:sp>
        <p:nvSpPr>
          <p:cNvPr id="9" name="Rectangle 8"/>
          <p:cNvSpPr/>
          <p:nvPr/>
        </p:nvSpPr>
        <p:spPr>
          <a:xfrm>
            <a:off x="-19050" y="41123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Responsible for O&amp;M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1531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Return on investment in the form of lower electricity bills and increased home value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9150" y="27706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Solar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</a:rPr>
              <a:t>pv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 services provider has the tax appetite for the 30% ITC AND can make use of commercial depreciation tax benefits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7336" y="4112386"/>
            <a:ext cx="4231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Longevity of the solar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</a:rPr>
              <a:t>pv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 services provider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50" y="4997618"/>
            <a:ext cx="414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New homeowner buys the asset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3901" y="4812951"/>
            <a:ext cx="4743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Can transfer payments to new homeowner or must buy out the remainder of the contract at ‘fair market value’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5295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No or little upfront cost, reduced monthly energy bills </a:t>
            </a:r>
          </a:p>
        </p:txBody>
      </p:sp>
    </p:spTree>
    <p:extLst>
      <p:ext uri="{BB962C8B-B14F-4D97-AF65-F5344CB8AC3E}">
        <p14:creationId xmlns:p14="http://schemas.microsoft.com/office/powerpoint/2010/main" val="26673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962475" cy="426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486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https://energycenter.org/self-generation-incentive-program/business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69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Solar Photovoltaics vs. Solar Water </a:t>
            </a:r>
            <a:r>
              <a:rPr lang="en-US" dirty="0"/>
              <a:t>H</a:t>
            </a:r>
            <a:r>
              <a:rPr lang="en-US" dirty="0" smtClean="0"/>
              <a:t>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87330"/>
            <a:ext cx="4762500" cy="4983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Solar Photovoltaic (PV) Systems </a:t>
            </a:r>
          </a:p>
          <a:p>
            <a:pPr lvl="1"/>
            <a:r>
              <a:rPr lang="en-US" dirty="0" smtClean="0"/>
              <a:t>use light from the sun to produce electricity for your home.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Solar Water Heating Systems  </a:t>
            </a:r>
          </a:p>
          <a:p>
            <a:pPr lvl="1"/>
            <a:r>
              <a:rPr lang="en-US" dirty="0" smtClean="0"/>
              <a:t>use the sun’s heat to provide hot water for your home.</a:t>
            </a:r>
            <a:endParaRPr lang="en-US" dirty="0"/>
          </a:p>
        </p:txBody>
      </p:sp>
      <p:pic>
        <p:nvPicPr>
          <p:cNvPr id="3074" name="Picture 2" descr="M:\MARKETING\Graphics\STOCK DOWNLOADS\solar\iStock_000008462225Lar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726" y="3745608"/>
            <a:ext cx="3558350" cy="23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MARKETING\Graphics\STOCK DOWNLOADS\solar\iStock_000019714515_XXXLarg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725" y="1037716"/>
            <a:ext cx="3558350" cy="2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6700" y="3562349"/>
            <a:ext cx="871537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Chula Vista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~2,500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home in Chula Vista built in 1998</a:t>
            </a:r>
          </a:p>
          <a:p>
            <a:endParaRPr lang="en-US" dirty="0" smtClean="0"/>
          </a:p>
          <a:p>
            <a:r>
              <a:rPr lang="en-US" dirty="0" smtClean="0"/>
              <a:t>Install Cost </a:t>
            </a:r>
            <a:r>
              <a:rPr lang="en-US" dirty="0"/>
              <a:t> </a:t>
            </a:r>
            <a:r>
              <a:rPr lang="en-US" dirty="0" smtClean="0"/>
              <a:t>Jan 2013    $25,360*  </a:t>
            </a:r>
          </a:p>
          <a:p>
            <a:r>
              <a:rPr lang="en-US" dirty="0" smtClean="0"/>
              <a:t>CSI Incentive 		      ($1,203)</a:t>
            </a:r>
          </a:p>
          <a:p>
            <a:r>
              <a:rPr lang="en-US" dirty="0" smtClean="0"/>
              <a:t>Federal Tax Credit          ($6,873)</a:t>
            </a:r>
          </a:p>
          <a:p>
            <a:pPr marL="0" indent="0">
              <a:buNone/>
            </a:pPr>
            <a:r>
              <a:rPr lang="en-US" dirty="0" smtClean="0"/>
              <a:t>--------------------------------------------------</a:t>
            </a:r>
          </a:p>
          <a:p>
            <a:r>
              <a:rPr lang="en-US" dirty="0" smtClean="0"/>
              <a:t>Total System Cost          </a:t>
            </a:r>
            <a:r>
              <a:rPr lang="en-US" b="1" dirty="0" smtClean="0"/>
              <a:t>$17,284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*24 </a:t>
            </a:r>
            <a:r>
              <a:rPr lang="en-US" sz="2400" dirty="0" err="1" smtClean="0"/>
              <a:t>microinverter</a:t>
            </a:r>
            <a:r>
              <a:rPr lang="en-US" sz="2400" dirty="0" smtClean="0"/>
              <a:t> panels @ 5.76 kW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93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69692"/>
          </a:xfrm>
        </p:spPr>
        <p:txBody>
          <a:bodyPr/>
          <a:lstStyle/>
          <a:p>
            <a:r>
              <a:rPr lang="en-US" dirty="0" smtClean="0"/>
              <a:t>Chula Vista Case Study cont.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" y="1308923"/>
            <a:ext cx="1790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2" y="2514600"/>
            <a:ext cx="17335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3" y="4038600"/>
            <a:ext cx="33051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67" y="1609343"/>
            <a:ext cx="1532490" cy="56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75617"/>
            <a:ext cx="25622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9343"/>
            <a:ext cx="16764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17422"/>
            <a:ext cx="1676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04191"/>
            <a:ext cx="27622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599" y="4603927"/>
            <a:ext cx="33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Jan 27, 2013</a:t>
            </a:r>
          </a:p>
          <a:p>
            <a:r>
              <a:rPr lang="en-US" dirty="0" smtClean="0"/>
              <a:t>102 gas </a:t>
            </a:r>
            <a:r>
              <a:rPr lang="en-US" dirty="0" err="1" smtClean="0"/>
              <a:t>therms</a:t>
            </a:r>
            <a:r>
              <a:rPr lang="en-US" dirty="0"/>
              <a:t> </a:t>
            </a:r>
            <a:r>
              <a:rPr lang="en-US" dirty="0" smtClean="0"/>
              <a:t>@ $115.14</a:t>
            </a:r>
          </a:p>
          <a:p>
            <a:r>
              <a:rPr lang="en-US" u="sng" dirty="0" smtClean="0"/>
              <a:t>1,305 </a:t>
            </a:r>
            <a:r>
              <a:rPr lang="en-US" u="sng" dirty="0" err="1" smtClean="0"/>
              <a:t>elec</a:t>
            </a:r>
            <a:r>
              <a:rPr lang="en-US" u="sng" dirty="0" smtClean="0"/>
              <a:t> kWh  @ $309.05</a:t>
            </a:r>
          </a:p>
          <a:p>
            <a:r>
              <a:rPr lang="en-US" dirty="0" smtClean="0"/>
              <a:t>                                     </a:t>
            </a:r>
            <a:r>
              <a:rPr lang="en-US" b="1" dirty="0" smtClean="0"/>
              <a:t>$424.19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2933" y="4648199"/>
            <a:ext cx="2562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 24, 2014</a:t>
            </a:r>
          </a:p>
          <a:p>
            <a:r>
              <a:rPr lang="en-US" dirty="0" smtClean="0"/>
              <a:t>19 gas </a:t>
            </a:r>
            <a:r>
              <a:rPr lang="en-US" dirty="0" err="1" smtClean="0"/>
              <a:t>therms</a:t>
            </a:r>
            <a:r>
              <a:rPr lang="en-US" dirty="0" smtClean="0"/>
              <a:t> @   $26.77</a:t>
            </a:r>
          </a:p>
          <a:p>
            <a:r>
              <a:rPr lang="en-US" u="sng" dirty="0" smtClean="0"/>
              <a:t>Zero </a:t>
            </a:r>
            <a:r>
              <a:rPr lang="en-US" u="sng" dirty="0" err="1" smtClean="0"/>
              <a:t>elec</a:t>
            </a:r>
            <a:r>
              <a:rPr lang="en-US" u="sng" dirty="0" smtClean="0"/>
              <a:t> kWh @ $000.00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</a:t>
            </a:r>
            <a:r>
              <a:rPr lang="en-US" b="1" dirty="0" smtClean="0"/>
              <a:t>$26.77                                                               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23000" y="4603928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Sept 27, 2011</a:t>
            </a:r>
          </a:p>
          <a:p>
            <a:r>
              <a:rPr lang="en-US" dirty="0" smtClean="0"/>
              <a:t>27 gas </a:t>
            </a:r>
            <a:r>
              <a:rPr lang="en-US" dirty="0" err="1" smtClean="0"/>
              <a:t>therms</a:t>
            </a:r>
            <a:r>
              <a:rPr lang="en-US" dirty="0" smtClean="0"/>
              <a:t> @ $34.13</a:t>
            </a:r>
          </a:p>
          <a:p>
            <a:r>
              <a:rPr lang="en-US" u="sng" dirty="0" smtClean="0"/>
              <a:t>1,182 </a:t>
            </a:r>
            <a:r>
              <a:rPr lang="en-US" u="sng" dirty="0" err="1" smtClean="0"/>
              <a:t>elec</a:t>
            </a:r>
            <a:r>
              <a:rPr lang="en-US" u="sng" dirty="0" smtClean="0"/>
              <a:t> kWh @ $287.30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</a:t>
            </a:r>
            <a:r>
              <a:rPr lang="en-US" b="1" dirty="0" smtClean="0"/>
              <a:t>$321.43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66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MARKETING\Graphics\STOCK DOWNLOADS\solar\SWH\iStock_000024673661Larg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9144001" cy="62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717393"/>
            <a:ext cx="9144000" cy="1246909"/>
          </a:xfrm>
          <a:prstGeom prst="rect">
            <a:avLst/>
          </a:prstGeom>
          <a:gradFill>
            <a:gsLst>
              <a:gs pos="67000">
                <a:schemeClr val="bg1">
                  <a:alpha val="95000"/>
                </a:schemeClr>
              </a:gs>
              <a:gs pos="84000">
                <a:schemeClr val="bg1">
                  <a:alpha val="69000"/>
                </a:schemeClr>
              </a:gs>
              <a:gs pos="100000">
                <a:schemeClr val="bg1">
                  <a:alpha val="3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3719014"/>
            <a:ext cx="7620000" cy="77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005997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panose="020F0502020204030204" pitchFamily="34" charset="0"/>
              </a:rPr>
              <a:t>Solar Water Heating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4800" y="4451684"/>
            <a:ext cx="8610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500" kern="1200" baseline="0">
                <a:solidFill>
                  <a:srgbClr val="005997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010400" cy="739775"/>
          </a:xfrm>
        </p:spPr>
        <p:txBody>
          <a:bodyPr>
            <a:normAutofit fontScale="90000"/>
          </a:bodyPr>
          <a:lstStyle/>
          <a:p>
            <a:pPr marL="1588" eaLnBrk="1" hangingPunct="1"/>
            <a:r>
              <a:rPr lang="en-US" dirty="0" smtClean="0">
                <a:sym typeface="Times New Roman Bold" pitchFamily="18" charset="0"/>
              </a:rPr>
              <a:t>How Does Solar Water Heating Work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7312"/>
            <a:ext cx="4145133" cy="4495800"/>
          </a:xfrm>
        </p:spPr>
        <p:txBody>
          <a:bodyPr>
            <a:normAutofit/>
          </a:bodyPr>
          <a:lstStyle/>
          <a:p>
            <a:pPr marL="496888" lvl="1" indent="-457200">
              <a:spcBef>
                <a:spcPts val="8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alibri" panose="020F0502020204030204" pitchFamily="34" charset="0"/>
                <a:cs typeface="Times New Roman" pitchFamily="18" charset="0"/>
                <a:sym typeface="Times New Roman" charset="0"/>
              </a:rPr>
              <a:t>Technology that captures the sun’s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  <a:sym typeface="Times New Roman" charset="0"/>
              </a:rPr>
              <a:t>heat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  <a:sym typeface="Times New Roman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Times New Roman" pitchFamily="18" charset="0"/>
                <a:sym typeface="Times New Roman" charset="0"/>
              </a:rPr>
              <a:t>to create hot water </a:t>
            </a:r>
          </a:p>
          <a:p>
            <a:pPr marL="496888" lvl="1" indent="-457200">
              <a:spcBef>
                <a:spcPts val="8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Calibri" panose="020F0502020204030204" pitchFamily="34" charset="0"/>
                <a:cs typeface="Times New Roman" pitchFamily="18" charset="0"/>
                <a:sym typeface="Times New Roman" charset="0"/>
              </a:rPr>
              <a:t>Pre-heat system for your existing water heater</a:t>
            </a:r>
          </a:p>
        </p:txBody>
      </p:sp>
      <p:sp>
        <p:nvSpPr>
          <p:cNvPr id="43013" name="Oval 1"/>
          <p:cNvSpPr>
            <a:spLocks noChangeArrowheads="1"/>
          </p:cNvSpPr>
          <p:nvPr/>
        </p:nvSpPr>
        <p:spPr bwMode="auto">
          <a:xfrm>
            <a:off x="8229600" y="6096000"/>
            <a:ext cx="533400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b="1">
              <a:solidFill>
                <a:prstClr val="black"/>
              </a:solidFill>
              <a:latin typeface="Humanst521 BT"/>
            </a:endParaRPr>
          </a:p>
        </p:txBody>
      </p:sp>
      <p:pic>
        <p:nvPicPr>
          <p:cNvPr id="6" name="Picture 2" descr="C:\Users\nicholas.oliver\AppData\Local\Microsoft\Windows\Temporary Internet Files\Content.Outlook\RQVPYQLQ\residential_swh_diagram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133" y="769976"/>
            <a:ext cx="4617867" cy="53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Storage Tanks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977901"/>
            <a:ext cx="9093200" cy="1030850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All solar water heating systems have a storage component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2900" dirty="0" smtClean="0"/>
              <a:t>Solar </a:t>
            </a:r>
            <a:r>
              <a:rPr lang="en-US" sz="2900" dirty="0"/>
              <a:t>storage is separate from your existing tank or </a:t>
            </a:r>
            <a:r>
              <a:rPr lang="en-US" sz="2900" dirty="0" err="1"/>
              <a:t>tankless</a:t>
            </a:r>
            <a:r>
              <a:rPr lang="en-US" sz="2900" dirty="0"/>
              <a:t> water heater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171" name="Picture 3" descr="N:\PROGRAMS\RENEWABLES\CSI\CSI THERMAL\Admin-Projects\Single Family Applications\SDG-3260 Voss\SDG-3260 Inspection\SDG-003260 Photos\Tank Area Wide View_20140811_105538_Lucia C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30100" r="6214" b="14259"/>
          <a:stretch/>
        </p:blipFill>
        <p:spPr bwMode="auto">
          <a:xfrm>
            <a:off x="5643139" y="2059551"/>
            <a:ext cx="2294679" cy="3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0800" y="5599499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</a:rPr>
              <a:t>Roof mounted 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9679" y="5613400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</a:rPr>
              <a:t>Solar storage  tank next to existing water heater</a:t>
            </a:r>
          </a:p>
        </p:txBody>
      </p:sp>
      <p:pic>
        <p:nvPicPr>
          <p:cNvPr id="4098" name="Picture 2" descr="M:\MARKETING\Graphics\STOCK DOWNLOADS\solar\SWH\swh-kimia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7" b="11642"/>
          <a:stretch/>
        </p:blipFill>
        <p:spPr bwMode="auto">
          <a:xfrm>
            <a:off x="647453" y="2477575"/>
            <a:ext cx="4510397" cy="27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69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Solar Water Heating – General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4561075"/>
            <a:ext cx="8661400" cy="2017525"/>
          </a:xfrm>
        </p:spPr>
        <p:txBody>
          <a:bodyPr numCol="2"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Works with any backup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smtClean="0">
                <a:latin typeface="Calibri" panose="020F0502020204030204" pitchFamily="34" charset="0"/>
              </a:rPr>
              <a:t>(natural gas, electric, propane)</a:t>
            </a:r>
          </a:p>
          <a:p>
            <a:pPr>
              <a:buClr>
                <a:schemeClr val="tx2"/>
              </a:buClr>
            </a:pPr>
            <a:r>
              <a:rPr lang="en-US" sz="2000" dirty="0">
                <a:latin typeface="Calibri" panose="020F0502020204030204" pitchFamily="34" charset="0"/>
              </a:rPr>
              <a:t>Not required to replace </a:t>
            </a:r>
            <a:r>
              <a:rPr lang="en-US" sz="2000" dirty="0" smtClean="0">
                <a:latin typeface="Calibri" panose="020F0502020204030204" pitchFamily="34" charset="0"/>
              </a:rPr>
              <a:t>existing </a:t>
            </a:r>
            <a:r>
              <a:rPr lang="en-US" sz="2000" dirty="0">
                <a:latin typeface="Calibri" panose="020F0502020204030204" pitchFamily="34" charset="0"/>
              </a:rPr>
              <a:t>water heater</a:t>
            </a:r>
          </a:p>
          <a:p>
            <a:pPr marL="0" indent="0">
              <a:buClr>
                <a:schemeClr val="tx2"/>
              </a:buClr>
              <a:buNone/>
            </a:pPr>
            <a:endParaRPr lang="en-US" sz="2000" dirty="0" smtClean="0">
              <a:latin typeface="Calibri" panose="020F0502020204030204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Can </a:t>
            </a:r>
            <a:r>
              <a:rPr lang="en-US" sz="2000" dirty="0">
                <a:latin typeface="Calibri" panose="020F0502020204030204" pitchFamily="34" charset="0"/>
              </a:rPr>
              <a:t>be compatible with </a:t>
            </a:r>
            <a:r>
              <a:rPr lang="en-US" sz="2000" dirty="0" err="1">
                <a:latin typeface="Calibri" panose="020F0502020204030204" pitchFamily="34" charset="0"/>
              </a:rPr>
              <a:t>tankless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buClr>
                <a:schemeClr val="tx2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1-3 collectors on your roof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      (32-120 sq. ft.)</a:t>
            </a:r>
          </a:p>
          <a:p>
            <a:pPr>
              <a:buClr>
                <a:schemeClr val="tx2"/>
              </a:buClr>
            </a:pP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8194" name="Picture 2" descr="M:\MARKETING\Graphics\STOCK DOWNLOADS\solar\Magnolia, 2601, Walnut Creek, Collad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49" y="939800"/>
            <a:ext cx="5317613" cy="35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86800" cy="1066800"/>
          </a:xfrm>
        </p:spPr>
        <p:txBody>
          <a:bodyPr rIns="93980">
            <a:normAutofit/>
          </a:bodyPr>
          <a:lstStyle/>
          <a:p>
            <a:pPr indent="0" eaLnBrk="1" hangingPunct="1"/>
            <a:r>
              <a:rPr lang="en-US" dirty="0" smtClean="0"/>
              <a:t>SWH Average Savings 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sz="2800" dirty="0" smtClean="0">
              <a:latin typeface="Calibri" panose="020F0502020204030204" pitchFamily="34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5411788" y="1219200"/>
            <a:ext cx="3197225" cy="1517650"/>
          </a:xfrm>
        </p:spPr>
        <p:txBody>
          <a:bodyPr rIns="132080"/>
          <a:lstStyle/>
          <a:p>
            <a:pPr marL="0" indent="0" eaLnBrk="1" hangingPunct="1">
              <a:buFont typeface="Zapf Dingbats"/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Save up to 75% </a:t>
            </a:r>
          </a:p>
          <a:p>
            <a:pPr marL="0" indent="0" eaLnBrk="1" hangingPunct="1">
              <a:buFont typeface="Zapf Dingbats"/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of hot water heating costs!</a:t>
            </a:r>
          </a:p>
        </p:txBody>
      </p:sp>
      <p:graphicFrame>
        <p:nvGraphicFramePr>
          <p:cNvPr id="2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57356"/>
              </p:ext>
            </p:extLst>
          </p:nvPr>
        </p:nvGraphicFramePr>
        <p:xfrm>
          <a:off x="4639930" y="2819400"/>
          <a:ext cx="4013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6248400" y="47244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9pPr>
          </a:lstStyle>
          <a:p>
            <a:pPr algn="ctr" eaLnBrk="1" hangingPunct="1">
              <a:spcBef>
                <a:spcPts val="638"/>
              </a:spcBef>
            </a:pPr>
            <a:r>
              <a:rPr lang="en-US" sz="2400" b="1" dirty="0">
                <a:latin typeface="Calibri" panose="020F0502020204030204" pitchFamily="34" charset="0"/>
              </a:rPr>
              <a:t>75%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6764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9688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umanst521 Bd BT"/>
                <a:sym typeface="Humanst521 Bd BT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FFDF1A"/>
              </a:buClr>
              <a:buSzPct val="100000"/>
              <a:buFont typeface="Lucida Grande"/>
              <a:buNone/>
            </a:pPr>
            <a: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  <a:t>Solar water heating </a:t>
            </a:r>
            <a:r>
              <a:rPr lang="en-US" dirty="0">
                <a:solidFill>
                  <a:srgbClr val="4DA42E"/>
                </a:solidFill>
                <a:latin typeface="Calibri" panose="020F0502020204030204" pitchFamily="34" charset="0"/>
                <a:sym typeface="Times New Roman" pitchFamily="18" charset="0"/>
              </a:rPr>
              <a:t>reduces </a:t>
            </a:r>
            <a: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  <a:t>the</a:t>
            </a:r>
            <a:b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</a:br>
            <a: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  <a:t>energy needed</a:t>
            </a:r>
            <a:b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</a:br>
            <a: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  <a:t>to heat</a:t>
            </a:r>
            <a:b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</a:br>
            <a:r>
              <a:rPr lang="en-US" dirty="0">
                <a:solidFill>
                  <a:srgbClr val="005997"/>
                </a:solidFill>
                <a:latin typeface="Calibri" panose="020F0502020204030204" pitchFamily="34" charset="0"/>
                <a:sym typeface="Times New Roman" pitchFamily="18" charset="0"/>
              </a:rPr>
              <a:t>your water.</a:t>
            </a:r>
          </a:p>
          <a:p>
            <a:pPr algn="ctr" eaLnBrk="1" hangingPunct="1">
              <a:spcBef>
                <a:spcPts val="800"/>
              </a:spcBef>
              <a:buClr>
                <a:srgbClr val="FFDF1A"/>
              </a:buClr>
              <a:buSzPct val="100000"/>
              <a:buFont typeface="Lucida Grande"/>
              <a:buNone/>
            </a:pPr>
            <a:endParaRPr lang="en-US" dirty="0">
              <a:solidFill>
                <a:srgbClr val="4DA015"/>
              </a:solidFill>
              <a:latin typeface="Calibri" panose="020F0502020204030204" pitchFamily="34" charset="0"/>
              <a:sym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FFDF1A"/>
              </a:buClr>
              <a:buSzPct val="100000"/>
              <a:buFont typeface="Lucida Grande"/>
              <a:buNone/>
            </a:pPr>
            <a:r>
              <a:rPr lang="en-US" sz="2800" dirty="0">
                <a:solidFill>
                  <a:srgbClr val="4DA015"/>
                </a:solidFill>
                <a:latin typeface="Calibri" panose="020F0502020204030204" pitchFamily="34" charset="0"/>
                <a:sym typeface="Times New Roman" pitchFamily="18" charset="0"/>
              </a:rPr>
              <a:t>You save </a:t>
            </a:r>
            <a:r>
              <a:rPr lang="en-US" sz="2800" dirty="0" smtClean="0">
                <a:solidFill>
                  <a:srgbClr val="4DA015"/>
                </a:solidFill>
                <a:latin typeface="Calibri" panose="020F0502020204030204" pitchFamily="34" charset="0"/>
                <a:sym typeface="Times New Roman" pitchFamily="18" charset="0"/>
              </a:rPr>
              <a:t>$$$ on your utility bill</a:t>
            </a:r>
            <a:endParaRPr lang="en-US" sz="2800" dirty="0">
              <a:solidFill>
                <a:srgbClr val="4DA015"/>
              </a:solidFill>
              <a:latin typeface="Calibri" panose="020F0502020204030204" pitchFamily="34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1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SWH Passive </a:t>
            </a:r>
            <a:r>
              <a:rPr lang="en-US" dirty="0"/>
              <a:t>vs. Active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Passive Systems 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Require no pumps 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Simple design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Solar storage is on the roof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Active Systems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Use a pump and a heat exchange fluid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The heat exchange fluid is heated in the collectors and then pumped into the storage tank to heat water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Fluid may be either glycol or water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869692"/>
          </a:xfrm>
        </p:spPr>
        <p:txBody>
          <a:bodyPr/>
          <a:lstStyle/>
          <a:p>
            <a:r>
              <a:rPr lang="en-US" dirty="0" smtClean="0"/>
              <a:t>Example ICS System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69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j-lt"/>
              </a:rPr>
              <a:t>Example Passive System</a:t>
            </a:r>
            <a:endParaRPr lang="en-US" dirty="0">
              <a:latin typeface="+mj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30" r:id="rId2" imgW="7999560" imgH="4952880"/>
        </mc:Choice>
        <mc:Fallback>
          <p:control r:id="rId2" imgW="7999560" imgH="495288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1066800"/>
                  <a:ext cx="7999413" cy="4953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465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Glycol System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54" r:id="rId2" imgW="7770960" imgH="4876920"/>
        </mc:Choice>
        <mc:Fallback>
          <p:control r:id="rId2" imgW="7770960" imgH="487692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1219200"/>
                  <a:ext cx="7770813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324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Solar Homes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Builders partner with CA Energy Commission to install solar on new homes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smtClean="0">
                <a:hlinkClick r:id="rId2"/>
              </a:rPr>
              <a:t>http://www.gosolarcalifornia.ca.gov/about/nshp.php</a:t>
            </a:r>
            <a:endParaRPr lang="en-US" sz="28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422728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Renewable@energy.ca.gov</a:t>
            </a:r>
            <a:endParaRPr lang="en-US" sz="2400" dirty="0" smtClean="0"/>
          </a:p>
          <a:p>
            <a:r>
              <a:rPr lang="en-US" sz="2400" dirty="0" smtClean="0"/>
              <a:t>           844-217-4925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696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California Solar Initiative-Thermal Program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057257"/>
              </p:ext>
            </p:extLst>
          </p:nvPr>
        </p:nvGraphicFramePr>
        <p:xfrm>
          <a:off x="381000" y="1661160"/>
          <a:ext cx="8458200" cy="268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29100"/>
                <a:gridCol w="4229100"/>
              </a:tblGrid>
              <a:tr h="4353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</a:rPr>
                        <a:t>ELIGIBLE</a:t>
                      </a:r>
                      <a:endParaRPr lang="en-US" sz="28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513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Gas</a:t>
                      </a:r>
                      <a:r>
                        <a:rPr lang="en-US" sz="2400" baseline="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 water heating customers of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SDG&amp;E, PG&amp;E, or SoCalGas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Retrofit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New</a:t>
                      </a:r>
                      <a:r>
                        <a:rPr lang="en-US" sz="2400" baseline="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 Construction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5334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 ELIGIBLE</a:t>
                      </a:r>
                      <a:endParaRPr lang="en-US" sz="28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53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Pool</a:t>
                      </a:r>
                      <a:r>
                        <a:rPr lang="en-US" sz="2400" baseline="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 &amp; Spa Systems, Space heating/cooling,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Radiant Floor Heating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9200" y="483286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https://energycenter.org/programs/california-solar-initiative-thermal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700282_490133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868680"/>
            <a:ext cx="5884862" cy="530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839200" cy="1146175"/>
          </a:xfrm>
        </p:spPr>
        <p:txBody>
          <a:bodyPr rIns="93980"/>
          <a:lstStyle/>
          <a:p>
            <a:pPr indent="0" algn="ctr" eaLnBrk="1" hangingPunct="1"/>
            <a:r>
              <a:rPr lang="en-US" dirty="0" smtClean="0">
                <a:sym typeface="Lucida Grande"/>
              </a:rPr>
              <a:t>SWH Incentives: Natural Gas</a:t>
            </a:r>
            <a:r>
              <a:rPr lang="en-US" sz="1200" dirty="0" smtClean="0">
                <a:sym typeface="Lucida Grande"/>
              </a:rPr>
              <a:t> </a:t>
            </a:r>
            <a:endParaRPr lang="en-US" dirty="0" smtClean="0">
              <a:sym typeface="Lucida Grande"/>
            </a:endParaRPr>
          </a:p>
        </p:txBody>
      </p:sp>
      <p:graphicFrame>
        <p:nvGraphicFramePr>
          <p:cNvPr id="3482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04386"/>
              </p:ext>
            </p:extLst>
          </p:nvPr>
        </p:nvGraphicFramePr>
        <p:xfrm>
          <a:off x="1676400" y="1921323"/>
          <a:ext cx="5562600" cy="2803077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1854200"/>
                <a:gridCol w="1854200"/>
                <a:gridCol w="1854200"/>
              </a:tblGrid>
              <a:tr h="825357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Steps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 per Therm Saved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Single Family Cap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24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Step 1</a:t>
                      </a:r>
                      <a:endParaRPr lang="en-US" sz="1800" dirty="0" smtClean="0">
                        <a:solidFill>
                          <a:srgbClr val="005997"/>
                        </a:solidFill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$29.85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$4,366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477159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Step 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$25.37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$3,710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477159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Step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$14.30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$2,091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477159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Step 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$3.23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   $472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sym typeface="Lucida Grande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1973262" y="2794001"/>
            <a:ext cx="1260476" cy="304800"/>
          </a:xfrm>
          <a:prstGeom prst="ellipse">
            <a:avLst/>
          </a:prstGeom>
          <a:noFill/>
          <a:ln w="22225" cap="flat" cmpd="sng" algn="ctr">
            <a:solidFill>
              <a:schemeClr val="accent6">
                <a:lumMod val="75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ts val="638"/>
              </a:spcBef>
              <a:defRPr/>
            </a:pPr>
            <a:endParaRPr lang="en-US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Humanst521 Bd BT" charset="0"/>
              <a:sym typeface="Humanst521 Bd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700282_490133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03" y="868680"/>
            <a:ext cx="5890897" cy="5307219"/>
          </a:xfrm>
          <a:prstGeom prst="rect">
            <a:avLst/>
          </a:prstGeom>
          <a:solidFill>
            <a:srgbClr val="5F9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6175"/>
          </a:xfrm>
        </p:spPr>
        <p:txBody>
          <a:bodyPr rIns="93980"/>
          <a:lstStyle/>
          <a:p>
            <a:pPr algn="ctr" eaLnBrk="1" hangingPunct="1"/>
            <a:r>
              <a:rPr lang="en-US" dirty="0" smtClean="0">
                <a:cs typeface="Times" pitchFamily="18" charset="0"/>
                <a:sym typeface="Calibri" pitchFamily="34" charset="0"/>
              </a:rPr>
              <a:t>SWH Example: Incentive Formula</a:t>
            </a:r>
            <a:r>
              <a:rPr lang="en-US" dirty="0" smtClean="0">
                <a:cs typeface="Times New Roman" pitchFamily="18" charset="0"/>
                <a:sym typeface="Calibri" pitchFamily="34" charset="0"/>
              </a:rPr>
              <a:t/>
            </a:r>
            <a:br>
              <a:rPr lang="en-US" dirty="0" smtClean="0">
                <a:cs typeface="Times New Roman" pitchFamily="18" charset="0"/>
                <a:sym typeface="Calibri" pitchFamily="34" charset="0"/>
              </a:rPr>
            </a:br>
            <a:r>
              <a:rPr lang="en-US" sz="2400" dirty="0" smtClean="0">
                <a:cs typeface="Times New Roman" pitchFamily="18" charset="0"/>
                <a:sym typeface="Calibri" pitchFamily="34" charset="0"/>
              </a:rPr>
              <a:t>(Natural Gas)</a:t>
            </a:r>
            <a:endParaRPr lang="en-US" dirty="0" smtClean="0">
              <a:solidFill>
                <a:srgbClr val="0080FF"/>
              </a:solidFill>
              <a:ea typeface="ヒラギノ角ゴ ProN W6"/>
              <a:cs typeface="Times" pitchFamily="18" charset="0"/>
              <a:sym typeface="Calibri" pitchFamily="34" charset="0"/>
            </a:endParaRPr>
          </a:p>
        </p:txBody>
      </p:sp>
      <p:graphicFrame>
        <p:nvGraphicFramePr>
          <p:cNvPr id="3686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26196"/>
              </p:ext>
            </p:extLst>
          </p:nvPr>
        </p:nvGraphicFramePr>
        <p:xfrm>
          <a:off x="2057400" y="1412866"/>
          <a:ext cx="4572000" cy="36925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00300"/>
                <a:gridCol w="2171700"/>
              </a:tblGrid>
              <a:tr h="745714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Average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Energy Savings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ea typeface="ヒラギノ明朝 ProN W3" charset="0"/>
                        <a:cs typeface="Helvetica"/>
                        <a:sym typeface="Lucida Grande" charset="0"/>
                      </a:endParaRPr>
                    </a:p>
                  </a:txBody>
                  <a:tcPr marL="182880" marR="0" marT="50799" marB="146284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F1A"/>
                        </a:buClr>
                        <a:buSzPct val="100000"/>
                        <a:buFont typeface="Zapf Dingbats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997"/>
                          </a:solidFill>
                          <a:effectLst/>
                          <a:latin typeface="Calibri" panose="020F0502020204030204" pitchFamily="34" charset="0"/>
                          <a:sym typeface="Lucida Grande" charset="0"/>
                        </a:rPr>
                        <a:t>115 Therms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5997"/>
                        </a:solidFill>
                        <a:effectLst/>
                        <a:latin typeface="Calibri" panose="020F0502020204030204" pitchFamily="34" charset="0"/>
                        <a:ea typeface="ヒラギノ明朝 ProN W3" charset="0"/>
                        <a:cs typeface="Helvetica"/>
                        <a:sym typeface="Lucida Grande" charset="0"/>
                      </a:endParaRPr>
                    </a:p>
                  </a:txBody>
                  <a:tcPr marL="182880" marR="0" marT="50799" marB="146284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614320">
                <a:tc>
                  <a:txBody>
                    <a:bodyPr/>
                    <a:lstStyle/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 $/Therm</a:t>
                      </a:r>
                      <a:endParaRPr lang="en-US" sz="1800" dirty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ＭＳ Ｐゴシック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Font typeface="Zapf Dingbats" charset="0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$29.85 </a:t>
                      </a:r>
                      <a:endParaRPr lang="en-US" sz="1800" dirty="0" smtClean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ヒラギノ角ゴ ProN W3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1286393">
                <a:tc>
                  <a:txBody>
                    <a:bodyPr/>
                    <a:lstStyle/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 Surface</a:t>
                      </a:r>
                    </a:p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    orientation</a:t>
                      </a:r>
                    </a:p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    factor </a:t>
                      </a:r>
                      <a:endParaRPr lang="en-US" sz="1800" dirty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ＭＳ Ｐゴシック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Font typeface="Zapf Dingbats" charset="0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    1.0 </a:t>
                      </a:r>
                      <a:endParaRPr lang="en-US" sz="1800" dirty="0" smtClean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ヒラギノ角ゴ ProN W3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523049">
                <a:tc>
                  <a:txBody>
                    <a:bodyPr/>
                    <a:lstStyle/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 Shade factor</a:t>
                      </a:r>
                      <a:endParaRPr lang="en-US" sz="1800" dirty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ＭＳ Ｐゴシック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Font typeface="Zapf Dingbats" charset="0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x     1.0 </a:t>
                      </a:r>
                      <a:endParaRPr lang="en-US" sz="1800" dirty="0" smtClean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ヒラギノ角ゴ ProN W3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  <a:tr h="523049">
                <a:tc>
                  <a:txBody>
                    <a:bodyPr/>
                    <a:lstStyle/>
                    <a:p>
                      <a:pPr marL="382588" indent="-342900" algn="l">
                        <a:spcBef>
                          <a:spcPts val="675"/>
                        </a:spcBef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=  $ Rebate</a:t>
                      </a:r>
                      <a:endParaRPr lang="en-US" sz="1800" b="1" dirty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ＭＳ Ｐゴシック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buFont typeface="Zapf Dingbats" charset="0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  <a:sym typeface="Calibri" charset="0"/>
                        </a:rPr>
                        <a:t>= $3,433</a:t>
                      </a:r>
                      <a:endParaRPr lang="en-US" sz="1800" b="1" dirty="0" smtClean="0">
                        <a:solidFill>
                          <a:srgbClr val="005997"/>
                        </a:solidFill>
                        <a:latin typeface="Calibri" panose="020F0502020204030204" pitchFamily="34" charset="0"/>
                        <a:ea typeface="ヒラギノ角ゴ ProN W6" charset="0"/>
                        <a:cs typeface="Helvetica"/>
                        <a:sym typeface="Calibri" charset="0"/>
                      </a:endParaRPr>
                    </a:p>
                  </a:txBody>
                  <a:tcPr marL="182880" marR="0" marT="50799" marB="507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1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Solar Investment </a:t>
            </a:r>
            <a:r>
              <a:rPr lang="en-US" dirty="0"/>
              <a:t>Tax Credit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7464" y="1398586"/>
            <a:ext cx="6752936" cy="26257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30</a:t>
            </a:r>
            <a:r>
              <a:rPr lang="en-US" dirty="0">
                <a:latin typeface="Calibri" panose="020F0502020204030204" pitchFamily="34" charset="0"/>
              </a:rPr>
              <a:t>% of the </a:t>
            </a:r>
            <a:r>
              <a:rPr lang="en-US" dirty="0" smtClean="0">
                <a:latin typeface="Calibri" panose="020F0502020204030204" pitchFamily="34" charset="0"/>
              </a:rPr>
              <a:t>net </a:t>
            </a:r>
            <a:r>
              <a:rPr lang="en-US" dirty="0">
                <a:latin typeface="Calibri" panose="020F0502020204030204" pitchFamily="34" charset="0"/>
              </a:rPr>
              <a:t>system </a:t>
            </a:r>
            <a:r>
              <a:rPr lang="en-US" dirty="0" smtClean="0">
                <a:latin typeface="Calibri" panose="020F0502020204030204" pitchFamily="34" charset="0"/>
              </a:rPr>
              <a:t>cost thru 2019</a:t>
            </a:r>
          </a:p>
          <a:p>
            <a:r>
              <a:rPr lang="en-US" dirty="0" smtClean="0"/>
              <a:t>26% in 2020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22% in 2021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IRS </a:t>
            </a:r>
            <a:r>
              <a:rPr lang="en-US" dirty="0">
                <a:latin typeface="Calibri" panose="020F0502020204030204" pitchFamily="34" charset="0"/>
              </a:rPr>
              <a:t>Form 5695 </a:t>
            </a:r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Renewable Energy Credit)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9231" y="4458578"/>
            <a:ext cx="6929269" cy="1485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Talk to your tax professional!</a:t>
            </a:r>
          </a:p>
          <a:p>
            <a:pPr algn="ctr"/>
            <a:endParaRPr lang="en-US" sz="105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http://www.energystar.gov/about/federal_tax_credits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876300"/>
            <a:ext cx="248443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37" name="Oval 2"/>
          <p:cNvSpPr>
            <a:spLocks noChangeArrowheads="1"/>
          </p:cNvSpPr>
          <p:nvPr/>
        </p:nvSpPr>
        <p:spPr bwMode="auto">
          <a:xfrm>
            <a:off x="8229600" y="6172200"/>
            <a:ext cx="5334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b="1">
              <a:solidFill>
                <a:schemeClr val="tx1"/>
              </a:solidFill>
              <a:latin typeface="Humanst521 BT"/>
            </a:endParaRP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28575"/>
            <a:ext cx="8686800" cy="1724025"/>
          </a:xfrm>
        </p:spPr>
        <p:txBody>
          <a:bodyPr rIns="93980"/>
          <a:lstStyle/>
          <a:p>
            <a:pPr eaLnBrk="1" hangingPunct="1"/>
            <a:r>
              <a:rPr lang="en-US" dirty="0" smtClean="0">
                <a:cs typeface="Times New Roman Bold" pitchFamily="18" charset="0"/>
              </a:rPr>
              <a:t>Average Costs of SWH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sz="28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0550"/>
              </p:ext>
            </p:extLst>
          </p:nvPr>
        </p:nvGraphicFramePr>
        <p:xfrm>
          <a:off x="257732" y="3020047"/>
          <a:ext cx="8523048" cy="268192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82116"/>
                <a:gridCol w="1689253"/>
                <a:gridCol w="1919605"/>
                <a:gridCol w="2149958"/>
                <a:gridCol w="1382116"/>
              </a:tblGrid>
              <a:tr h="132179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Initial Investment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Cost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After Rebate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Fed Tax Credit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(30%)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Net Cost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800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Gas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$7,300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$4,000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$1,200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$2,800</a:t>
                      </a:r>
                      <a:endParaRPr lang="en-US" sz="2400" b="0" dirty="0" smtClean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800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Electric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$7,300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N/A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$2,190</a:t>
                      </a:r>
                      <a:endParaRPr lang="en-US" sz="2400" dirty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5997"/>
                          </a:solidFill>
                          <a:latin typeface="Calibri" panose="020F0502020204030204" pitchFamily="34" charset="0"/>
                        </a:rPr>
                        <a:t>$5,110</a:t>
                      </a:r>
                      <a:endParaRPr lang="en-US" sz="2400" b="0" dirty="0" smtClean="0">
                        <a:solidFill>
                          <a:srgbClr val="005997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24" name="Picture 4" descr="M:\MARKETING\Graphics\STOCK DOWNLOADS\miscellaneous\iStock_000004590550Mediumgree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4100" y="990600"/>
            <a:ext cx="3365500" cy="20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578"/>
            <a:ext cx="7543800" cy="914400"/>
          </a:xfrm>
        </p:spPr>
        <p:txBody>
          <a:bodyPr/>
          <a:lstStyle/>
          <a:p>
            <a:r>
              <a:rPr lang="en-US" dirty="0" smtClean="0"/>
              <a:t>Electric Vehicles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95400"/>
            <a:ext cx="822960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2971800"/>
            <a:ext cx="7305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5257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https://cleanvehiclerebate.org/eng/eligibility-guidelines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Vehicles - Available Rebates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178521"/>
              </p:ext>
            </p:extLst>
          </p:nvPr>
        </p:nvGraphicFramePr>
        <p:xfrm>
          <a:off x="436418" y="1474232"/>
          <a:ext cx="8305800" cy="27432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152900"/>
                <a:gridCol w="41529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Vehicle Type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Rebate Amount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Fuel-Cell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$5,000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All-Battery or Range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Extended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$2,500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Plug-in Hybrid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$1,500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Neighborhood Electric Vehicle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$900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Zero-Emission Motorcycle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$900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8318" y="4343400"/>
            <a:ext cx="83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70C0"/>
                </a:solidFill>
              </a:rPr>
              <a:t>Federal Tax Credit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318" y="990600"/>
            <a:ext cx="83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Clean Vehicle Rebate Project</a:t>
            </a:r>
            <a:endParaRPr lang="en-US" sz="2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46668"/>
              </p:ext>
            </p:extLst>
          </p:nvPr>
        </p:nvGraphicFramePr>
        <p:xfrm>
          <a:off x="457200" y="4912360"/>
          <a:ext cx="8323118" cy="110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1559"/>
                <a:gridCol w="416155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Vehicle Type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Rebate Amount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All Battery or Range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Extended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$7,500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Plug-in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Hybrid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Up to $7,500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itle 3"/>
          <p:cNvSpPr txBox="1">
            <a:spLocks/>
          </p:cNvSpPr>
          <p:nvPr/>
        </p:nvSpPr>
        <p:spPr>
          <a:xfrm>
            <a:off x="17172" y="5988308"/>
            <a:ext cx="8229600" cy="869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cvrp@energycenter.org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543800" cy="914400"/>
          </a:xfrm>
        </p:spPr>
        <p:txBody>
          <a:bodyPr/>
          <a:lstStyle/>
          <a:p>
            <a:r>
              <a:rPr lang="en-US" dirty="0" smtClean="0"/>
              <a:t>Climate Action Plan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383564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762250" cy="4387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28950"/>
            <a:ext cx="342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Up Arrow 6"/>
          <p:cNvSpPr/>
          <p:nvPr/>
        </p:nvSpPr>
        <p:spPr>
          <a:xfrm rot="9154671">
            <a:off x="5412708" y="2458195"/>
            <a:ext cx="1216152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Action Plan cont.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19200"/>
            <a:ext cx="77877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8656" y="8458200"/>
            <a:ext cx="4183344" cy="944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Solar Initiative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229600" cy="428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6" y="48006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181600"/>
            <a:ext cx="904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882134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$2.167 billion over ten years; 1,940 MW installed by end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6350" y="5887156"/>
            <a:ext cx="673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https://www.californiasolarstatistics.ca.gov/reports/agency_goals/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8725"/>
            <a:ext cx="15049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Watt?</a:t>
            </a:r>
            <a:endParaRPr lang="en-US" dirty="0"/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1387528" y="2085975"/>
            <a:ext cx="1660472" cy="1136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8200" b="1" dirty="0" smtClean="0">
              <a:latin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500" dirty="0" smtClean="0">
                <a:latin typeface="Calibri" panose="020F0502020204030204" pitchFamily="34" charset="0"/>
              </a:rPr>
              <a:t>1 Light Bulb</a:t>
            </a:r>
            <a:endParaRPr lang="en-US" sz="3500" dirty="0">
              <a:latin typeface="Calibri" panose="020F0502020204030204" pitchFamily="34" charset="0"/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3891224" y="1613013"/>
            <a:ext cx="4419600" cy="977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smtClean="0">
                <a:latin typeface="Calibri" panose="020F0502020204030204" pitchFamily="34" charset="0"/>
              </a:rPr>
              <a:t>100 Watts (W)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300424" y="4730931"/>
            <a:ext cx="1828800" cy="1136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8200" b="1" dirty="0" smtClean="0">
              <a:latin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dirty="0" smtClean="0">
                <a:latin typeface="Calibri" panose="020F0502020204030204" pitchFamily="34" charset="0"/>
              </a:rPr>
              <a:t>10 Light Bulbs</a:t>
            </a:r>
            <a:endParaRPr lang="en-US" sz="3100" dirty="0">
              <a:latin typeface="Calibri" panose="020F0502020204030204" pitchFamily="34" charset="0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2976824" y="1371600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=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3967424" y="3698966"/>
            <a:ext cx="4191000" cy="193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atin typeface="Calibri" panose="020F0502020204030204" pitchFamily="34" charset="0"/>
              </a:rPr>
              <a:t>1,000 Watts (W)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or</a:t>
            </a:r>
            <a:endParaRPr lang="en-US" sz="2800" dirty="0">
              <a:latin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 smtClean="0">
                <a:latin typeface="Calibri" panose="020F0502020204030204" pitchFamily="34" charset="0"/>
              </a:rPr>
              <a:t>1Kilowatt (kW)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2976824" y="3823515"/>
            <a:ext cx="1752600" cy="13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59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200" b="1" dirty="0" smtClean="0"/>
              <a:t>=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43000" y="3352800"/>
            <a:ext cx="7086600" cy="0"/>
          </a:xfrm>
          <a:prstGeom prst="line">
            <a:avLst/>
          </a:prstGeom>
          <a:ln w="19050">
            <a:solidFill>
              <a:srgbClr val="00599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05225"/>
            <a:ext cx="23717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6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 Diego Residential Energy Consumption </a:t>
            </a:r>
            <a:endParaRPr lang="en-US" dirty="0"/>
          </a:p>
        </p:txBody>
      </p:sp>
      <p:pic>
        <p:nvPicPr>
          <p:cNvPr id="17413" name="Picture 5" descr="C:\Users\keri.helmer\AppData\Local\Microsoft\Windows\Temporary Internet Files\Content.Outlook\X2YD6E79\2016 Equinox Dashboard Residential Energy 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562600" cy="44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keri.helmer\AppData\Local\Microsoft\Windows\Temporary Internet Files\Content.Outlook\X2YD6E79\Equinox_Project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546591"/>
            <a:ext cx="2514600" cy="5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SDG&amp;E Distributed Solar Installations &amp; Capacity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418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keri.helmer\AppData\Local\Microsoft\Windows\Temporary Internet Files\Content.Outlook\X2YD6E79\Equinox_Projec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3999"/>
            <a:ext cx="3048006" cy="7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CA Solar PV Installations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4" y="939800"/>
            <a:ext cx="710316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627" y="578799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http://www.seia.org/sites/default/files/CA%20State%20Fact%20Sheet_2.26.2016.pdf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" y="5116177"/>
            <a:ext cx="1769886" cy="70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U.S. Solar PV Installations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009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875867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http://www.seia.org/research-resources/solar-market-insight-2015-q4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1800" y="2057400"/>
            <a:ext cx="5225143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858 – 244 – 1177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csi@energycenter.org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swh@energycenter.org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cvrp@energycenter.org</a:t>
            </a:r>
            <a:endParaRPr lang="en-US" sz="24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0736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0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782"/>
            <a:ext cx="9144000" cy="72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1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oHo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 Pro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oHo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 Pro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oHo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 Pro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oHo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 Pro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2199</Words>
  <Application>Microsoft Office PowerPoint</Application>
  <PresentationFormat>On-screen Show (4:3)</PresentationFormat>
  <Paragraphs>568</Paragraphs>
  <Slides>96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1_SoHo 2015</vt:lpstr>
      <vt:lpstr>2_SoHo 2015</vt:lpstr>
      <vt:lpstr>3_SoHo 2015</vt:lpstr>
      <vt:lpstr>4_SoHo 2015</vt:lpstr>
      <vt:lpstr>The Economics of Rooftop Solar </vt:lpstr>
      <vt:lpstr>PowerPoint Presentation</vt:lpstr>
      <vt:lpstr>Information Resource &amp;  Expert Implementation Partner</vt:lpstr>
      <vt:lpstr>Areas of Expertise</vt:lpstr>
      <vt:lpstr>CSE Disclaimer</vt:lpstr>
      <vt:lpstr>California Solar Initiative</vt:lpstr>
      <vt:lpstr>Solar Photovoltaics vs. Solar Water Heating</vt:lpstr>
      <vt:lpstr>New Solar Homes Partnership</vt:lpstr>
      <vt:lpstr>What’s a Watt?</vt:lpstr>
      <vt:lpstr>If you keep 10 bulbs turned on for 1 hour…</vt:lpstr>
      <vt:lpstr>What is a Therm?</vt:lpstr>
      <vt:lpstr>What’s your energy use?</vt:lpstr>
      <vt:lpstr>What’s your energy use?</vt:lpstr>
      <vt:lpstr>What’s your energy use?</vt:lpstr>
      <vt:lpstr>Energy = Money</vt:lpstr>
      <vt:lpstr>Home Energy Efficiency</vt:lpstr>
      <vt:lpstr>SDGE Home Energy Audit</vt:lpstr>
      <vt:lpstr>PowerPoint Presentation</vt:lpstr>
      <vt:lpstr>How does solar PV work?</vt:lpstr>
      <vt:lpstr>PV terminology</vt:lpstr>
      <vt:lpstr>Crystalline Silicon PV Panels</vt:lpstr>
      <vt:lpstr>Alternative Panel Options</vt:lpstr>
      <vt:lpstr>Module Comparison</vt:lpstr>
      <vt:lpstr>Module Comparison Results</vt:lpstr>
      <vt:lpstr>Inverters</vt:lpstr>
      <vt:lpstr>Inverters</vt:lpstr>
      <vt:lpstr>Central Inverters</vt:lpstr>
      <vt:lpstr>Central Inverters</vt:lpstr>
      <vt:lpstr>Micro Inverters</vt:lpstr>
      <vt:lpstr>Micro Inverters</vt:lpstr>
      <vt:lpstr>Inverter Comparison</vt:lpstr>
      <vt:lpstr>Inverter Comparison Results</vt:lpstr>
      <vt:lpstr>System Performance Monitoring </vt:lpstr>
      <vt:lpstr>Solar Rights &amp; Shade Acts</vt:lpstr>
      <vt:lpstr>Find a Contractor</vt:lpstr>
      <vt:lpstr>Contractor Results</vt:lpstr>
      <vt:lpstr>Research solar contractors at:</vt:lpstr>
      <vt:lpstr>Contractors State License Board</vt:lpstr>
      <vt:lpstr>Better Business Bureau</vt:lpstr>
      <vt:lpstr>BBB Results (solar contractor search)</vt:lpstr>
      <vt:lpstr>BBB Results cont. </vt:lpstr>
      <vt:lpstr>What is Net Metering?</vt:lpstr>
      <vt:lpstr>Consumption/Production Patterns</vt:lpstr>
      <vt:lpstr>The California Solar Surplus Act</vt:lpstr>
      <vt:lpstr>Changes to Net Energy Metering</vt:lpstr>
      <vt:lpstr>Changes to Net Energy Metering</vt:lpstr>
      <vt:lpstr>Time of Use Rate</vt:lpstr>
      <vt:lpstr>SDGE Tier Changes</vt:lpstr>
      <vt:lpstr>SDGE Historical Rates</vt:lpstr>
      <vt:lpstr>California Public Utilities Commission</vt:lpstr>
      <vt:lpstr>System Sizing</vt:lpstr>
      <vt:lpstr>System Sizing Example</vt:lpstr>
      <vt:lpstr>SDG&amp;E Solar PV Calculator</vt:lpstr>
      <vt:lpstr>SDG&amp;E Solar PV Calculator</vt:lpstr>
      <vt:lpstr>CSE’s Electric Rate Analyzer</vt:lpstr>
      <vt:lpstr>Two Paths to Solar PV</vt:lpstr>
      <vt:lpstr>Purchase Options</vt:lpstr>
      <vt:lpstr>Energy Upgrade California </vt:lpstr>
      <vt:lpstr>Financing Concierge System</vt:lpstr>
      <vt:lpstr>Finance Product Ranking</vt:lpstr>
      <vt:lpstr>How much does solar PV cost? </vt:lpstr>
      <vt:lpstr>Historical Cost per Watt </vt:lpstr>
      <vt:lpstr>How much does solar PV cost? </vt:lpstr>
      <vt:lpstr>Federal Solar Investment Tax Credit</vt:lpstr>
      <vt:lpstr>Purchased System Example</vt:lpstr>
      <vt:lpstr> Find Financing </vt:lpstr>
      <vt:lpstr>Third Party Options</vt:lpstr>
      <vt:lpstr>PowerPoint Presentation</vt:lpstr>
      <vt:lpstr>Batteries</vt:lpstr>
      <vt:lpstr>Chula Vista Case Study</vt:lpstr>
      <vt:lpstr>Chula Vista Case Study cont.</vt:lpstr>
      <vt:lpstr>PowerPoint Presentation</vt:lpstr>
      <vt:lpstr>How Does Solar Water Heating Work</vt:lpstr>
      <vt:lpstr>Solar Storage Tanks</vt:lpstr>
      <vt:lpstr>Solar Water Heating – General Considerations</vt:lpstr>
      <vt:lpstr>SWH Average Savings  </vt:lpstr>
      <vt:lpstr>SWH Passive vs. Active Systems</vt:lpstr>
      <vt:lpstr>Example ICS System</vt:lpstr>
      <vt:lpstr>Example Glycol System</vt:lpstr>
      <vt:lpstr>California Solar Initiative-Thermal Program</vt:lpstr>
      <vt:lpstr>SWH Incentives: Natural Gas </vt:lpstr>
      <vt:lpstr>SWH Example: Incentive Formula (Natural Gas)</vt:lpstr>
      <vt:lpstr>Federal Solar Investment Tax Credit</vt:lpstr>
      <vt:lpstr>Average Costs of SWH  </vt:lpstr>
      <vt:lpstr>Electric Vehicles</vt:lpstr>
      <vt:lpstr>Electric Vehicles - Available Rebates</vt:lpstr>
      <vt:lpstr>Climate Action Plan</vt:lpstr>
      <vt:lpstr>Climate Action Plan cont. </vt:lpstr>
      <vt:lpstr>California Solar Initiative</vt:lpstr>
      <vt:lpstr>San Diego Residential Energy Consumption </vt:lpstr>
      <vt:lpstr>SDG&amp;E Distributed Solar Installations &amp; Capacity </vt:lpstr>
      <vt:lpstr>Annual CA Solar PV Installations</vt:lpstr>
      <vt:lpstr>Annual U.S. Solar PV Installations</vt:lpstr>
      <vt:lpstr>PowerPoint Presentation</vt:lpstr>
      <vt:lpstr>PowerPoint Presentation</vt:lpstr>
      <vt:lpstr>PowerPoint Presentation</vt:lpstr>
    </vt:vector>
  </TitlesOfParts>
  <Company>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for Homeowners</dc:title>
  <dc:creator>Nicholas Oliver</dc:creator>
  <cp:lastModifiedBy>PM D3</cp:lastModifiedBy>
  <cp:revision>186</cp:revision>
  <dcterms:created xsi:type="dcterms:W3CDTF">2015-10-22T16:42:17Z</dcterms:created>
  <dcterms:modified xsi:type="dcterms:W3CDTF">2016-05-16T21:34:45Z</dcterms:modified>
</cp:coreProperties>
</file>