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3" r:id="rId1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863D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80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7D5C-AAAF-427C-B9D5-0EA0494F4F55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A615E-D9A9-487E-BE6C-91ADF921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615E-D9A9-487E-BE6C-91ADF921A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615E-D9A9-487E-BE6C-91ADF921A2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615E-D9A9-487E-BE6C-91ADF921A2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615E-D9A9-487E-BE6C-91ADF921A2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 smtClean="0"/>
              <a:t>SIM</a:t>
            </a:r>
            <a:r>
              <a:rPr lang="en-US" dirty="0" err="1" smtClean="0"/>
              <a:t>Center</a:t>
            </a:r>
            <a:r>
              <a:rPr lang="en-US" dirty="0" smtClean="0"/>
              <a:t> Silicon Valley</a:t>
            </a:r>
          </a:p>
          <a:p>
            <a:fld id="{6325418C-0EC8-449A-9289-D7353A594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536575" cy="5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93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SIMCenter Silicon Valley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6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SIMCenter Silicon Valley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SIMCenter Silicon Valley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SIMCenter Silicon Valley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ln cmpd="thickThin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defRPr sz="4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78387"/>
            <a:ext cx="2895600" cy="365125"/>
          </a:xfrm>
        </p:spPr>
        <p:txBody>
          <a:bodyPr/>
          <a:lstStyle/>
          <a:p>
            <a:r>
              <a:rPr lang="en-US" i="1" dirty="0" smtClean="0"/>
              <a:t>SIM </a:t>
            </a:r>
            <a:r>
              <a:rPr lang="en-US" dirty="0" smtClean="0"/>
              <a:t>Center Silicon Valley</a:t>
            </a:r>
          </a:p>
          <a:p>
            <a:fld id="{F03B235C-AD9A-4A8A-B174-E818959F39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82236"/>
            <a:ext cx="533400" cy="5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3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SIMCenter Silicon Valley 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4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SIMCenter Silicon Valley 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SIMCenter Silicon Valley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6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SIMCenter Silicon Valley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SIMCenter Silicon Valley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SIMCenter Silicon Valley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9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sc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1"/>
            <a:ext cx="8001000" cy="609600"/>
          </a:xfrm>
        </p:spPr>
        <p:txBody>
          <a:bodyPr>
            <a:normAutofit fontScale="90000"/>
          </a:bodyPr>
          <a:lstStyle/>
          <a:p>
            <a:r>
              <a:rPr lang="en-US" sz="4900" b="1" i="1" dirty="0">
                <a:solidFill>
                  <a:srgbClr val="007434"/>
                </a:solidFill>
                <a:latin typeface="+mn-lt"/>
              </a:rPr>
              <a:t>SIM</a:t>
            </a:r>
            <a:r>
              <a:rPr lang="en-US" sz="4900" b="1" dirty="0">
                <a:solidFill>
                  <a:srgbClr val="007434"/>
                </a:solidFill>
                <a:latin typeface="+mn-lt"/>
              </a:rPr>
              <a:t>Center Silicon </a:t>
            </a:r>
            <a:r>
              <a:rPr lang="en-US" sz="4900" b="1" dirty="0" smtClean="0">
                <a:solidFill>
                  <a:srgbClr val="007434"/>
                </a:solidFill>
                <a:latin typeface="+mn-lt"/>
              </a:rPr>
              <a:t>Valley </a:t>
            </a:r>
            <a:r>
              <a:rPr lang="en-US" sz="4900" b="1" dirty="0" smtClean="0">
                <a:latin typeface="+mn-lt"/>
              </a:rPr>
              <a:t>  </a:t>
            </a:r>
            <a:r>
              <a:rPr lang="en-US" b="1" dirty="0" smtClean="0">
                <a:latin typeface="+mn-lt"/>
              </a:rPr>
              <a:t>  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endParaRPr lang="en-US" sz="1350" b="1" i="1" dirty="0" smtClean="0">
              <a:solidFill>
                <a:srgbClr val="92D050"/>
              </a:solidFill>
            </a:endParaRPr>
          </a:p>
          <a:p>
            <a:r>
              <a:rPr lang="en-US" sz="1350" b="1" i="1" dirty="0" smtClean="0">
                <a:solidFill>
                  <a:srgbClr val="92D050"/>
                </a:solidFill>
              </a:rPr>
              <a:t>Visualizing </a:t>
            </a:r>
            <a:r>
              <a:rPr lang="en-US" sz="1350" b="1" i="1" dirty="0">
                <a:solidFill>
                  <a:srgbClr val="92D050"/>
                </a:solidFill>
              </a:rPr>
              <a:t>sustainable solutions to global and local problems so we make </a:t>
            </a:r>
            <a:r>
              <a:rPr lang="en-US" sz="1350" b="1" i="1" dirty="0" smtClean="0">
                <a:solidFill>
                  <a:srgbClr val="92D050"/>
                </a:solidFill>
              </a:rPr>
              <a:t>informed choices quicker.</a:t>
            </a:r>
          </a:p>
          <a:p>
            <a:endParaRPr lang="en-US" sz="1550" b="1" i="1" dirty="0"/>
          </a:p>
          <a:p>
            <a:endParaRPr lang="en-US" sz="2400" b="1" i="1" dirty="0" smtClean="0"/>
          </a:p>
          <a:p>
            <a:endParaRPr lang="en-US" sz="2400" b="1" i="1" dirty="0"/>
          </a:p>
          <a:p>
            <a:endParaRPr lang="en-US" sz="2400" b="1" i="1" dirty="0" smtClean="0"/>
          </a:p>
          <a:p>
            <a:endParaRPr lang="en-US" sz="2400" b="1" i="1" dirty="0"/>
          </a:p>
          <a:p>
            <a:endParaRPr lang="en-US" sz="2400" b="1" i="1" dirty="0" smtClean="0"/>
          </a:p>
          <a:p>
            <a:endParaRPr lang="en-US" sz="2400" b="1" i="1" dirty="0" smtClean="0"/>
          </a:p>
          <a:p>
            <a:endParaRPr lang="en-US" sz="2400" b="1" i="1" dirty="0"/>
          </a:p>
          <a:p>
            <a:r>
              <a:rPr lang="en-US" sz="2400" b="1" i="1" dirty="0">
                <a:solidFill>
                  <a:srgbClr val="00863D"/>
                </a:solidFill>
              </a:rPr>
              <a:t>World Resources Simulation Center </a:t>
            </a:r>
            <a:r>
              <a:rPr lang="en-US" sz="2400" b="1" i="1" dirty="0" smtClean="0">
                <a:solidFill>
                  <a:srgbClr val="00863D"/>
                </a:solidFill>
              </a:rPr>
              <a:t> </a:t>
            </a:r>
            <a:r>
              <a:rPr lang="en-US" sz="1400" b="1" i="1" dirty="0" smtClean="0">
                <a:solidFill>
                  <a:srgbClr val="00863D"/>
                </a:solidFill>
              </a:rPr>
              <a:t>wrsc.org</a:t>
            </a:r>
            <a:endParaRPr lang="en-US" sz="1400" b="1" i="1" dirty="0" smtClean="0">
              <a:solidFill>
                <a:srgbClr val="00863D"/>
              </a:solidFill>
            </a:endParaRPr>
          </a:p>
          <a:p>
            <a:r>
              <a:rPr lang="en-US" sz="1800" b="1" i="1" dirty="0" smtClean="0">
                <a:solidFill>
                  <a:srgbClr val="00863D"/>
                </a:solidFill>
              </a:rPr>
              <a:t>~~~~~~~~~~~~~~~~~</a:t>
            </a:r>
          </a:p>
          <a:p>
            <a:pPr lvl="0"/>
            <a:r>
              <a:rPr lang="en-US" sz="1400" b="1" i="1" dirty="0">
                <a:solidFill>
                  <a:srgbClr val="0070C0"/>
                </a:solidFill>
              </a:rPr>
              <a:t>Where do we go to grapple with the challenging issues of our time?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863D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337425" cy="3276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5763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technology is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199"/>
          </a:xfrm>
        </p:spPr>
        <p:txBody>
          <a:bodyPr>
            <a:noAutofit/>
          </a:bodyPr>
          <a:lstStyle/>
          <a:p>
            <a:r>
              <a:rPr lang="en-US" sz="1800" dirty="0" smtClean="0"/>
              <a:t>40x80 </a:t>
            </a:r>
            <a:r>
              <a:rPr lang="en-US" sz="1800" dirty="0"/>
              <a:t>foot digital </a:t>
            </a:r>
            <a:r>
              <a:rPr lang="en-US" sz="1800" dirty="0" smtClean="0"/>
              <a:t>interactive floor map</a:t>
            </a:r>
            <a:endParaRPr lang="en-US" sz="1800" dirty="0"/>
          </a:p>
          <a:p>
            <a:r>
              <a:rPr lang="en-US" sz="1800" dirty="0"/>
              <a:t>Multiple </a:t>
            </a:r>
            <a:r>
              <a:rPr lang="en-US" sz="1800" dirty="0" smtClean="0"/>
              <a:t>large-display </a:t>
            </a:r>
            <a:r>
              <a:rPr lang="en-US" sz="1800" dirty="0"/>
              <a:t>screens surrounding main hall </a:t>
            </a:r>
          </a:p>
          <a:p>
            <a:r>
              <a:rPr lang="en-US" sz="1800" dirty="0" smtClean="0"/>
              <a:t>High-speed </a:t>
            </a:r>
            <a:r>
              <a:rPr lang="en-US" sz="1800" dirty="0"/>
              <a:t>band width</a:t>
            </a:r>
          </a:p>
          <a:p>
            <a:r>
              <a:rPr lang="en-US" sz="1800" dirty="0"/>
              <a:t>Simulation software</a:t>
            </a:r>
          </a:p>
          <a:p>
            <a:r>
              <a:rPr lang="en-US" sz="1800" dirty="0"/>
              <a:t>GIS mapping </a:t>
            </a:r>
            <a:r>
              <a:rPr lang="en-US" sz="1800" dirty="0" smtClean="0"/>
              <a:t>tools</a:t>
            </a:r>
            <a:endParaRPr lang="en-US" sz="1800" dirty="0"/>
          </a:p>
          <a:p>
            <a:r>
              <a:rPr lang="en-US" sz="1800" dirty="0"/>
              <a:t>Network </a:t>
            </a:r>
            <a:r>
              <a:rPr lang="en-US" sz="1800" dirty="0" smtClean="0"/>
              <a:t>servers</a:t>
            </a:r>
          </a:p>
          <a:p>
            <a:r>
              <a:rPr lang="en-US" sz="1800" dirty="0" smtClean="0"/>
              <a:t>Multiple work stations</a:t>
            </a:r>
          </a:p>
          <a:p>
            <a:r>
              <a:rPr lang="en-US" sz="1800" dirty="0" smtClean="0"/>
              <a:t>Digital tables and </a:t>
            </a:r>
            <a:r>
              <a:rPr lang="en-US" sz="1800" dirty="0" smtClean="0"/>
              <a:t>boards</a:t>
            </a:r>
          </a:p>
          <a:p>
            <a:r>
              <a:rPr lang="en-US" sz="1800" dirty="0" smtClean="0"/>
              <a:t>Audio/Visual production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 smtClean="0"/>
              <a:t>SIM</a:t>
            </a:r>
            <a:r>
              <a:rPr lang="en-US" dirty="0" err="1" smtClean="0"/>
              <a:t>Center</a:t>
            </a:r>
            <a:r>
              <a:rPr lang="en-US" dirty="0" smtClean="0"/>
              <a:t> Silicon Valley</a:t>
            </a:r>
          </a:p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536575" cy="5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81249"/>
            <a:ext cx="4705308" cy="3528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962400"/>
            <a:ext cx="297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i="1" dirty="0" smtClean="0">
                <a:solidFill>
                  <a:srgbClr val="007434"/>
                </a:solidFill>
              </a:rPr>
              <a:t>An example</a:t>
            </a:r>
            <a:r>
              <a:rPr lang="en-US" dirty="0" smtClean="0">
                <a:solidFill>
                  <a:srgbClr val="007434"/>
                </a:solidFill>
              </a:rPr>
              <a:t>:</a:t>
            </a:r>
            <a:endParaRPr lang="en-US" dirty="0">
              <a:solidFill>
                <a:srgbClr val="007434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7434"/>
                </a:solidFill>
              </a:rPr>
              <a:t>GDS design of the </a:t>
            </a:r>
            <a:r>
              <a:rPr lang="en-US" sz="1600" b="1" dirty="0">
                <a:solidFill>
                  <a:srgbClr val="007434"/>
                </a:solidFill>
              </a:rPr>
              <a:t>world's largest </a:t>
            </a:r>
            <a:r>
              <a:rPr lang="en-US" sz="1600" b="1" dirty="0" smtClean="0">
                <a:solidFill>
                  <a:srgbClr val="007434"/>
                </a:solidFill>
              </a:rPr>
              <a:t>digital floor display </a:t>
            </a:r>
            <a:endParaRPr lang="en-US" sz="1600" b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1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1"/>
            <a:ext cx="7735886" cy="609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434"/>
                </a:solidFill>
              </a:rPr>
              <a:t>$8 – $12 million to build full-scale facility</a:t>
            </a:r>
            <a:endParaRPr lang="en-US" dirty="0">
              <a:solidFill>
                <a:srgbClr val="00743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 smtClean="0"/>
              <a:t>SIM</a:t>
            </a:r>
            <a:r>
              <a:rPr lang="en-US" dirty="0" err="1" smtClean="0"/>
              <a:t>Center</a:t>
            </a:r>
            <a:r>
              <a:rPr lang="en-US" dirty="0" smtClean="0"/>
              <a:t> Silicon Valley</a:t>
            </a:r>
          </a:p>
          <a:p>
            <a:fld id="{C75E405F-F218-4336-B512-B4BE67F036BE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Picture 10" descr="http://www.wrsc.org/sites/default/files/images/pages/inside-the-wrs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396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536575" cy="5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68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Why is Design </a:t>
            </a:r>
            <a:r>
              <a:rPr lang="en-US" dirty="0" smtClean="0"/>
              <a:t>thinking is </a:t>
            </a:r>
            <a:r>
              <a:rPr lang="en-US" dirty="0" smtClean="0"/>
              <a:t>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3886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007434"/>
                </a:solidFill>
              </a:rPr>
              <a:t>Comprehensive anticipatory design science </a:t>
            </a:r>
            <a:r>
              <a:rPr lang="en-US" sz="2000" dirty="0" smtClean="0">
                <a:solidFill>
                  <a:srgbClr val="007434"/>
                </a:solidFill>
              </a:rPr>
              <a:t>requires us to:</a:t>
            </a:r>
          </a:p>
          <a:p>
            <a:endParaRPr lang="en-US" sz="1800" dirty="0" smtClean="0">
              <a:solidFill>
                <a:srgbClr val="007434"/>
              </a:solidFill>
            </a:endParaRPr>
          </a:p>
          <a:p>
            <a:r>
              <a:rPr lang="en-US" sz="1800" dirty="0" smtClean="0">
                <a:solidFill>
                  <a:srgbClr val="007434"/>
                </a:solidFill>
              </a:rPr>
              <a:t>Look at the interconnectedness of all issues</a:t>
            </a:r>
          </a:p>
          <a:p>
            <a:r>
              <a:rPr lang="en-US" sz="1800" dirty="0" smtClean="0">
                <a:solidFill>
                  <a:srgbClr val="007434"/>
                </a:solidFill>
              </a:rPr>
              <a:t>Anticipate the trends and future needs of society</a:t>
            </a:r>
          </a:p>
          <a:p>
            <a:r>
              <a:rPr lang="en-US" sz="1800" dirty="0" smtClean="0">
                <a:solidFill>
                  <a:srgbClr val="007434"/>
                </a:solidFill>
              </a:rPr>
              <a:t>Use our best scientific knowledge</a:t>
            </a:r>
          </a:p>
          <a:p>
            <a:r>
              <a:rPr lang="en-US" sz="1800" dirty="0" smtClean="0">
                <a:solidFill>
                  <a:srgbClr val="007434"/>
                </a:solidFill>
              </a:rPr>
              <a:t>Design and engineer </a:t>
            </a:r>
            <a:r>
              <a:rPr lang="en-US" sz="1800" dirty="0" smtClean="0">
                <a:solidFill>
                  <a:srgbClr val="007434"/>
                </a:solidFill>
              </a:rPr>
              <a:t>the optimal solutions for Humanity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 smtClean="0"/>
              <a:t>SIM</a:t>
            </a:r>
            <a:r>
              <a:rPr lang="en-US" dirty="0" err="1" smtClean="0"/>
              <a:t>Center</a:t>
            </a:r>
            <a:r>
              <a:rPr lang="en-US" dirty="0" smtClean="0"/>
              <a:t> Silicon Valley</a:t>
            </a:r>
          </a:p>
          <a:p>
            <a:fld id="{09D28C17-D1A2-485B-AFEF-877421546AA8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https://s-media-cache-ak0.pinimg.com/736x/0e/72/2b/0e722be2df5c30479ac07021c1aadf0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2672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3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revenue streams?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Global Games </a:t>
            </a:r>
            <a:r>
              <a:rPr lang="en-US" dirty="0" smtClean="0"/>
              <a:t>with </a:t>
            </a:r>
            <a:r>
              <a:rPr lang="en-US" dirty="0"/>
              <a:t>students</a:t>
            </a:r>
          </a:p>
          <a:p>
            <a:pPr lvl="0"/>
            <a:r>
              <a:rPr lang="en-US" dirty="0"/>
              <a:t>Conference </a:t>
            </a:r>
            <a:r>
              <a:rPr lang="en-US" dirty="0" smtClean="0"/>
              <a:t>rentals</a:t>
            </a:r>
            <a:endParaRPr lang="en-US" dirty="0"/>
          </a:p>
          <a:p>
            <a:pPr lvl="0"/>
            <a:r>
              <a:rPr lang="en-US" dirty="0"/>
              <a:t>Public event registrations</a:t>
            </a:r>
          </a:p>
          <a:p>
            <a:pPr lvl="0"/>
            <a:r>
              <a:rPr lang="en-US" dirty="0"/>
              <a:t>Strategic planning facilitation</a:t>
            </a:r>
          </a:p>
          <a:p>
            <a:pPr lvl="0"/>
            <a:r>
              <a:rPr lang="en-US" dirty="0"/>
              <a:t>Corporate sponsorships</a:t>
            </a:r>
          </a:p>
          <a:p>
            <a:pPr lvl="0"/>
            <a:r>
              <a:rPr lang="en-US" dirty="0"/>
              <a:t>Individual memberships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pic>
        <p:nvPicPr>
          <p:cNvPr id="6" name="Picture 5" descr="http://www.bayfirst.com/wp-content/uploads/2014/05/Strategic-Planning-Acquisition-photo_BayFirst-sit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69360"/>
            <a:ext cx="2250440" cy="225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\\trimtab\home\peter\Desktop\simcenterprogram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96037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s://s-media-cache-ak0.pinimg.com/736x/ef/62/88/ef6288a1839afcaa10b0c4f89fc5324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32766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12420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 smtClean="0"/>
              <a:t>SIM</a:t>
            </a:r>
            <a:r>
              <a:rPr lang="en-US" dirty="0" err="1" smtClean="0"/>
              <a:t>Center</a:t>
            </a:r>
            <a:r>
              <a:rPr lang="en-US" dirty="0" smtClean="0"/>
              <a:t> Silicon Valley</a:t>
            </a:r>
          </a:p>
          <a:p>
            <a:fld id="{09D28C17-D1A2-485B-AFEF-877421546A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3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Who benefits from a Silicon Valley </a:t>
            </a:r>
            <a:r>
              <a:rPr lang="en-US" i="1" dirty="0" err="1" smtClean="0"/>
              <a:t>SIM</a:t>
            </a:r>
            <a:r>
              <a:rPr lang="en-US" dirty="0" err="1" smtClean="0"/>
              <a:t>Center</a:t>
            </a:r>
            <a:r>
              <a:rPr lang="en-US" dirty="0" smtClean="0"/>
              <a:t>?  </a:t>
            </a:r>
            <a:r>
              <a:rPr lang="en-US" dirty="0" smtClean="0">
                <a:solidFill>
                  <a:srgbClr val="007434"/>
                </a:solidFill>
              </a:rPr>
              <a:t>We all 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sz="1800" dirty="0" smtClean="0">
                <a:solidFill>
                  <a:srgbClr val="007434"/>
                </a:solidFill>
              </a:rPr>
              <a:t>Silicon Valley </a:t>
            </a:r>
            <a:r>
              <a:rPr lang="en-US" sz="1800" dirty="0" smtClean="0"/>
              <a:t>residents, schools and companies</a:t>
            </a:r>
          </a:p>
          <a:p>
            <a:r>
              <a:rPr lang="en-US" sz="1800" dirty="0" smtClean="0">
                <a:solidFill>
                  <a:srgbClr val="007434"/>
                </a:solidFill>
              </a:rPr>
              <a:t>California citizens </a:t>
            </a:r>
            <a:r>
              <a:rPr lang="en-US" sz="1800" dirty="0" smtClean="0"/>
              <a:t>looking for solutions to </a:t>
            </a:r>
            <a:r>
              <a:rPr lang="en-US" sz="1800" dirty="0" smtClean="0"/>
              <a:t>the energy</a:t>
            </a:r>
            <a:r>
              <a:rPr lang="en-US" sz="1800" dirty="0" smtClean="0"/>
              <a:t>, water, </a:t>
            </a:r>
            <a:r>
              <a:rPr lang="en-US" sz="1800" dirty="0" smtClean="0"/>
              <a:t>food, sustainability </a:t>
            </a:r>
            <a:r>
              <a:rPr lang="en-US" sz="1800" dirty="0" smtClean="0"/>
              <a:t>nexus</a:t>
            </a:r>
          </a:p>
          <a:p>
            <a:r>
              <a:rPr lang="en-US" sz="1800" dirty="0" smtClean="0">
                <a:solidFill>
                  <a:srgbClr val="007434"/>
                </a:solidFill>
              </a:rPr>
              <a:t>United States </a:t>
            </a:r>
            <a:r>
              <a:rPr lang="en-US" sz="1800" dirty="0" smtClean="0"/>
              <a:t>in our relationships with 197 countries</a:t>
            </a:r>
          </a:p>
          <a:p>
            <a:r>
              <a:rPr lang="en-US" sz="1800" dirty="0" smtClean="0">
                <a:solidFill>
                  <a:srgbClr val="007434"/>
                </a:solidFill>
              </a:rPr>
              <a:t>197 nations </a:t>
            </a:r>
            <a:r>
              <a:rPr lang="en-US" sz="1800" dirty="0" smtClean="0"/>
              <a:t>who gain access to best practices and solutions by </a:t>
            </a:r>
            <a:r>
              <a:rPr lang="en-US" sz="1800" dirty="0" smtClean="0"/>
              <a:t>other countries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007434"/>
                </a:solidFill>
              </a:rPr>
              <a:t>The planet </a:t>
            </a:r>
            <a:r>
              <a:rPr lang="en-US" sz="1800" dirty="0" smtClean="0"/>
              <a:t>as we attempt to heal the wounds and create a more sustainable earth for future generations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 smtClean="0"/>
              <a:t>SIM</a:t>
            </a:r>
            <a:r>
              <a:rPr lang="en-US" dirty="0" err="1" smtClean="0"/>
              <a:t>Center</a:t>
            </a:r>
            <a:r>
              <a:rPr lang="en-US" dirty="0" smtClean="0"/>
              <a:t> Silicon Valley</a:t>
            </a:r>
          </a:p>
          <a:p>
            <a:fld id="{09D28C17-D1A2-485B-AFEF-877421546AA8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 descr="http://www.humanity.org/sites/all/themes/maya2011/images/home/maya-home-black-web_r1_c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325495" cy="23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267200"/>
            <a:ext cx="3276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 smtClean="0">
                <a:solidFill>
                  <a:srgbClr val="007434"/>
                </a:solidFill>
              </a:rPr>
              <a:t>Why now?</a:t>
            </a:r>
          </a:p>
          <a:p>
            <a:pPr marL="0" indent="0" algn="ctr">
              <a:buNone/>
            </a:pPr>
            <a:r>
              <a:rPr lang="en-US" sz="2400" i="1" dirty="0" smtClean="0">
                <a:solidFill>
                  <a:srgbClr val="007434"/>
                </a:solidFill>
              </a:rPr>
              <a:t>Because we are running out of time</a:t>
            </a:r>
            <a:endParaRPr lang="en-US" sz="2400" i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61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 smtClean="0"/>
              <a:t>How do I get involved?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572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007434"/>
                </a:solidFill>
              </a:rPr>
              <a:t>Sign up </a:t>
            </a:r>
            <a:r>
              <a:rPr lang="en-US" sz="2000" dirty="0" smtClean="0"/>
              <a:t>to </a:t>
            </a:r>
            <a:r>
              <a:rPr lang="en-US" sz="2000" dirty="0" smtClean="0"/>
              <a:t>volunteer with              Silicon Valley SIMCenter team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7434"/>
                </a:solidFill>
              </a:rPr>
              <a:t>Join a </a:t>
            </a:r>
            <a:r>
              <a:rPr lang="en-US" sz="2000" dirty="0" smtClean="0">
                <a:solidFill>
                  <a:srgbClr val="007434"/>
                </a:solidFill>
              </a:rPr>
              <a:t>Core Team</a:t>
            </a:r>
            <a:r>
              <a:rPr lang="en-US" sz="2000" dirty="0" smtClean="0"/>
              <a:t>: 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1600" dirty="0" smtClean="0"/>
              <a:t>&gt; Technology 	</a:t>
            </a:r>
          </a:p>
          <a:p>
            <a:pPr marL="457200" lvl="1" indent="0">
              <a:buNone/>
            </a:pPr>
            <a:r>
              <a:rPr lang="en-US" sz="1600" dirty="0" smtClean="0"/>
              <a:t>&gt; Marketing </a:t>
            </a:r>
          </a:p>
          <a:p>
            <a:pPr marL="457200" lvl="1" indent="0">
              <a:buNone/>
            </a:pPr>
            <a:r>
              <a:rPr lang="en-US" sz="1600" dirty="0" smtClean="0"/>
              <a:t>&gt; Facilities</a:t>
            </a:r>
          </a:p>
          <a:p>
            <a:pPr marL="457200" lvl="1" indent="0">
              <a:buNone/>
            </a:pPr>
            <a:r>
              <a:rPr lang="en-US" sz="1600" dirty="0" smtClean="0"/>
              <a:t>&gt; Sponsor </a:t>
            </a:r>
            <a:r>
              <a:rPr lang="en-US" sz="1600" dirty="0" smtClean="0"/>
              <a:t>and funding development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7434"/>
                </a:solidFill>
              </a:rPr>
              <a:t>Help Fund this </a:t>
            </a:r>
            <a:r>
              <a:rPr lang="en-US" sz="2000" dirty="0" smtClean="0">
                <a:solidFill>
                  <a:srgbClr val="007434"/>
                </a:solidFill>
              </a:rPr>
              <a:t>project with your donation</a:t>
            </a:r>
            <a:r>
              <a:rPr lang="en-US" sz="2000" dirty="0" smtClean="0">
                <a:solidFill>
                  <a:srgbClr val="007434"/>
                </a:solidFill>
              </a:rPr>
              <a:t>, pledge, </a:t>
            </a:r>
            <a:r>
              <a:rPr lang="en-US" sz="2000" dirty="0" smtClean="0">
                <a:solidFill>
                  <a:srgbClr val="007434"/>
                </a:solidFill>
              </a:rPr>
              <a:t>grant or </a:t>
            </a:r>
            <a:r>
              <a:rPr lang="en-US" sz="2000" dirty="0" smtClean="0">
                <a:solidFill>
                  <a:srgbClr val="007434"/>
                </a:solidFill>
              </a:rPr>
              <a:t>sponsorship</a:t>
            </a:r>
          </a:p>
          <a:p>
            <a:endParaRPr lang="en-US" sz="1800" dirty="0"/>
          </a:p>
          <a:p>
            <a:r>
              <a:rPr lang="en-US" sz="1800" dirty="0" smtClean="0"/>
              <a:t>Contact: </a:t>
            </a:r>
          </a:p>
          <a:p>
            <a:pPr marL="0" indent="0">
              <a:buNone/>
            </a:pPr>
            <a:r>
              <a:rPr lang="en-US" sz="1800" dirty="0" smtClean="0"/>
              <a:t>Kimberly </a:t>
            </a:r>
            <a:r>
              <a:rPr lang="en-US" sz="1800" dirty="0" err="1" smtClean="0"/>
              <a:t>Wiefling</a:t>
            </a:r>
            <a:r>
              <a:rPr lang="en-US" sz="1800" dirty="0"/>
              <a:t>: kwiefling@gmail.com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Nathalie </a:t>
            </a:r>
            <a:r>
              <a:rPr lang="en-US" sz="1800" dirty="0" smtClean="0"/>
              <a:t>Udo: nudo@indepthstrategies.com</a:t>
            </a:r>
          </a:p>
          <a:p>
            <a:pPr marL="0" indent="0">
              <a:buNone/>
            </a:pPr>
            <a:r>
              <a:rPr lang="en-US" sz="1800" dirty="0" smtClean="0"/>
              <a:t>Peter Meisen: peter@wrsc.org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 smtClean="0"/>
              <a:t>SIM</a:t>
            </a:r>
            <a:r>
              <a:rPr lang="en-US" dirty="0" err="1" smtClean="0"/>
              <a:t>Center</a:t>
            </a:r>
            <a:r>
              <a:rPr lang="en-US" dirty="0" smtClean="0"/>
              <a:t> Silicon Valley</a:t>
            </a:r>
          </a:p>
          <a:p>
            <a:fld id="{09D28C17-D1A2-485B-AFEF-877421546AA8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 descr="http://d.gr-assets.com/quotes/1416673182p8/131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81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8001000" cy="762000"/>
          </a:xfrm>
        </p:spPr>
        <p:txBody>
          <a:bodyPr>
            <a:normAutofit fontScale="90000"/>
          </a:bodyPr>
          <a:lstStyle/>
          <a:p>
            <a:r>
              <a:rPr lang="en-US" sz="4900" b="1" i="1" dirty="0">
                <a:solidFill>
                  <a:srgbClr val="007434"/>
                </a:solidFill>
                <a:latin typeface="+mn-lt"/>
              </a:rPr>
              <a:t>SIM</a:t>
            </a:r>
            <a:r>
              <a:rPr lang="en-US" sz="4900" b="1" dirty="0">
                <a:solidFill>
                  <a:srgbClr val="007434"/>
                </a:solidFill>
                <a:latin typeface="+mn-lt"/>
              </a:rPr>
              <a:t>Center Silicon </a:t>
            </a:r>
            <a:r>
              <a:rPr lang="en-US" sz="4900" b="1" dirty="0" smtClean="0">
                <a:solidFill>
                  <a:srgbClr val="007434"/>
                </a:solidFill>
                <a:latin typeface="+mn-lt"/>
              </a:rPr>
              <a:t>Valley </a:t>
            </a:r>
            <a:r>
              <a:rPr lang="en-US" sz="4900" b="1" dirty="0" smtClean="0">
                <a:latin typeface="+mn-lt"/>
              </a:rPr>
              <a:t>  </a:t>
            </a:r>
            <a:r>
              <a:rPr lang="en-US" b="1" dirty="0" smtClean="0">
                <a:latin typeface="+mn-lt"/>
              </a:rPr>
              <a:t>  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486400"/>
          </a:xfrm>
        </p:spPr>
        <p:txBody>
          <a:bodyPr>
            <a:normAutofit/>
          </a:bodyPr>
          <a:lstStyle/>
          <a:p>
            <a:endParaRPr lang="en-US" sz="1350" b="1" i="1" dirty="0" smtClean="0">
              <a:solidFill>
                <a:srgbClr val="92D050"/>
              </a:solidFill>
            </a:endParaRPr>
          </a:p>
          <a:p>
            <a:r>
              <a:rPr lang="en-US" sz="1350" b="1" i="1" dirty="0" smtClean="0">
                <a:solidFill>
                  <a:srgbClr val="92D050"/>
                </a:solidFill>
              </a:rPr>
              <a:t>Visualizing </a:t>
            </a:r>
            <a:r>
              <a:rPr lang="en-US" sz="1350" b="1" i="1" dirty="0">
                <a:solidFill>
                  <a:srgbClr val="92D050"/>
                </a:solidFill>
              </a:rPr>
              <a:t>sustainable solutions to global and local problems so we make </a:t>
            </a:r>
            <a:r>
              <a:rPr lang="en-US" sz="1350" b="1" i="1" dirty="0" smtClean="0">
                <a:solidFill>
                  <a:srgbClr val="92D050"/>
                </a:solidFill>
              </a:rPr>
              <a:t>informed choices quicker.</a:t>
            </a:r>
          </a:p>
          <a:p>
            <a:endParaRPr lang="en-US" sz="1550" b="1" i="1" dirty="0"/>
          </a:p>
          <a:p>
            <a:endParaRPr lang="en-US" sz="2400" b="1" i="1" dirty="0" smtClean="0"/>
          </a:p>
          <a:p>
            <a:endParaRPr lang="en-US" sz="2400" b="1" i="1" dirty="0"/>
          </a:p>
          <a:p>
            <a:endParaRPr lang="en-US" sz="2400" b="1" i="1" dirty="0" smtClean="0"/>
          </a:p>
          <a:p>
            <a:endParaRPr lang="en-US" sz="2400" b="1" i="1" dirty="0"/>
          </a:p>
          <a:p>
            <a:endParaRPr lang="en-US" sz="2400" b="1" i="1" dirty="0" smtClean="0"/>
          </a:p>
          <a:p>
            <a:endParaRPr lang="en-US" sz="2400" b="1" i="1" dirty="0" smtClean="0"/>
          </a:p>
          <a:p>
            <a:endParaRPr lang="en-US" sz="2400" b="1" i="1" dirty="0"/>
          </a:p>
          <a:p>
            <a:r>
              <a:rPr lang="en-US" sz="2400" b="1" i="1" dirty="0">
                <a:solidFill>
                  <a:srgbClr val="00863D"/>
                </a:solidFill>
              </a:rPr>
              <a:t>World Resources Simulation Center </a:t>
            </a:r>
            <a:r>
              <a:rPr lang="en-US" sz="2400" b="1" i="1" dirty="0" smtClean="0">
                <a:solidFill>
                  <a:srgbClr val="00863D"/>
                </a:solidFill>
              </a:rPr>
              <a:t> </a:t>
            </a:r>
            <a:endParaRPr lang="en-US" sz="1600" b="1" i="1" dirty="0" smtClean="0">
              <a:solidFill>
                <a:srgbClr val="00863D"/>
              </a:solidFill>
            </a:endParaRPr>
          </a:p>
          <a:p>
            <a:r>
              <a:rPr lang="en-US" sz="1800" b="1" i="1" dirty="0" smtClean="0">
                <a:solidFill>
                  <a:srgbClr val="00863D"/>
                </a:solidFill>
                <a:hlinkClick r:id="rId3"/>
              </a:rPr>
              <a:t>www.wrsc.org</a:t>
            </a:r>
            <a:endParaRPr lang="en-US" sz="1800" b="1" i="1" dirty="0" smtClean="0">
              <a:solidFill>
                <a:srgbClr val="00863D"/>
              </a:solidFill>
            </a:endParaRPr>
          </a:p>
          <a:p>
            <a:r>
              <a:rPr lang="en-US" sz="1400" b="1" i="1" dirty="0">
                <a:solidFill>
                  <a:srgbClr val="00863D"/>
                </a:solidFill>
              </a:rPr>
              <a:t>Silicon </a:t>
            </a:r>
            <a:r>
              <a:rPr lang="en-US" sz="1400" b="1" i="1" dirty="0" smtClean="0">
                <a:solidFill>
                  <a:srgbClr val="00863D"/>
                </a:solidFill>
              </a:rPr>
              <a:t>Valley: Kimberly </a:t>
            </a:r>
            <a:r>
              <a:rPr lang="en-US" sz="1400" b="1" i="1" dirty="0" err="1" smtClean="0">
                <a:solidFill>
                  <a:srgbClr val="00863D"/>
                </a:solidFill>
              </a:rPr>
              <a:t>Wiefling</a:t>
            </a:r>
            <a:r>
              <a:rPr lang="en-US" sz="1400" b="1" i="1" dirty="0" smtClean="0">
                <a:solidFill>
                  <a:srgbClr val="00863D"/>
                </a:solidFill>
              </a:rPr>
              <a:t>  (650</a:t>
            </a:r>
            <a:r>
              <a:rPr lang="en-US" sz="1400" b="1" i="1" dirty="0">
                <a:solidFill>
                  <a:srgbClr val="00863D"/>
                </a:solidFill>
              </a:rPr>
              <a:t>) 867-0847  </a:t>
            </a:r>
            <a:r>
              <a:rPr lang="en-US" sz="1400" b="1" i="1" dirty="0" smtClean="0">
                <a:solidFill>
                  <a:srgbClr val="00863D"/>
                </a:solidFill>
              </a:rPr>
              <a:t>or   </a:t>
            </a:r>
            <a:r>
              <a:rPr lang="en-US" sz="1400" b="1" i="1" dirty="0">
                <a:solidFill>
                  <a:srgbClr val="00863D"/>
                </a:solidFill>
              </a:rPr>
              <a:t>Nathalie Udo </a:t>
            </a:r>
            <a:r>
              <a:rPr lang="en-US" sz="1400" b="1" i="1" dirty="0" smtClean="0">
                <a:solidFill>
                  <a:srgbClr val="00863D"/>
                </a:solidFill>
              </a:rPr>
              <a:t>(415)-430-5525  </a:t>
            </a:r>
          </a:p>
          <a:p>
            <a:r>
              <a:rPr lang="en-US" sz="1400" b="1" i="1" dirty="0" smtClean="0">
                <a:solidFill>
                  <a:srgbClr val="00863D"/>
                </a:solidFill>
              </a:rPr>
              <a:t>San Diego:  Peter </a:t>
            </a:r>
            <a:r>
              <a:rPr lang="en-US" sz="1400" b="1" i="1" dirty="0">
                <a:solidFill>
                  <a:srgbClr val="00863D"/>
                </a:solidFill>
              </a:rPr>
              <a:t>M</a:t>
            </a:r>
            <a:r>
              <a:rPr lang="en-US" sz="1400" b="1" i="1" dirty="0" smtClean="0">
                <a:solidFill>
                  <a:srgbClr val="00863D"/>
                </a:solidFill>
              </a:rPr>
              <a:t>eisen  (619)234-1088</a:t>
            </a:r>
            <a:endParaRPr lang="en-US" sz="1400" b="1" i="1" dirty="0" smtClean="0">
              <a:solidFill>
                <a:srgbClr val="00863D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37425" cy="3276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6997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Why?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4114800" cy="2743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SIMCenter Silicon Valley 10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09" y="3657600"/>
            <a:ext cx="3818066" cy="2756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15240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434"/>
                </a:solidFill>
              </a:rPr>
              <a:t>“How do we make the world work for 100% of humanity </a:t>
            </a:r>
          </a:p>
          <a:p>
            <a:r>
              <a:rPr lang="en-US" i="1" dirty="0" smtClean="0">
                <a:solidFill>
                  <a:srgbClr val="007434"/>
                </a:solidFill>
              </a:rPr>
              <a:t>in the shortest possible time through spontaneous cooperation without ecological damage </a:t>
            </a:r>
          </a:p>
          <a:p>
            <a:r>
              <a:rPr lang="en-US" i="1" dirty="0" smtClean="0">
                <a:solidFill>
                  <a:srgbClr val="007434"/>
                </a:solidFill>
              </a:rPr>
              <a:t>or the disadvantage to anyone”</a:t>
            </a:r>
          </a:p>
          <a:p>
            <a:r>
              <a:rPr lang="en-US" i="1" dirty="0" smtClean="0"/>
              <a:t>	World </a:t>
            </a:r>
            <a:r>
              <a:rPr lang="en-US" i="1" dirty="0" err="1" smtClean="0"/>
              <a:t>Game</a:t>
            </a:r>
            <a:r>
              <a:rPr lang="en-US" i="1" baseline="30000" dirty="0" err="1" smtClean="0"/>
              <a:t>TM</a:t>
            </a:r>
            <a:r>
              <a:rPr lang="en-US" i="1" dirty="0" smtClean="0"/>
              <a:t> mission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1" y="46482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</a:t>
            </a:r>
            <a:r>
              <a:rPr lang="en-US" dirty="0" err="1" smtClean="0"/>
              <a:t>Dymaxion</a:t>
            </a:r>
            <a:r>
              <a:rPr lang="en-US" dirty="0" smtClean="0"/>
              <a:t> Map, the </a:t>
            </a:r>
            <a:r>
              <a:rPr lang="en-US" dirty="0" smtClean="0"/>
              <a:t>original World </a:t>
            </a:r>
            <a:r>
              <a:rPr lang="en-US" dirty="0" err="1" smtClean="0"/>
              <a:t>Game</a:t>
            </a:r>
            <a:r>
              <a:rPr lang="en-US" baseline="30000" dirty="0" err="1" smtClean="0"/>
              <a:t>TM</a:t>
            </a:r>
            <a:r>
              <a:rPr lang="en-US" dirty="0" smtClean="0"/>
              <a:t> (now called Global Game</a:t>
            </a:r>
            <a:r>
              <a:rPr lang="en-US" dirty="0" smtClean="0"/>
              <a:t>) </a:t>
            </a:r>
            <a:r>
              <a:rPr lang="en-US" dirty="0" smtClean="0"/>
              <a:t>simulations began in 1969.</a:t>
            </a:r>
          </a:p>
          <a:p>
            <a:r>
              <a:rPr lang="en-US" dirty="0" smtClean="0"/>
              <a:t>Now we can visualize all global data digitally.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8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i="1" dirty="0" err="1" smtClean="0"/>
              <a:t>SIM</a:t>
            </a:r>
            <a:r>
              <a:rPr lang="en-US" dirty="0" err="1" smtClean="0"/>
              <a:t>Center</a:t>
            </a:r>
            <a:r>
              <a:rPr lang="en-US" dirty="0" smtClean="0">
                <a:latin typeface="+mn-lt"/>
              </a:rPr>
              <a:t>?	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SIMC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 is an immersive visualization facility that fosters global understanding and collaborative problem-solving. 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literally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"see"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trends, future projections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choices for the future.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digital floor displays layered mapping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(GIS) that accelerates understanding of global and local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trends.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419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i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i="1" dirty="0" smtClean="0">
              <a:solidFill>
                <a:srgbClr val="007434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434"/>
                </a:solidFill>
                <a:cs typeface="Arial" panose="020B0604020202020204" pitchFamily="34" charset="0"/>
              </a:rPr>
              <a:t>Where do we go to grapple with the most challenging issues of our time?</a:t>
            </a:r>
            <a:endParaRPr lang="en-US" sz="2400" i="1" dirty="0">
              <a:solidFill>
                <a:srgbClr val="007434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8470"/>
            <a:ext cx="3962400" cy="297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1"/>
            <a:ext cx="2895600" cy="571312"/>
          </a:xfrm>
        </p:spPr>
        <p:txBody>
          <a:bodyPr/>
          <a:lstStyle/>
          <a:p>
            <a:r>
              <a:rPr lang="en-US" i="1" dirty="0" smtClean="0"/>
              <a:t>SIMCenter Silicon Valley</a:t>
            </a:r>
          </a:p>
          <a:p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1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cmpd="thickThin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What’s the SIM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History?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cs typeface="Arial" panose="020B0604020202020204" pitchFamily="34" charset="0"/>
              </a:rPr>
              <a:t>Buckminster Fuller proposed the World Resources Simulation Center to be built as the US Exhibit for the 1967 International Expo in Montreal, Canada.  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cs typeface="Arial" panose="020B0604020202020204" pitchFamily="34" charset="0"/>
              </a:rPr>
              <a:t>The </a:t>
            </a:r>
            <a:r>
              <a:rPr lang="en-US" sz="2000" i="1" dirty="0" smtClean="0">
                <a:cs typeface="Arial" panose="020B0604020202020204" pitchFamily="34" charset="0"/>
              </a:rPr>
              <a:t>SIMC</a:t>
            </a:r>
            <a:r>
              <a:rPr lang="en-US" sz="2000" dirty="0" smtClean="0">
                <a:cs typeface="Arial" panose="020B0604020202020204" pitchFamily="34" charset="0"/>
              </a:rPr>
              <a:t>enter was also proposed, but never built at Southern Illinois University in Carbondale, </a:t>
            </a:r>
            <a:r>
              <a:rPr lang="en-US" sz="2000" dirty="0" smtClean="0">
                <a:cs typeface="Arial" panose="020B0604020202020204" pitchFamily="34" charset="0"/>
              </a:rPr>
              <a:t>Illinois. </a:t>
            </a:r>
            <a:endParaRPr lang="en-US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434"/>
                </a:solidFill>
                <a:cs typeface="Arial" panose="020B0604020202020204" pitchFamily="34" charset="0"/>
              </a:rPr>
              <a:t>There is now a demonstration facility operating in San Diego, California</a:t>
            </a:r>
            <a:r>
              <a:rPr lang="en-US" sz="2000" dirty="0" smtClean="0">
                <a:solidFill>
                  <a:srgbClr val="007434"/>
                </a:solidFill>
                <a:cs typeface="Arial" panose="020B0604020202020204" pitchFamily="34" charset="0"/>
              </a:rPr>
              <a:t>.   www.wrsc.org</a:t>
            </a:r>
            <a:endParaRPr lang="en-US" sz="2000" dirty="0">
              <a:solidFill>
                <a:srgbClr val="007434"/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514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b="1" i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SIMCenter Silicon Valley 10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40" y="1447801"/>
            <a:ext cx="384585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088983"/>
            <a:ext cx="3124200" cy="20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is the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needed now?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434"/>
                </a:solidFill>
              </a:rPr>
              <a:t>Global and local problems are accelerating faster than decision-makers can respond.  There are many </a:t>
            </a:r>
            <a:r>
              <a:rPr lang="en-US" sz="2000" i="1" dirty="0" smtClean="0">
                <a:solidFill>
                  <a:srgbClr val="007434"/>
                </a:solidFill>
              </a:rPr>
              <a:t>“wicked problems” </a:t>
            </a:r>
            <a:r>
              <a:rPr lang="en-US" sz="2000" dirty="0" smtClean="0">
                <a:solidFill>
                  <a:srgbClr val="007434"/>
                </a:solidFill>
              </a:rPr>
              <a:t>that require solutions </a:t>
            </a:r>
            <a:r>
              <a:rPr lang="en-US" sz="2000" dirty="0" smtClean="0">
                <a:solidFill>
                  <a:srgbClr val="007434"/>
                </a:solidFill>
              </a:rPr>
              <a:t>now</a:t>
            </a:r>
            <a:r>
              <a:rPr lang="en-US" sz="2000" dirty="0" smtClean="0">
                <a:solidFill>
                  <a:srgbClr val="007434"/>
                </a:solidFill>
              </a:rPr>
              <a:t>.</a:t>
            </a:r>
            <a:endParaRPr lang="en-US" sz="2000" dirty="0" smtClean="0">
              <a:solidFill>
                <a:srgbClr val="00743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i="1" dirty="0" err="1" smtClean="0">
                <a:solidFill>
                  <a:prstClr val="black">
                    <a:tint val="75000"/>
                  </a:prstClr>
                </a:solidFill>
              </a:rPr>
              <a:t>SIMCenter</a:t>
            </a:r>
            <a:r>
              <a:rPr lang="en-US" i="1" dirty="0" smtClean="0">
                <a:solidFill>
                  <a:prstClr val="black">
                    <a:tint val="75000"/>
                  </a:prstClr>
                </a:solidFill>
              </a:rPr>
              <a:t> Silicon Valley 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7162800" cy="32766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3810000" cy="4038600"/>
          </a:xfrm>
        </p:spPr>
        <p:txBody>
          <a:bodyPr>
            <a:normAutofit/>
          </a:bodyPr>
          <a:lstStyle/>
          <a:p>
            <a:r>
              <a:rPr lang="en-US" sz="2000" dirty="0"/>
              <a:t>Climate change</a:t>
            </a:r>
          </a:p>
          <a:p>
            <a:r>
              <a:rPr lang="en-US" sz="2000" dirty="0"/>
              <a:t>Fishery loss</a:t>
            </a:r>
          </a:p>
          <a:p>
            <a:r>
              <a:rPr lang="en-US" sz="2000" dirty="0"/>
              <a:t>Aquifer depletion</a:t>
            </a:r>
          </a:p>
          <a:p>
            <a:r>
              <a:rPr lang="en-US" sz="2000" dirty="0" err="1"/>
              <a:t>Zika</a:t>
            </a:r>
            <a:r>
              <a:rPr lang="en-US" sz="2000" dirty="0"/>
              <a:t> virus spread</a:t>
            </a:r>
          </a:p>
          <a:p>
            <a:r>
              <a:rPr lang="en-US" sz="2000" dirty="0"/>
              <a:t>Biodiversity loss</a:t>
            </a:r>
          </a:p>
          <a:p>
            <a:r>
              <a:rPr lang="en-US" sz="2000" dirty="0"/>
              <a:t>Sea level rise</a:t>
            </a:r>
          </a:p>
          <a:p>
            <a:r>
              <a:rPr lang="en-US" sz="2000" dirty="0"/>
              <a:t>1.3 billion without electricity</a:t>
            </a:r>
          </a:p>
          <a:p>
            <a:r>
              <a:rPr lang="en-US" sz="2000" dirty="0"/>
              <a:t>Ocean plastic </a:t>
            </a:r>
            <a:r>
              <a:rPr lang="en-US" sz="2000" dirty="0" smtClean="0"/>
              <a:t>pollution</a:t>
            </a:r>
            <a:endParaRPr lang="en-US" sz="2000" dirty="0"/>
          </a:p>
          <a:p>
            <a:r>
              <a:rPr lang="en-US" sz="2000" dirty="0" smtClean="0"/>
              <a:t>Hunger, poverty, war</a:t>
            </a:r>
          </a:p>
          <a:p>
            <a:r>
              <a:rPr lang="en-US" sz="2000" dirty="0" smtClean="0"/>
              <a:t>+++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Global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Interrelated?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1371600"/>
            <a:ext cx="14478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007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issues   today are interconnected, so it's critical we see these relationships and solve problems beyond traditional silos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need regional planners, designers, entrepreneurs and engineers to identify optimal solutions and share them everywhere.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i="1" dirty="0" err="1" smtClean="0">
                <a:solidFill>
                  <a:prstClr val="black">
                    <a:tint val="75000"/>
                  </a:prstClr>
                </a:solidFill>
              </a:rPr>
              <a:t>SIMCenter</a:t>
            </a:r>
            <a:r>
              <a:rPr lang="en-US" i="1" dirty="0" smtClean="0">
                <a:solidFill>
                  <a:prstClr val="black">
                    <a:tint val="75000"/>
                  </a:prstClr>
                </a:solidFill>
              </a:rPr>
              <a:t> Silicon Valley 10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0" y="1313080"/>
            <a:ext cx="6724020" cy="516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536575" cy="5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4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/>
              <a:t>Why Silicon Valley?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14800"/>
            <a:ext cx="4038600" cy="2011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4500" b="1" i="1" dirty="0" smtClean="0">
                <a:solidFill>
                  <a:srgbClr val="007434"/>
                </a:solidFill>
                <a:latin typeface="+mj-lt"/>
              </a:rPr>
              <a:t>In Silicon Valley </a:t>
            </a:r>
          </a:p>
          <a:p>
            <a:pPr marL="0" indent="0" algn="ctr">
              <a:buNone/>
            </a:pPr>
            <a:r>
              <a:rPr lang="en-US" sz="4500" b="1" i="1" dirty="0" smtClean="0">
                <a:solidFill>
                  <a:srgbClr val="007434"/>
                </a:solidFill>
                <a:latin typeface="+mj-lt"/>
              </a:rPr>
              <a:t>we can make a </a:t>
            </a:r>
          </a:p>
          <a:p>
            <a:pPr marL="0" indent="0" algn="ctr">
              <a:buNone/>
            </a:pPr>
            <a:r>
              <a:rPr lang="en-US" sz="4500" b="1" i="1" dirty="0" smtClean="0">
                <a:solidFill>
                  <a:srgbClr val="007434"/>
                </a:solidFill>
                <a:latin typeface="+mj-lt"/>
              </a:rPr>
              <a:t>Global Impact!</a:t>
            </a:r>
            <a:endParaRPr lang="en-US" sz="4500" b="1" i="1" dirty="0">
              <a:solidFill>
                <a:srgbClr val="007434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Silicon Valley is the technology </a:t>
            </a:r>
            <a:r>
              <a:rPr lang="en-US" dirty="0">
                <a:latin typeface="+mj-lt"/>
                <a:cs typeface="Arial" panose="020B0604020202020204" pitchFamily="34" charset="0"/>
              </a:rPr>
              <a:t>capital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 of </a:t>
            </a:r>
            <a:r>
              <a:rPr lang="en-US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world -- connected </a:t>
            </a:r>
            <a:r>
              <a:rPr lang="en-US" dirty="0">
                <a:latin typeface="+mj-lt"/>
                <a:cs typeface="Arial" panose="020B0604020202020204" pitchFamily="34" charset="0"/>
              </a:rPr>
              <a:t>globally with companies committed to making the world a better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place</a:t>
            </a:r>
          </a:p>
          <a:p>
            <a:pPr marL="0" indent="0">
              <a:buNone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rgbClr val="007434"/>
                </a:solidFill>
                <a:latin typeface="+mj-lt"/>
                <a:cs typeface="Arial" panose="020B0604020202020204" pitchFamily="34" charset="0"/>
              </a:rPr>
              <a:t>Stanford University </a:t>
            </a:r>
            <a:r>
              <a:rPr lang="en-US" dirty="0">
                <a:latin typeface="+mj-lt"/>
                <a:cs typeface="Arial" panose="020B0604020202020204" pitchFamily="34" charset="0"/>
              </a:rPr>
              <a:t>– home of the Buckminster Fuller archive, and leadership in global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solutions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       (e.g. The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Solutions Project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)</a:t>
            </a:r>
          </a:p>
          <a:p>
            <a:pPr lvl="0"/>
            <a:endParaRPr lang="en-US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rgbClr val="007434"/>
                </a:solidFill>
                <a:latin typeface="+mj-lt"/>
                <a:cs typeface="Arial" panose="020B0604020202020204" pitchFamily="34" charset="0"/>
              </a:rPr>
              <a:t>NASA AMES </a:t>
            </a:r>
            <a:r>
              <a:rPr lang="en-US" dirty="0">
                <a:latin typeface="+mj-lt"/>
                <a:cs typeface="Arial" panose="020B0604020202020204" pitchFamily="34" charset="0"/>
              </a:rPr>
              <a:t>– providing global situation analysis and imagery of our world.  NASA was involved in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the SIMCenter planning </a:t>
            </a:r>
            <a:r>
              <a:rPr lang="en-US" dirty="0">
                <a:latin typeface="+mj-lt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0 </a:t>
            </a:r>
            <a:r>
              <a:rPr lang="en-US" dirty="0">
                <a:latin typeface="+mj-lt"/>
                <a:cs typeface="Arial" panose="020B0604020202020204" pitchFamily="34" charset="0"/>
              </a:rPr>
              <a:t>years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ago</a:t>
            </a:r>
          </a:p>
          <a:p>
            <a:pPr lvl="0"/>
            <a:endParaRPr lang="en-US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rgbClr val="007434"/>
                </a:solidFill>
                <a:latin typeface="+mj-lt"/>
                <a:cs typeface="Arial" panose="020B0604020202020204" pitchFamily="34" charset="0"/>
              </a:rPr>
              <a:t>City of Palo Alto </a:t>
            </a:r>
            <a:r>
              <a:rPr lang="en-US" dirty="0">
                <a:latin typeface="+mj-lt"/>
                <a:cs typeface="Arial" panose="020B0604020202020204" pitchFamily="34" charset="0"/>
              </a:rPr>
              <a:t>– leading sustainable City and Directo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SIM </a:t>
            </a:r>
            <a:r>
              <a:rPr lang="en-US" dirty="0" smtClean="0"/>
              <a:t>Center Silicon Valley</a:t>
            </a:r>
          </a:p>
          <a:p>
            <a:fld id="{EA8BEE2E-3026-4463-9FDC-D1E4A72480B7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 descr="http://www.flysanjose.com/fl/business/outreach/PotenCustBas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24" y="1371600"/>
            <a:ext cx="47244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2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uses the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solidFill>
                  <a:srgbClr val="007434"/>
                </a:solidFill>
              </a:rPr>
              <a:t>Strategic Planners </a:t>
            </a:r>
            <a:r>
              <a:rPr lang="en-US" sz="1800" dirty="0"/>
              <a:t>for regional government planning: </a:t>
            </a:r>
            <a:r>
              <a:rPr lang="en-US" sz="1800" dirty="0" smtClean="0"/>
              <a:t> </a:t>
            </a:r>
            <a:r>
              <a:rPr lang="en-US" sz="1800" dirty="0"/>
              <a:t> </a:t>
            </a:r>
            <a:r>
              <a:rPr lang="en-US" sz="1800" dirty="0" smtClean="0"/>
              <a:t>               </a:t>
            </a:r>
            <a:r>
              <a:rPr lang="en-US" sz="1800" dirty="0" smtClean="0"/>
              <a:t>energy</a:t>
            </a:r>
            <a:r>
              <a:rPr lang="en-US" sz="1800" dirty="0"/>
              <a:t>, water, </a:t>
            </a:r>
            <a:r>
              <a:rPr lang="en-US" sz="1800" dirty="0" smtClean="0"/>
              <a:t>food, transport</a:t>
            </a:r>
            <a:endParaRPr lang="en-US" sz="1800" dirty="0"/>
          </a:p>
          <a:p>
            <a:pPr lvl="0"/>
            <a:r>
              <a:rPr lang="en-US" sz="1800" dirty="0">
                <a:solidFill>
                  <a:srgbClr val="007434"/>
                </a:solidFill>
              </a:rPr>
              <a:t>Corporation events </a:t>
            </a:r>
            <a:r>
              <a:rPr lang="en-US" sz="1800" dirty="0"/>
              <a:t>and </a:t>
            </a:r>
            <a:r>
              <a:rPr lang="en-US" sz="1800" dirty="0" smtClean="0"/>
              <a:t>                  long-range planners</a:t>
            </a:r>
            <a:endParaRPr lang="en-US" sz="1800" dirty="0"/>
          </a:p>
          <a:p>
            <a:pPr lvl="0"/>
            <a:r>
              <a:rPr lang="en-US" sz="1800" dirty="0">
                <a:solidFill>
                  <a:srgbClr val="007434"/>
                </a:solidFill>
              </a:rPr>
              <a:t>Non-profit </a:t>
            </a:r>
            <a:r>
              <a:rPr lang="en-US" sz="1800" dirty="0" smtClean="0">
                <a:solidFill>
                  <a:srgbClr val="007434"/>
                </a:solidFill>
              </a:rPr>
              <a:t>organizations </a:t>
            </a:r>
            <a:r>
              <a:rPr lang="en-US" sz="1800" dirty="0" smtClean="0"/>
              <a:t>sharing </a:t>
            </a:r>
            <a:r>
              <a:rPr lang="en-US" sz="1800" dirty="0"/>
              <a:t>work-space </a:t>
            </a:r>
            <a:r>
              <a:rPr lang="en-US" sz="1800" dirty="0" smtClean="0"/>
              <a:t>can </a:t>
            </a:r>
            <a:r>
              <a:rPr lang="en-US" sz="1800" dirty="0"/>
              <a:t>be more effective</a:t>
            </a:r>
          </a:p>
          <a:p>
            <a:pPr lvl="0"/>
            <a:r>
              <a:rPr lang="en-US" sz="1800" dirty="0"/>
              <a:t>Global education for </a:t>
            </a:r>
            <a:r>
              <a:rPr lang="en-US" sz="1800" dirty="0">
                <a:solidFill>
                  <a:srgbClr val="007434"/>
                </a:solidFill>
              </a:rPr>
              <a:t>students</a:t>
            </a:r>
            <a:r>
              <a:rPr lang="en-US" sz="1800" dirty="0"/>
              <a:t> – playing the Global </a:t>
            </a:r>
            <a:r>
              <a:rPr lang="en-US" sz="1800" dirty="0" smtClean="0"/>
              <a:t>Game </a:t>
            </a:r>
            <a:r>
              <a:rPr lang="en-US" sz="1800" dirty="0" smtClean="0"/>
              <a:t>regularly</a:t>
            </a:r>
            <a:endParaRPr lang="en-US" sz="1800" dirty="0"/>
          </a:p>
          <a:p>
            <a:pPr lvl="0"/>
            <a:r>
              <a:rPr lang="en-US" sz="1800" dirty="0">
                <a:solidFill>
                  <a:srgbClr val="007434"/>
                </a:solidFill>
              </a:rPr>
              <a:t>Conference venue  </a:t>
            </a:r>
            <a:r>
              <a:rPr lang="en-US" sz="1800" dirty="0"/>
              <a:t>– providing a unique facility for deeper understanding </a:t>
            </a:r>
            <a:r>
              <a:rPr lang="en-US" sz="1800" dirty="0" smtClean="0"/>
              <a:t>of the issues in any industry</a:t>
            </a:r>
            <a:endParaRPr lang="en-US" sz="1800" dirty="0"/>
          </a:p>
          <a:p>
            <a:pPr lvl="0"/>
            <a:r>
              <a:rPr lang="en-US" sz="1800" dirty="0">
                <a:solidFill>
                  <a:srgbClr val="007434"/>
                </a:solidFill>
              </a:rPr>
              <a:t>Public Events </a:t>
            </a:r>
            <a:r>
              <a:rPr lang="en-US" sz="1800" dirty="0"/>
              <a:t>– </a:t>
            </a:r>
            <a:r>
              <a:rPr lang="en-US" sz="1800" dirty="0" smtClean="0"/>
              <a:t>evenings </a:t>
            </a:r>
            <a:r>
              <a:rPr lang="en-US" sz="1800" dirty="0"/>
              <a:t>and weekends for the public to hear from </a:t>
            </a:r>
            <a:r>
              <a:rPr lang="en-US" sz="1800" dirty="0" smtClean="0"/>
              <a:t>subject matter experts 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1/28/2016</a:t>
            </a:r>
            <a:endParaRPr lang="en-US" dirty="0"/>
          </a:p>
        </p:txBody>
      </p:sp>
      <p:pic>
        <p:nvPicPr>
          <p:cNvPr id="7" name="Picture 6" descr="http://www.earthdecks.net/wp-content/uploads/2015/09/WorldGame-kle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352800" cy="23006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124200" y="6264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SIM </a:t>
            </a:r>
            <a:r>
              <a:rPr lang="en-US" dirty="0" smtClean="0"/>
              <a:t>Center Silicon Valley</a:t>
            </a:r>
          </a:p>
          <a:p>
            <a:fld id="{EA8BEE2E-3026-4463-9FDC-D1E4A72480B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36" y="3519804"/>
            <a:ext cx="3603264" cy="25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7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other </a:t>
            </a:r>
            <a:r>
              <a:rPr lang="en-US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models?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638800"/>
            <a:ext cx="32004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MIT </a:t>
            </a:r>
            <a:r>
              <a:rPr lang="en-US" sz="1400" dirty="0" smtClean="0"/>
              <a:t>TEAL </a:t>
            </a:r>
            <a:r>
              <a:rPr lang="en-US" sz="1400" dirty="0"/>
              <a:t>(Technology Enabled Active Learning) – a collaborative student teaching </a:t>
            </a:r>
            <a:r>
              <a:rPr lang="en-US" sz="1400" dirty="0" smtClean="0"/>
              <a:t>facility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752601"/>
            <a:ext cx="3352800" cy="1219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600" dirty="0" smtClean="0"/>
              <a:t>War rooms, Fusion </a:t>
            </a:r>
            <a:r>
              <a:rPr lang="en-US" sz="1600" dirty="0" smtClean="0"/>
              <a:t>centers:            high-tech, real-time </a:t>
            </a:r>
            <a:r>
              <a:rPr lang="en-US" sz="1600" dirty="0" smtClean="0"/>
              <a:t>visualization spaces to prevent attacks and respond to threats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47012"/>
            <a:ext cx="2133600" cy="365125"/>
          </a:xfrm>
        </p:spPr>
        <p:txBody>
          <a:bodyPr/>
          <a:lstStyle/>
          <a:p>
            <a:r>
              <a:rPr lang="en-US" smtClean="0"/>
              <a:t>1/28/2016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3" y="3505200"/>
            <a:ext cx="283400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9375" y="1447800"/>
            <a:ext cx="170768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San </a:t>
            </a:r>
            <a:r>
              <a:rPr lang="en-US" sz="1600" dirty="0" smtClean="0"/>
              <a:t>Diego:</a:t>
            </a: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A small-scale </a:t>
            </a:r>
            <a:r>
              <a:rPr lang="en-US" sz="1600" dirty="0" smtClean="0"/>
              <a:t>demonstration facility </a:t>
            </a:r>
            <a:r>
              <a:rPr lang="en-US" sz="1600" dirty="0" smtClean="0"/>
              <a:t>for </a:t>
            </a:r>
            <a:r>
              <a:rPr lang="en-US" sz="1600" dirty="0" smtClean="0"/>
              <a:t>global </a:t>
            </a:r>
            <a:r>
              <a:rPr lang="en-US" sz="1600" dirty="0" smtClean="0"/>
              <a:t>and local impact</a:t>
            </a:r>
            <a:endParaRPr lang="en-US" sz="1600" dirty="0"/>
          </a:p>
        </p:txBody>
      </p:sp>
      <p:pic>
        <p:nvPicPr>
          <p:cNvPr id="9" name="Picture 8" descr="\\trimtab\home\peter\Desktop\simcenter_reserv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0" y="1219200"/>
            <a:ext cx="2631140" cy="216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publicintelligence.net/wp-content/uploads/2009/10/CommandCenter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895600"/>
            <a:ext cx="3733800" cy="29485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78387"/>
            <a:ext cx="2895600" cy="365125"/>
          </a:xfrm>
        </p:spPr>
        <p:txBody>
          <a:bodyPr/>
          <a:lstStyle/>
          <a:p>
            <a:r>
              <a:rPr lang="en-US" i="1" dirty="0" smtClean="0"/>
              <a:t>SIM </a:t>
            </a:r>
            <a:r>
              <a:rPr lang="en-US" dirty="0" smtClean="0"/>
              <a:t>Center Silicon Valley</a:t>
            </a:r>
          </a:p>
          <a:p>
            <a:fld id="{EA8BEE2E-3026-4463-9FDC-D1E4A72480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2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911</Words>
  <Application>Microsoft Office PowerPoint</Application>
  <PresentationFormat>On-screen Show (4:3)</PresentationFormat>
  <Paragraphs>197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SIMCenter Silicon Valley      </vt:lpstr>
      <vt:lpstr>The Big Why?</vt:lpstr>
      <vt:lpstr>What is the SIMCenter? </vt:lpstr>
      <vt:lpstr> What’s the SIMCenter History?</vt:lpstr>
      <vt:lpstr>Why is the SIMCenter needed now?</vt:lpstr>
      <vt:lpstr>How are Global Issues Interrelated?</vt:lpstr>
      <vt:lpstr>Why Silicon Valley?</vt:lpstr>
      <vt:lpstr>Who uses the SIMCenter?</vt:lpstr>
      <vt:lpstr>Are there any other SIMCenter models?</vt:lpstr>
      <vt:lpstr>What technology is required?</vt:lpstr>
      <vt:lpstr>What is the cost?</vt:lpstr>
      <vt:lpstr>Why is Design thinking is required?</vt:lpstr>
      <vt:lpstr>What are the revenue streams?</vt:lpstr>
      <vt:lpstr>Who benefits from a Silicon Valley SIMCenter?  We all do.</vt:lpstr>
      <vt:lpstr>How do I get involved? </vt:lpstr>
      <vt:lpstr>SIMCenter Silicon Valley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SIMCenter Silicon Valley</dc:title>
  <dc:creator>maryh11</dc:creator>
  <cp:lastModifiedBy>peter</cp:lastModifiedBy>
  <cp:revision>73</cp:revision>
  <cp:lastPrinted>2016-01-28T23:09:57Z</cp:lastPrinted>
  <dcterms:created xsi:type="dcterms:W3CDTF">2016-01-28T18:32:34Z</dcterms:created>
  <dcterms:modified xsi:type="dcterms:W3CDTF">2016-02-05T00:23:48Z</dcterms:modified>
</cp:coreProperties>
</file>