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diagrams/colors11.xml" ContentType="application/vnd.openxmlformats-officedocument.drawingml.diagramColors+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Default Extension="xlsx" ContentType="application/vnd.openxmlformats-officedocument.spreadsheetml.sheet"/>
  <Override PartName="/ppt/charts/chart3.xml" ContentType="application/vnd.openxmlformats-officedocument.drawingml.chart+xml"/>
  <Override PartName="/ppt/drawings/drawing7.xml" ContentType="application/vnd.openxmlformats-officedocument.drawingml.chartshape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drawings/drawing3.xml" ContentType="application/vnd.openxmlformats-officedocument.drawingml.chartshape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notesSlides/notesSlide22.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charts/chart4.xml" ContentType="application/vnd.openxmlformats-officedocument.drawingml.chart+xml"/>
  <Override PartName="/ppt/diagrams/drawing11.xml" ContentType="application/vnd.ms-office.drawingml.diagramDrawing+xml"/>
  <Override PartName="/ppt/drawings/drawing8.xml" ContentType="application/vnd.openxmlformats-officedocument.drawingml.chartshape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Override PartName="/ppt/diagrams/data11.xml" ContentType="application/vnd.openxmlformats-officedocument.drawingml.diagramData+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charts/chart5.xml" ContentType="application/vnd.openxmlformats-officedocument.drawingml.chart+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Override PartName="/ppt/diagrams/layout11.xml" ContentType="application/vnd.openxmlformats-officedocument.drawingml.diagramLayout+xml"/>
  <Override PartName="/ppt/drawings/drawing5.xml" ContentType="application/vnd.openxmlformats-officedocument.drawingml.chartshapes+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320" r:id="rId3"/>
    <p:sldId id="279" r:id="rId4"/>
    <p:sldId id="280" r:id="rId5"/>
    <p:sldId id="263" r:id="rId6"/>
    <p:sldId id="321" r:id="rId7"/>
    <p:sldId id="273" r:id="rId8"/>
    <p:sldId id="316" r:id="rId9"/>
    <p:sldId id="317" r:id="rId10"/>
    <p:sldId id="322" r:id="rId11"/>
    <p:sldId id="318" r:id="rId12"/>
    <p:sldId id="319" r:id="rId13"/>
    <p:sldId id="286" r:id="rId14"/>
    <p:sldId id="290" r:id="rId15"/>
    <p:sldId id="305" r:id="rId16"/>
    <p:sldId id="307" r:id="rId17"/>
    <p:sldId id="291" r:id="rId18"/>
    <p:sldId id="302" r:id="rId19"/>
    <p:sldId id="283" r:id="rId20"/>
    <p:sldId id="324" r:id="rId21"/>
    <p:sldId id="325" r:id="rId22"/>
    <p:sldId id="298" r:id="rId23"/>
    <p:sldId id="304" r:id="rId24"/>
    <p:sldId id="301" r:id="rId25"/>
    <p:sldId id="308" r:id="rId26"/>
    <p:sldId id="297" r:id="rId27"/>
    <p:sldId id="309" r:id="rId28"/>
    <p:sldId id="310" r:id="rId29"/>
    <p:sldId id="311" r:id="rId30"/>
    <p:sldId id="276" r:id="rId31"/>
    <p:sldId id="323" r:id="rId32"/>
    <p:sldId id="313" r:id="rId33"/>
    <p:sldId id="315"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i Bradshaw" initials="KB" lastIdx="10" clrIdx="0"/>
  <p:cmAuthor id="1" name="Julie DeDe" initials="JD"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E3B30"/>
    <a:srgbClr val="AF692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5966" autoAdjust="0"/>
  </p:normalViewPr>
  <p:slideViewPr>
    <p:cSldViewPr snapToGrid="0">
      <p:cViewPr>
        <p:scale>
          <a:sx n="75" d="100"/>
          <a:sy n="75" d="100"/>
        </p:scale>
        <p:origin x="-1236" y="6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2742"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Office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Office_Excel_Worksheet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Office_Excel_Worksheet7.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Office_Excel_Worksheet8.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Office_Excel_Worksheet9.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3200" dirty="0">
                <a:solidFill>
                  <a:schemeClr val="bg1"/>
                </a:solidFill>
                <a:latin typeface="Calibri" panose="020F0502020204030204" pitchFamily="34" charset="0"/>
              </a:rPr>
              <a:t>Food Services</a:t>
            </a:r>
          </a:p>
        </c:rich>
      </c:tx>
      <c:layout/>
    </c:title>
    <c:plotArea>
      <c:layout/>
      <c:barChart>
        <c:barDir val="col"/>
        <c:grouping val="clustered"/>
        <c:ser>
          <c:idx val="1"/>
          <c:order val="0"/>
          <c:tx>
            <c:strRef>
              <c:f>Sheet1!$C$1</c:f>
              <c:strCache>
                <c:ptCount val="1"/>
                <c:pt idx="0">
                  <c:v>2012</c:v>
                </c:pt>
              </c:strCache>
            </c:strRef>
          </c:tx>
          <c:dLbls>
            <c:delete val="1"/>
          </c:dLbls>
          <c:cat>
            <c:strRef>
              <c:f>Sheet1!$A$2</c:f>
              <c:strCache>
                <c:ptCount val="1"/>
                <c:pt idx="0">
                  <c:v>Meals</c:v>
                </c:pt>
              </c:strCache>
            </c:strRef>
          </c:cat>
          <c:val>
            <c:numRef>
              <c:f>Sheet1!$C$2</c:f>
              <c:numCache>
                <c:formatCode>_(* #,##0_);_(* \(#,##0\);_(* "-"??_);_(@_)</c:formatCode>
                <c:ptCount val="1"/>
                <c:pt idx="0">
                  <c:v>1174118</c:v>
                </c:pt>
              </c:numCache>
            </c:numRef>
          </c:val>
        </c:ser>
        <c:dLbls>
          <c:showVal val="1"/>
        </c:dLbls>
        <c:overlap val="-25"/>
        <c:axId val="109842816"/>
        <c:axId val="109991040"/>
      </c:barChart>
      <c:catAx>
        <c:axId val="109842816"/>
        <c:scaling>
          <c:orientation val="minMax"/>
        </c:scaling>
        <c:axPos val="b"/>
        <c:majorTickMark val="none"/>
        <c:tickLblPos val="nextTo"/>
        <c:crossAx val="109991040"/>
        <c:crosses val="autoZero"/>
        <c:auto val="1"/>
        <c:lblAlgn val="ctr"/>
        <c:lblOffset val="100"/>
      </c:catAx>
      <c:valAx>
        <c:axId val="109991040"/>
        <c:scaling>
          <c:orientation val="minMax"/>
        </c:scaling>
        <c:delete val="1"/>
        <c:axPos val="l"/>
        <c:numFmt formatCode="_(* #,##0_);_(* \(#,##0\);_(* &quot;-&quot;??_);_(@_)" sourceLinked="1"/>
        <c:tickLblPos val="none"/>
        <c:crossAx val="109842816"/>
        <c:crosses val="autoZero"/>
        <c:crossBetween val="between"/>
        <c:majorUnit val="400000"/>
      </c:valAx>
    </c:plotArea>
    <c:legend>
      <c:legendPos val="t"/>
      <c:legendEntry>
        <c:idx val="0"/>
        <c:txPr>
          <a:bodyPr/>
          <a:lstStyle/>
          <a:p>
            <a:pPr>
              <a:defRPr b="0">
                <a:solidFill>
                  <a:schemeClr val="bg1"/>
                </a:solidFill>
                <a:latin typeface="Calibri" panose="020F0502020204030204" pitchFamily="34" charset="0"/>
              </a:defRPr>
            </a:pPr>
            <a:endParaRPr lang="en-US"/>
          </a:p>
        </c:txPr>
      </c:legendEntry>
      <c:layout/>
      <c:txPr>
        <a:bodyPr/>
        <a:lstStyle/>
        <a:p>
          <a:pPr>
            <a:defRPr b="0"/>
          </a:pPr>
          <a:endParaRPr lang="en-US"/>
        </a:p>
      </c:txPr>
    </c:legend>
    <c:plotVisOnly val="1"/>
    <c:dispBlanksAs val="gap"/>
  </c:chart>
  <c:txPr>
    <a:bodyPr/>
    <a:lstStyle/>
    <a:p>
      <a:pPr>
        <a:defRPr sz="1800" b="1"/>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bg1"/>
                </a:solidFill>
                <a:latin typeface="Calibri" panose="020F0502020204030204" pitchFamily="34" charset="0"/>
              </a:defRPr>
            </a:pPr>
            <a:r>
              <a:rPr lang="en-US" sz="3200" dirty="0" smtClean="0">
                <a:solidFill>
                  <a:schemeClr val="bg1"/>
                </a:solidFill>
                <a:latin typeface="Calibri" panose="020F0502020204030204" pitchFamily="34" charset="0"/>
              </a:rPr>
              <a:t>Security</a:t>
            </a:r>
            <a:endParaRPr lang="en-US" sz="3200" dirty="0">
              <a:solidFill>
                <a:schemeClr val="bg1"/>
              </a:solidFill>
              <a:latin typeface="Calibri" panose="020F0502020204030204" pitchFamily="34" charset="0"/>
            </a:endParaRPr>
          </a:p>
        </c:rich>
      </c:tx>
      <c:layout/>
    </c:title>
    <c:plotArea>
      <c:layout/>
      <c:barChart>
        <c:barDir val="col"/>
        <c:grouping val="clustered"/>
        <c:ser>
          <c:idx val="1"/>
          <c:order val="0"/>
          <c:tx>
            <c:strRef>
              <c:f>Sheet1!$C$1</c:f>
              <c:strCache>
                <c:ptCount val="1"/>
                <c:pt idx="0">
                  <c:v>2012</c:v>
                </c:pt>
              </c:strCache>
            </c:strRef>
          </c:tx>
          <c:dLbls>
            <c:dLbl>
              <c:idx val="0"/>
              <c:layout>
                <c:manualLayout>
                  <c:x val="-8.7847730600292828E-3"/>
                  <c:y val="0.11139896373057"/>
                </c:manualLayout>
              </c:layout>
              <c:showVal val="1"/>
            </c:dLbl>
            <c:txPr>
              <a:bodyPr/>
              <a:lstStyle/>
              <a:p>
                <a:pPr>
                  <a:defRPr b="1">
                    <a:solidFill>
                      <a:schemeClr val="bg1"/>
                    </a:solidFill>
                    <a:latin typeface="Calibri" panose="020F0502020204030204" pitchFamily="34" charset="0"/>
                  </a:defRPr>
                </a:pPr>
                <a:endParaRPr lang="en-US"/>
              </a:p>
            </c:txPr>
            <c:showVal val="1"/>
          </c:dLbls>
          <c:cat>
            <c:strRef>
              <c:f>Sheet1!$A$2</c:f>
              <c:strCache>
                <c:ptCount val="1"/>
                <c:pt idx="0">
                  <c:v>Incidents of violent crime on all properties</c:v>
                </c:pt>
              </c:strCache>
            </c:strRef>
          </c:cat>
          <c:val>
            <c:numRef>
              <c:f>Sheet1!$C$2</c:f>
              <c:numCache>
                <c:formatCode>General</c:formatCode>
                <c:ptCount val="1"/>
                <c:pt idx="0">
                  <c:v>5</c:v>
                </c:pt>
              </c:numCache>
            </c:numRef>
          </c:val>
        </c:ser>
        <c:dLbls>
          <c:showVal val="1"/>
        </c:dLbls>
        <c:overlap val="-25"/>
        <c:axId val="113286144"/>
        <c:axId val="113287936"/>
      </c:barChart>
      <c:catAx>
        <c:axId val="113286144"/>
        <c:scaling>
          <c:orientation val="minMax"/>
        </c:scaling>
        <c:axPos val="b"/>
        <c:majorTickMark val="none"/>
        <c:tickLblPos val="nextTo"/>
        <c:txPr>
          <a:bodyPr/>
          <a:lstStyle/>
          <a:p>
            <a:pPr>
              <a:defRPr sz="1600" b="1"/>
            </a:pPr>
            <a:endParaRPr lang="en-US"/>
          </a:p>
        </c:txPr>
        <c:crossAx val="113287936"/>
        <c:crosses val="autoZero"/>
        <c:auto val="1"/>
        <c:lblAlgn val="ctr"/>
        <c:lblOffset val="100"/>
      </c:catAx>
      <c:valAx>
        <c:axId val="113287936"/>
        <c:scaling>
          <c:orientation val="minMax"/>
        </c:scaling>
        <c:delete val="1"/>
        <c:axPos val="l"/>
        <c:numFmt formatCode="General" sourceLinked="1"/>
        <c:tickLblPos val="none"/>
        <c:crossAx val="113286144"/>
        <c:crosses val="autoZero"/>
        <c:crossBetween val="between"/>
      </c:valAx>
    </c:plotArea>
    <c:legend>
      <c:legendPos val="t"/>
      <c:layout/>
      <c:txPr>
        <a:bodyPr/>
        <a:lstStyle/>
        <a:p>
          <a:pPr>
            <a:defRPr b="0">
              <a:solidFill>
                <a:schemeClr val="bg1"/>
              </a:solidFill>
              <a:latin typeface="Calibri" panose="020F0502020204030204" pitchFamily="34" charset="0"/>
            </a:defRPr>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3600" dirty="0">
                <a:solidFill>
                  <a:schemeClr val="bg1"/>
                </a:solidFill>
                <a:latin typeface="Calibri" panose="020F0502020204030204" pitchFamily="34" charset="0"/>
              </a:rPr>
              <a:t>Integrated Healthcare</a:t>
            </a:r>
          </a:p>
        </c:rich>
      </c:tx>
      <c:layout/>
    </c:title>
    <c:plotArea>
      <c:layout/>
      <c:barChart>
        <c:barDir val="col"/>
        <c:grouping val="clustered"/>
        <c:ser>
          <c:idx val="1"/>
          <c:order val="0"/>
          <c:tx>
            <c:strRef>
              <c:f>Sheet1!$C$1</c:f>
              <c:strCache>
                <c:ptCount val="1"/>
                <c:pt idx="0">
                  <c:v>2012</c:v>
                </c:pt>
              </c:strCache>
            </c:strRef>
          </c:tx>
          <c:dLbls>
            <c:txPr>
              <a:bodyPr/>
              <a:lstStyle/>
              <a:p>
                <a:pPr>
                  <a:defRPr>
                    <a:solidFill>
                      <a:schemeClr val="bg1"/>
                    </a:solidFill>
                    <a:latin typeface="Calibri" panose="020F0502020204030204" pitchFamily="34" charset="0"/>
                  </a:defRPr>
                </a:pPr>
                <a:endParaRPr lang="en-US"/>
              </a:p>
            </c:txPr>
            <c:showVal val="1"/>
          </c:dLbls>
          <c:cat>
            <c:strRef>
              <c:f>Sheet1!$A$2:$A$5</c:f>
              <c:strCache>
                <c:ptCount val="4"/>
                <c:pt idx="0">
                  <c:v>Diabetes</c:v>
                </c:pt>
                <c:pt idx="1">
                  <c:v>Hypertension</c:v>
                </c:pt>
                <c:pt idx="2">
                  <c:v>Mental Health</c:v>
                </c:pt>
                <c:pt idx="3">
                  <c:v>Addiction Treatment</c:v>
                </c:pt>
              </c:strCache>
            </c:strRef>
          </c:cat>
          <c:val>
            <c:numRef>
              <c:f>Sheet1!$C$2:$C$5</c:f>
              <c:numCache>
                <c:formatCode>0%</c:formatCode>
                <c:ptCount val="4"/>
                <c:pt idx="0">
                  <c:v>0.54</c:v>
                </c:pt>
                <c:pt idx="1">
                  <c:v>0.53</c:v>
                </c:pt>
                <c:pt idx="2">
                  <c:v>0.81</c:v>
                </c:pt>
                <c:pt idx="3">
                  <c:v>0.53</c:v>
                </c:pt>
              </c:numCache>
            </c:numRef>
          </c:val>
        </c:ser>
        <c:dLbls>
          <c:showVal val="1"/>
        </c:dLbls>
        <c:overlap val="-25"/>
        <c:axId val="129259008"/>
        <c:axId val="133846144"/>
      </c:barChart>
      <c:catAx>
        <c:axId val="129259008"/>
        <c:scaling>
          <c:orientation val="minMax"/>
        </c:scaling>
        <c:axPos val="b"/>
        <c:majorTickMark val="none"/>
        <c:tickLblPos val="nextTo"/>
        <c:txPr>
          <a:bodyPr/>
          <a:lstStyle/>
          <a:p>
            <a:pPr>
              <a:defRPr>
                <a:solidFill>
                  <a:schemeClr val="bg1"/>
                </a:solidFill>
                <a:latin typeface="Calibri" panose="020F0502020204030204" pitchFamily="34" charset="0"/>
              </a:defRPr>
            </a:pPr>
            <a:endParaRPr lang="en-US"/>
          </a:p>
        </c:txPr>
        <c:crossAx val="133846144"/>
        <c:crosses val="autoZero"/>
        <c:auto val="1"/>
        <c:lblAlgn val="ctr"/>
        <c:lblOffset val="100"/>
      </c:catAx>
      <c:valAx>
        <c:axId val="133846144"/>
        <c:scaling>
          <c:orientation val="minMax"/>
        </c:scaling>
        <c:delete val="1"/>
        <c:axPos val="l"/>
        <c:numFmt formatCode="0%" sourceLinked="1"/>
        <c:majorTickMark val="none"/>
        <c:tickLblPos val="none"/>
        <c:crossAx val="129259008"/>
        <c:crosses val="autoZero"/>
        <c:crossBetween val="between"/>
      </c:valAx>
    </c:plotArea>
    <c:legend>
      <c:legendPos val="t"/>
      <c:layout/>
      <c:txPr>
        <a:bodyPr/>
        <a:lstStyle/>
        <a:p>
          <a:pPr>
            <a:defRPr b="0">
              <a:solidFill>
                <a:schemeClr val="bg1"/>
              </a:solidFill>
              <a:latin typeface="Calibri" panose="020F0502020204030204" pitchFamily="34" charset="0"/>
            </a:defRPr>
          </a:pPr>
          <a:endParaRPr lang="en-US"/>
        </a:p>
      </c:txPr>
    </c:legend>
    <c:plotVisOnly val="1"/>
    <c:dispBlanksAs val="gap"/>
  </c:chart>
  <c:txPr>
    <a:bodyPr/>
    <a:lstStyle/>
    <a:p>
      <a:pPr>
        <a:defRPr sz="1800" b="1"/>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en-US" sz="3600" dirty="0" smtClean="0"/>
              <a:t>Employment</a:t>
            </a:r>
            <a:r>
              <a:rPr lang="en-US" sz="3600" baseline="0" dirty="0" smtClean="0"/>
              <a:t> &amp; Education</a:t>
            </a:r>
            <a:endParaRPr lang="en-US" sz="3600" dirty="0"/>
          </a:p>
        </c:rich>
      </c:tx>
      <c:layout/>
    </c:title>
    <c:plotArea>
      <c:layout/>
      <c:barChart>
        <c:barDir val="col"/>
        <c:grouping val="clustered"/>
        <c:ser>
          <c:idx val="1"/>
          <c:order val="0"/>
          <c:tx>
            <c:strRef>
              <c:f>Sheet1!$C$1</c:f>
              <c:strCache>
                <c:ptCount val="1"/>
                <c:pt idx="0">
                  <c:v>2012</c:v>
                </c:pt>
              </c:strCache>
            </c:strRef>
          </c:tx>
          <c:cat>
            <c:strRef>
              <c:f>Sheet1!$A$2:$A$4</c:f>
              <c:strCache>
                <c:ptCount val="3"/>
                <c:pt idx="0">
                  <c:v>Work Readiness</c:v>
                </c:pt>
                <c:pt idx="1">
                  <c:v>Education</c:v>
                </c:pt>
                <c:pt idx="2">
                  <c:v>GED</c:v>
                </c:pt>
              </c:strCache>
            </c:strRef>
          </c:cat>
          <c:val>
            <c:numRef>
              <c:f>Sheet1!$C$2:$C$4</c:f>
              <c:numCache>
                <c:formatCode>0%</c:formatCode>
                <c:ptCount val="3"/>
                <c:pt idx="0">
                  <c:v>0.96000000000000063</c:v>
                </c:pt>
                <c:pt idx="1">
                  <c:v>0.93</c:v>
                </c:pt>
                <c:pt idx="2">
                  <c:v>0.22</c:v>
                </c:pt>
              </c:numCache>
            </c:numRef>
          </c:val>
        </c:ser>
        <c:dLbls>
          <c:showVal val="1"/>
        </c:dLbls>
        <c:overlap val="-25"/>
        <c:axId val="129561728"/>
        <c:axId val="133780224"/>
      </c:barChart>
      <c:catAx>
        <c:axId val="129561728"/>
        <c:scaling>
          <c:orientation val="minMax"/>
        </c:scaling>
        <c:axPos val="b"/>
        <c:majorTickMark val="none"/>
        <c:tickLblPos val="nextTo"/>
        <c:crossAx val="133780224"/>
        <c:crosses val="autoZero"/>
        <c:auto val="1"/>
        <c:lblAlgn val="ctr"/>
        <c:lblOffset val="100"/>
      </c:catAx>
      <c:valAx>
        <c:axId val="133780224"/>
        <c:scaling>
          <c:orientation val="minMax"/>
        </c:scaling>
        <c:delete val="1"/>
        <c:axPos val="l"/>
        <c:numFmt formatCode="0%" sourceLinked="1"/>
        <c:majorTickMark val="none"/>
        <c:tickLblPos val="none"/>
        <c:crossAx val="129561728"/>
        <c:crosses val="autoZero"/>
        <c:crossBetween val="between"/>
      </c:valAx>
    </c:plotArea>
    <c:legend>
      <c:legendPos val="t"/>
      <c:layout/>
      <c:txPr>
        <a:bodyPr/>
        <a:lstStyle/>
        <a:p>
          <a:pPr>
            <a:defRPr b="0"/>
          </a:pPr>
          <a:endParaRPr lang="en-US"/>
        </a:p>
      </c:txPr>
    </c:legend>
    <c:plotVisOnly val="1"/>
    <c:dispBlanksAs val="gap"/>
  </c:chart>
  <c:txPr>
    <a:bodyPr/>
    <a:lstStyle/>
    <a:p>
      <a:pPr>
        <a:defRPr sz="1800" b="1"/>
      </a:pPr>
      <a:endParaRPr lang="en-US"/>
    </a:p>
  </c:tx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sz="3600" dirty="0" smtClean="0"/>
              <a:t>Therapeuti</a:t>
            </a:r>
            <a:r>
              <a:rPr lang="en-US" sz="3600" baseline="0" dirty="0" smtClean="0"/>
              <a:t>c Childcare</a:t>
            </a:r>
            <a:endParaRPr lang="en-US" sz="3600" dirty="0"/>
          </a:p>
        </c:rich>
      </c:tx>
      <c:layout>
        <c:manualLayout>
          <c:xMode val="edge"/>
          <c:yMode val="edge"/>
          <c:x val="0.24599783579684287"/>
          <c:y val="1.6836199685282504E-2"/>
        </c:manualLayout>
      </c:layout>
    </c:title>
    <c:plotArea>
      <c:layout/>
      <c:barChart>
        <c:barDir val="col"/>
        <c:grouping val="clustered"/>
        <c:ser>
          <c:idx val="1"/>
          <c:order val="0"/>
          <c:tx>
            <c:strRef>
              <c:f>Sheet1!$C$1</c:f>
              <c:strCache>
                <c:ptCount val="1"/>
                <c:pt idx="0">
                  <c:v>2012</c:v>
                </c:pt>
              </c:strCache>
            </c:strRef>
          </c:tx>
          <c:dLbls>
            <c:dLbl>
              <c:idx val="0"/>
              <c:layout>
                <c:manualLayout>
                  <c:x val="1.4618731869042692E-3"/>
                  <c:y val="-1.1224133123521688E-2"/>
                </c:manualLayout>
              </c:layout>
              <c:showVal val="1"/>
            </c:dLbl>
            <c:showVal val="1"/>
          </c:dLbls>
          <c:cat>
            <c:strRef>
              <c:f>Sheet1!$A$2:$A$3</c:f>
              <c:strCache>
                <c:ptCount val="2"/>
                <c:pt idx="0">
                  <c:v>0 - 5 yr olds</c:v>
                </c:pt>
                <c:pt idx="1">
                  <c:v>6 - 17 yr olds</c:v>
                </c:pt>
              </c:strCache>
            </c:strRef>
          </c:cat>
          <c:val>
            <c:numRef>
              <c:f>Sheet1!$C$2:$C$3</c:f>
              <c:numCache>
                <c:formatCode>0%</c:formatCode>
                <c:ptCount val="2"/>
                <c:pt idx="0">
                  <c:v>0.8</c:v>
                </c:pt>
                <c:pt idx="1">
                  <c:v>0.82000000000000028</c:v>
                </c:pt>
              </c:numCache>
            </c:numRef>
          </c:val>
        </c:ser>
        <c:dLbls>
          <c:showVal val="1"/>
        </c:dLbls>
        <c:overlap val="-72"/>
        <c:axId val="134574848"/>
        <c:axId val="134576384"/>
      </c:barChart>
      <c:catAx>
        <c:axId val="134574848"/>
        <c:scaling>
          <c:orientation val="minMax"/>
        </c:scaling>
        <c:axPos val="b"/>
        <c:majorTickMark val="none"/>
        <c:tickLblPos val="nextTo"/>
        <c:crossAx val="134576384"/>
        <c:crosses val="autoZero"/>
        <c:auto val="1"/>
        <c:lblAlgn val="ctr"/>
        <c:lblOffset val="100"/>
      </c:catAx>
      <c:valAx>
        <c:axId val="134576384"/>
        <c:scaling>
          <c:orientation val="minMax"/>
        </c:scaling>
        <c:axPos val="l"/>
        <c:numFmt formatCode="0%" sourceLinked="1"/>
        <c:majorTickMark val="none"/>
        <c:tickLblPos val="none"/>
        <c:crossAx val="134574848"/>
        <c:crosses val="autoZero"/>
        <c:crossBetween val="between"/>
        <c:majorUnit val="1"/>
        <c:minorUnit val="2.0000000000000011E-2"/>
      </c:valAx>
    </c:plotArea>
    <c:legend>
      <c:legendPos val="t"/>
      <c:layout/>
      <c:txPr>
        <a:bodyPr/>
        <a:lstStyle/>
        <a:p>
          <a:pPr>
            <a:defRPr b="0"/>
          </a:pPr>
          <a:endParaRPr lang="en-US"/>
        </a:p>
      </c:txPr>
    </c:legend>
    <c:plotVisOnly val="1"/>
    <c:dispBlanksAs val="gap"/>
  </c:chart>
  <c:txPr>
    <a:bodyPr/>
    <a:lstStyle/>
    <a:p>
      <a:pPr>
        <a:defRPr sz="1800" b="1"/>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1"/>
          <c:order val="0"/>
          <c:tx>
            <c:strRef>
              <c:f>Sheet1!$C$1</c:f>
              <c:strCache>
                <c:ptCount val="1"/>
                <c:pt idx="0">
                  <c:v>2012</c:v>
                </c:pt>
              </c:strCache>
            </c:strRef>
          </c:tx>
          <c:cat>
            <c:strRef>
              <c:f>Sheet1!$A$2</c:f>
              <c:strCache>
                <c:ptCount val="1"/>
                <c:pt idx="0">
                  <c:v>People housed in
FJV Permanent Housing</c:v>
                </c:pt>
              </c:strCache>
            </c:strRef>
          </c:cat>
          <c:val>
            <c:numRef>
              <c:f>Sheet1!$C$2</c:f>
              <c:numCache>
                <c:formatCode>0</c:formatCode>
                <c:ptCount val="1"/>
                <c:pt idx="0">
                  <c:v>712</c:v>
                </c:pt>
              </c:numCache>
            </c:numRef>
          </c:val>
        </c:ser>
        <c:dLbls>
          <c:showVal val="1"/>
        </c:dLbls>
        <c:overlap val="-25"/>
        <c:axId val="135503872"/>
        <c:axId val="135506176"/>
      </c:barChart>
      <c:catAx>
        <c:axId val="135503872"/>
        <c:scaling>
          <c:orientation val="minMax"/>
        </c:scaling>
        <c:axPos val="b"/>
        <c:majorTickMark val="none"/>
        <c:tickLblPos val="nextTo"/>
        <c:crossAx val="135506176"/>
        <c:crosses val="autoZero"/>
        <c:auto val="1"/>
        <c:lblAlgn val="ctr"/>
        <c:lblOffset val="100"/>
      </c:catAx>
      <c:valAx>
        <c:axId val="135506176"/>
        <c:scaling>
          <c:orientation val="minMax"/>
        </c:scaling>
        <c:delete val="1"/>
        <c:axPos val="l"/>
        <c:numFmt formatCode="0" sourceLinked="1"/>
        <c:tickLblPos val="none"/>
        <c:crossAx val="135503872"/>
        <c:crosses val="autoZero"/>
        <c:crossBetween val="between"/>
        <c:majorUnit val="200"/>
        <c:minorUnit val="40"/>
      </c:valAx>
    </c:plotArea>
    <c:legend>
      <c:legendPos val="t"/>
      <c:layout/>
      <c:txPr>
        <a:bodyPr/>
        <a:lstStyle/>
        <a:p>
          <a:pPr>
            <a:defRPr b="0"/>
          </a:pPr>
          <a:endParaRPr lang="en-US"/>
        </a:p>
      </c:txPr>
    </c:legend>
    <c:plotVisOnly val="1"/>
    <c:dispBlanksAs val="gap"/>
  </c:chart>
  <c:txPr>
    <a:bodyPr/>
    <a:lstStyle/>
    <a:p>
      <a:pPr>
        <a:defRPr sz="1800" b="1"/>
      </a:pPr>
      <a:endParaRPr lang="en-US"/>
    </a:p>
  </c:tx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1"/>
          <c:order val="0"/>
          <c:tx>
            <c:strRef>
              <c:f>Sheet1!$C$1</c:f>
              <c:strCache>
                <c:ptCount val="1"/>
                <c:pt idx="0">
                  <c:v>2012</c:v>
                </c:pt>
              </c:strCache>
            </c:strRef>
          </c:tx>
          <c:cat>
            <c:strRef>
              <c:f>Sheet1!$A$2</c:f>
              <c:strCache>
                <c:ptCount val="1"/>
                <c:pt idx="0">
                  <c:v>% of new tenants that were
homeless prior to move-in</c:v>
                </c:pt>
              </c:strCache>
            </c:strRef>
          </c:cat>
          <c:val>
            <c:numRef>
              <c:f>Sheet1!$C$2</c:f>
              <c:numCache>
                <c:formatCode>0%</c:formatCode>
                <c:ptCount val="1"/>
                <c:pt idx="0">
                  <c:v>0.44</c:v>
                </c:pt>
              </c:numCache>
            </c:numRef>
          </c:val>
        </c:ser>
        <c:dLbls>
          <c:showVal val="1"/>
        </c:dLbls>
        <c:overlap val="-25"/>
        <c:axId val="135543040"/>
        <c:axId val="135491584"/>
      </c:barChart>
      <c:catAx>
        <c:axId val="135543040"/>
        <c:scaling>
          <c:orientation val="minMax"/>
        </c:scaling>
        <c:axPos val="b"/>
        <c:majorTickMark val="none"/>
        <c:tickLblPos val="nextTo"/>
        <c:crossAx val="135491584"/>
        <c:crosses val="autoZero"/>
        <c:auto val="1"/>
        <c:lblAlgn val="ctr"/>
        <c:lblOffset val="100"/>
      </c:catAx>
      <c:valAx>
        <c:axId val="135491584"/>
        <c:scaling>
          <c:orientation val="minMax"/>
        </c:scaling>
        <c:delete val="1"/>
        <c:axPos val="l"/>
        <c:numFmt formatCode="0%" sourceLinked="1"/>
        <c:majorTickMark val="none"/>
        <c:tickLblPos val="none"/>
        <c:crossAx val="135543040"/>
        <c:crosses val="autoZero"/>
        <c:crossBetween val="between"/>
      </c:valAx>
    </c:plotArea>
    <c:legend>
      <c:legendPos val="t"/>
      <c:layout/>
      <c:txPr>
        <a:bodyPr/>
        <a:lstStyle/>
        <a:p>
          <a:pPr>
            <a:defRPr b="0"/>
          </a:pPr>
          <a:endParaRPr lang="en-US"/>
        </a:p>
      </c:txPr>
    </c:legend>
    <c:plotVisOnly val="1"/>
    <c:dispBlanksAs val="gap"/>
  </c:chart>
  <c:txPr>
    <a:bodyPr/>
    <a:lstStyle/>
    <a:p>
      <a:pPr>
        <a:defRPr sz="1800" b="1"/>
      </a:pPr>
      <a:endParaRPr lang="en-US"/>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sz="3600" dirty="0" smtClean="0"/>
              <a:t>Housing Stability</a:t>
            </a:r>
            <a:endParaRPr lang="en-US" sz="3600" dirty="0"/>
          </a:p>
        </c:rich>
      </c:tx>
      <c:layout>
        <c:manualLayout>
          <c:xMode val="edge"/>
          <c:yMode val="edge"/>
          <c:x val="0.33225514573836168"/>
          <c:y val="1.6836199685282466E-2"/>
        </c:manualLayout>
      </c:layout>
    </c:title>
    <c:plotArea>
      <c:layout/>
      <c:barChart>
        <c:barDir val="col"/>
        <c:grouping val="clustered"/>
        <c:ser>
          <c:idx val="1"/>
          <c:order val="0"/>
          <c:tx>
            <c:strRef>
              <c:f>Sheet1!$C$1</c:f>
              <c:strCache>
                <c:ptCount val="1"/>
                <c:pt idx="0">
                  <c:v>2012</c:v>
                </c:pt>
              </c:strCache>
            </c:strRef>
          </c:tx>
          <c:cat>
            <c:strRef>
              <c:f>Sheet1!$A$2:$A$3</c:f>
              <c:strCache>
                <c:ptCount val="2"/>
                <c:pt idx="0">
                  <c:v>Of those who moved in before the year, 
% who stayed in FJV PH for &gt;1 yr</c:v>
                </c:pt>
                <c:pt idx="1">
                  <c:v>Of those who moved in during the year, 
% who maintained their housing in FJV PH</c:v>
                </c:pt>
              </c:strCache>
            </c:strRef>
          </c:cat>
          <c:val>
            <c:numRef>
              <c:f>Sheet1!$C$2:$C$3</c:f>
              <c:numCache>
                <c:formatCode>0%</c:formatCode>
                <c:ptCount val="2"/>
                <c:pt idx="0">
                  <c:v>0.96000000000000063</c:v>
                </c:pt>
                <c:pt idx="1">
                  <c:v>0.95000000000000062</c:v>
                </c:pt>
              </c:numCache>
            </c:numRef>
          </c:val>
        </c:ser>
        <c:dLbls>
          <c:showVal val="1"/>
        </c:dLbls>
        <c:overlap val="-25"/>
        <c:axId val="135579904"/>
        <c:axId val="135586944"/>
      </c:barChart>
      <c:catAx>
        <c:axId val="135579904"/>
        <c:scaling>
          <c:orientation val="minMax"/>
        </c:scaling>
        <c:axPos val="b"/>
        <c:majorTickMark val="none"/>
        <c:tickLblPos val="nextTo"/>
        <c:crossAx val="135586944"/>
        <c:crosses val="autoZero"/>
        <c:auto val="1"/>
        <c:lblAlgn val="ctr"/>
        <c:lblOffset val="100"/>
      </c:catAx>
      <c:valAx>
        <c:axId val="135586944"/>
        <c:scaling>
          <c:orientation val="minMax"/>
        </c:scaling>
        <c:axPos val="l"/>
        <c:numFmt formatCode="0%" sourceLinked="1"/>
        <c:majorTickMark val="none"/>
        <c:tickLblPos val="none"/>
        <c:crossAx val="135579904"/>
        <c:crosses val="autoZero"/>
        <c:crossBetween val="between"/>
        <c:majorUnit val="1.02"/>
      </c:valAx>
    </c:plotArea>
    <c:legend>
      <c:legendPos val="t"/>
      <c:layout/>
      <c:txPr>
        <a:bodyPr/>
        <a:lstStyle/>
        <a:p>
          <a:pPr>
            <a:defRPr b="0"/>
          </a:pPr>
          <a:endParaRPr lang="en-US"/>
        </a:p>
      </c:txPr>
    </c:legend>
    <c:plotVisOnly val="1"/>
    <c:dispBlanksAs val="gap"/>
  </c:chart>
  <c:txPr>
    <a:bodyPr/>
    <a:lstStyle/>
    <a:p>
      <a:pPr>
        <a:defRPr sz="1800" b="1"/>
      </a:pPr>
      <a:endParaRPr lang="en-US"/>
    </a:p>
  </c:txPr>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sz="3600" dirty="0" smtClean="0"/>
              <a:t>Housing Stability</a:t>
            </a:r>
            <a:endParaRPr lang="en-US" sz="3600" dirty="0"/>
          </a:p>
        </c:rich>
      </c:tx>
      <c:layout>
        <c:manualLayout>
          <c:xMode val="edge"/>
          <c:yMode val="edge"/>
          <c:x val="0.31471128608923882"/>
          <c:y val="1.6836199685282459E-2"/>
        </c:manualLayout>
      </c:layout>
    </c:title>
    <c:plotArea>
      <c:layout>
        <c:manualLayout>
          <c:layoutTarget val="inner"/>
          <c:xMode val="edge"/>
          <c:yMode val="edge"/>
          <c:x val="1.7543859649122841E-2"/>
          <c:y val="0.28256821422716338"/>
          <c:w val="0.96783625730994161"/>
          <c:h val="0.55222204693720356"/>
        </c:manualLayout>
      </c:layout>
      <c:barChart>
        <c:barDir val="col"/>
        <c:grouping val="clustered"/>
        <c:ser>
          <c:idx val="1"/>
          <c:order val="0"/>
          <c:tx>
            <c:strRef>
              <c:f>Sheet1!$C$1</c:f>
              <c:strCache>
                <c:ptCount val="1"/>
                <c:pt idx="0">
                  <c:v>2012</c:v>
                </c:pt>
              </c:strCache>
            </c:strRef>
          </c:tx>
          <c:cat>
            <c:strRef>
              <c:f>Sheet1!$A$2:$A$3</c:f>
              <c:strCache>
                <c:ptCount val="2"/>
                <c:pt idx="0">
                  <c:v>Of those who moved in before the year, 
% who exited to other PH</c:v>
                </c:pt>
                <c:pt idx="1">
                  <c:v>Of those who moved in during the year, 
% who exited to other PH</c:v>
                </c:pt>
              </c:strCache>
            </c:strRef>
          </c:cat>
          <c:val>
            <c:numRef>
              <c:f>Sheet1!$C$2:$C$3</c:f>
              <c:numCache>
                <c:formatCode>0%</c:formatCode>
                <c:ptCount val="2"/>
                <c:pt idx="0">
                  <c:v>0.45</c:v>
                </c:pt>
                <c:pt idx="1">
                  <c:v>0.33000000000000135</c:v>
                </c:pt>
              </c:numCache>
            </c:numRef>
          </c:val>
        </c:ser>
        <c:dLbls>
          <c:showVal val="1"/>
        </c:dLbls>
        <c:overlap val="-25"/>
        <c:axId val="135600384"/>
        <c:axId val="135751936"/>
      </c:barChart>
      <c:catAx>
        <c:axId val="135600384"/>
        <c:scaling>
          <c:orientation val="minMax"/>
        </c:scaling>
        <c:axPos val="b"/>
        <c:majorTickMark val="none"/>
        <c:tickLblPos val="nextTo"/>
        <c:crossAx val="135751936"/>
        <c:crosses val="autoZero"/>
        <c:auto val="1"/>
        <c:lblAlgn val="ctr"/>
        <c:lblOffset val="100"/>
      </c:catAx>
      <c:valAx>
        <c:axId val="135751936"/>
        <c:scaling>
          <c:orientation val="minMax"/>
        </c:scaling>
        <c:delete val="1"/>
        <c:axPos val="l"/>
        <c:numFmt formatCode="0%" sourceLinked="1"/>
        <c:majorTickMark val="none"/>
        <c:tickLblPos val="none"/>
        <c:crossAx val="135600384"/>
        <c:crosses val="autoZero"/>
        <c:crossBetween val="between"/>
      </c:valAx>
    </c:plotArea>
    <c:legend>
      <c:legendPos val="t"/>
      <c:layout/>
      <c:txPr>
        <a:bodyPr/>
        <a:lstStyle/>
        <a:p>
          <a:pPr>
            <a:defRPr b="0"/>
          </a:pPr>
          <a:endParaRPr lang="en-US"/>
        </a:p>
      </c:txPr>
    </c:legend>
    <c:plotVisOnly val="1"/>
    <c:dispBlanksAs val="gap"/>
  </c:chart>
  <c:txPr>
    <a:bodyPr/>
    <a:lstStyle/>
    <a:p>
      <a:pPr>
        <a:defRPr sz="1800" b="1"/>
      </a:pPr>
      <a:endParaRPr lang="en-US"/>
    </a:p>
  </c:txPr>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D44FD-C330-4B4E-9165-0679A71BDFD5}"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en-US"/>
        </a:p>
      </dgm:t>
    </dgm:pt>
    <dgm:pt modelId="{F2EAD62D-258C-4DC3-A68E-A2E93791C928}">
      <dgm:prSet phldrT="[Text]" custT="1"/>
      <dgm:spPr/>
      <dgm:t>
        <a:bodyPr/>
        <a:lstStyle/>
        <a:p>
          <a:r>
            <a:rPr lang="en-US" sz="2400" dirty="0" smtClean="0"/>
            <a:t>The overall level of homelessness remained essentially the same from 2011 to 2012, with the number of homeless individuals falling slightly and the number of homeless families increasing slightly.</a:t>
          </a:r>
          <a:r>
            <a:rPr lang="en-US" sz="2400" baseline="30000" dirty="0" smtClean="0"/>
            <a:t>1</a:t>
          </a:r>
          <a:endParaRPr lang="en-US" sz="2400" baseline="30000" dirty="0"/>
        </a:p>
      </dgm:t>
    </dgm:pt>
    <dgm:pt modelId="{69965ADF-A7C9-4839-987E-E788CAB296BC}" type="parTrans" cxnId="{2E14AE56-F585-47B7-A1AC-B4780B219A5E}">
      <dgm:prSet/>
      <dgm:spPr/>
      <dgm:t>
        <a:bodyPr/>
        <a:lstStyle/>
        <a:p>
          <a:endParaRPr lang="en-US"/>
        </a:p>
      </dgm:t>
    </dgm:pt>
    <dgm:pt modelId="{9DC0B908-D128-4FB8-BF28-9E9947DC56FA}" type="sibTrans" cxnId="{2E14AE56-F585-47B7-A1AC-B4780B219A5E}">
      <dgm:prSet/>
      <dgm:spPr/>
      <dgm:t>
        <a:bodyPr/>
        <a:lstStyle/>
        <a:p>
          <a:endParaRPr lang="en-US"/>
        </a:p>
      </dgm:t>
    </dgm:pt>
    <dgm:pt modelId="{705BA08E-C5C4-45C4-A197-077006FEDFD6}">
      <dgm:prSet phldrT="[Text]" custT="1"/>
      <dgm:spPr/>
      <dgm:t>
        <a:bodyPr/>
        <a:lstStyle/>
        <a:p>
          <a:r>
            <a:rPr lang="en-US" sz="2400" dirty="0" smtClean="0"/>
            <a:t>In 2011, 8.5 million very-low-income families without housing assistance paid more than half their incomes for housing — an increase of 43 percent from 2007.</a:t>
          </a:r>
          <a:r>
            <a:rPr lang="en-US" sz="2400" baseline="30000" dirty="0" smtClean="0"/>
            <a:t>2</a:t>
          </a:r>
          <a:endParaRPr lang="en-US" sz="2400" baseline="30000" dirty="0"/>
        </a:p>
      </dgm:t>
    </dgm:pt>
    <dgm:pt modelId="{30289E34-EBA2-4143-ACE3-06140301D640}" type="parTrans" cxnId="{0ED1545D-63F8-4533-B180-0748E73AB280}">
      <dgm:prSet/>
      <dgm:spPr/>
      <dgm:t>
        <a:bodyPr/>
        <a:lstStyle/>
        <a:p>
          <a:endParaRPr lang="en-US"/>
        </a:p>
      </dgm:t>
    </dgm:pt>
    <dgm:pt modelId="{F8C48613-4B4E-4679-9427-5C25869CA93B}" type="sibTrans" cxnId="{0ED1545D-63F8-4533-B180-0748E73AB280}">
      <dgm:prSet/>
      <dgm:spPr/>
      <dgm:t>
        <a:bodyPr/>
        <a:lstStyle/>
        <a:p>
          <a:endParaRPr lang="en-US"/>
        </a:p>
      </dgm:t>
    </dgm:pt>
    <dgm:pt modelId="{DB590E7C-3AEE-4972-BB10-C83667460C7A}">
      <dgm:prSet phldrT="[Text]" custT="1"/>
      <dgm:spPr/>
      <dgm:t>
        <a:bodyPr/>
        <a:lstStyle/>
        <a:p>
          <a:r>
            <a:rPr lang="en-US" sz="2400" dirty="0" smtClean="0"/>
            <a:t>Over the last two decades, more than 350,000 apartments have been removed from subsidy programs, boarded up, or torn down.</a:t>
          </a:r>
          <a:r>
            <a:rPr lang="en-US" sz="2400" baseline="30000" dirty="0" smtClean="0"/>
            <a:t>2</a:t>
          </a:r>
          <a:endParaRPr lang="en-US" sz="2400" baseline="30000" dirty="0"/>
        </a:p>
      </dgm:t>
    </dgm:pt>
    <dgm:pt modelId="{C07BBD01-512D-41BE-AF21-A407B3A22A4F}" type="parTrans" cxnId="{7EC2A82C-42FD-4E55-B87F-1E02E20424D4}">
      <dgm:prSet/>
      <dgm:spPr/>
      <dgm:t>
        <a:bodyPr/>
        <a:lstStyle/>
        <a:p>
          <a:endParaRPr lang="en-US"/>
        </a:p>
      </dgm:t>
    </dgm:pt>
    <dgm:pt modelId="{9A093716-67D8-40D9-8D7F-91DFFDB1F053}" type="sibTrans" cxnId="{7EC2A82C-42FD-4E55-B87F-1E02E20424D4}">
      <dgm:prSet/>
      <dgm:spPr/>
      <dgm:t>
        <a:bodyPr/>
        <a:lstStyle/>
        <a:p>
          <a:endParaRPr lang="en-US"/>
        </a:p>
      </dgm:t>
    </dgm:pt>
    <dgm:pt modelId="{E741D2E4-C530-4C47-9086-86F1760A1A81}" type="pres">
      <dgm:prSet presAssocID="{B3DD44FD-C330-4B4E-9165-0679A71BDFD5}" presName="linear" presStyleCnt="0">
        <dgm:presLayoutVars>
          <dgm:animLvl val="lvl"/>
          <dgm:resizeHandles val="exact"/>
        </dgm:presLayoutVars>
      </dgm:prSet>
      <dgm:spPr/>
      <dgm:t>
        <a:bodyPr/>
        <a:lstStyle/>
        <a:p>
          <a:endParaRPr lang="en-US"/>
        </a:p>
      </dgm:t>
    </dgm:pt>
    <dgm:pt modelId="{9164C419-B26E-45D1-BFBC-6697942284B7}" type="pres">
      <dgm:prSet presAssocID="{F2EAD62D-258C-4DC3-A68E-A2E93791C928}" presName="parentText" presStyleLbl="node1" presStyleIdx="0" presStyleCnt="3">
        <dgm:presLayoutVars>
          <dgm:chMax val="0"/>
          <dgm:bulletEnabled val="1"/>
        </dgm:presLayoutVars>
      </dgm:prSet>
      <dgm:spPr/>
      <dgm:t>
        <a:bodyPr/>
        <a:lstStyle/>
        <a:p>
          <a:endParaRPr lang="en-US"/>
        </a:p>
      </dgm:t>
    </dgm:pt>
    <dgm:pt modelId="{D0BC9688-4251-4804-AD75-6545F7A56844}" type="pres">
      <dgm:prSet presAssocID="{9DC0B908-D128-4FB8-BF28-9E9947DC56FA}" presName="spacer" presStyleCnt="0"/>
      <dgm:spPr/>
      <dgm:t>
        <a:bodyPr/>
        <a:lstStyle/>
        <a:p>
          <a:endParaRPr lang="en-US"/>
        </a:p>
      </dgm:t>
    </dgm:pt>
    <dgm:pt modelId="{E808F8D6-0733-4572-957D-1E260610C121}" type="pres">
      <dgm:prSet presAssocID="{705BA08E-C5C4-45C4-A197-077006FEDFD6}" presName="parentText" presStyleLbl="node1" presStyleIdx="1" presStyleCnt="3">
        <dgm:presLayoutVars>
          <dgm:chMax val="0"/>
          <dgm:bulletEnabled val="1"/>
        </dgm:presLayoutVars>
      </dgm:prSet>
      <dgm:spPr/>
      <dgm:t>
        <a:bodyPr/>
        <a:lstStyle/>
        <a:p>
          <a:endParaRPr lang="en-US"/>
        </a:p>
      </dgm:t>
    </dgm:pt>
    <dgm:pt modelId="{7014DE28-C860-4853-B443-3B32F786F7B4}" type="pres">
      <dgm:prSet presAssocID="{F8C48613-4B4E-4679-9427-5C25869CA93B}" presName="spacer" presStyleCnt="0"/>
      <dgm:spPr/>
      <dgm:t>
        <a:bodyPr/>
        <a:lstStyle/>
        <a:p>
          <a:endParaRPr lang="en-US"/>
        </a:p>
      </dgm:t>
    </dgm:pt>
    <dgm:pt modelId="{F46243E0-11FC-4315-9DD1-6E0FB775D606}" type="pres">
      <dgm:prSet presAssocID="{DB590E7C-3AEE-4972-BB10-C83667460C7A}" presName="parentText" presStyleLbl="node1" presStyleIdx="2" presStyleCnt="3">
        <dgm:presLayoutVars>
          <dgm:chMax val="0"/>
          <dgm:bulletEnabled val="1"/>
        </dgm:presLayoutVars>
      </dgm:prSet>
      <dgm:spPr/>
      <dgm:t>
        <a:bodyPr/>
        <a:lstStyle/>
        <a:p>
          <a:endParaRPr lang="en-US"/>
        </a:p>
      </dgm:t>
    </dgm:pt>
  </dgm:ptLst>
  <dgm:cxnLst>
    <dgm:cxn modelId="{59748B03-C0F6-4CB8-9D52-C005D6ACC5CA}" type="presOf" srcId="{F2EAD62D-258C-4DC3-A68E-A2E93791C928}" destId="{9164C419-B26E-45D1-BFBC-6697942284B7}" srcOrd="0" destOrd="0" presId="urn:microsoft.com/office/officeart/2005/8/layout/vList2"/>
    <dgm:cxn modelId="{0ED1545D-63F8-4533-B180-0748E73AB280}" srcId="{B3DD44FD-C330-4B4E-9165-0679A71BDFD5}" destId="{705BA08E-C5C4-45C4-A197-077006FEDFD6}" srcOrd="1" destOrd="0" parTransId="{30289E34-EBA2-4143-ACE3-06140301D640}" sibTransId="{F8C48613-4B4E-4679-9427-5C25869CA93B}"/>
    <dgm:cxn modelId="{2E14AE56-F585-47B7-A1AC-B4780B219A5E}" srcId="{B3DD44FD-C330-4B4E-9165-0679A71BDFD5}" destId="{F2EAD62D-258C-4DC3-A68E-A2E93791C928}" srcOrd="0" destOrd="0" parTransId="{69965ADF-A7C9-4839-987E-E788CAB296BC}" sibTransId="{9DC0B908-D128-4FB8-BF28-9E9947DC56FA}"/>
    <dgm:cxn modelId="{AA320C3C-8259-4AB4-98B9-2A3FDBFA6C57}" type="presOf" srcId="{DB590E7C-3AEE-4972-BB10-C83667460C7A}" destId="{F46243E0-11FC-4315-9DD1-6E0FB775D606}" srcOrd="0" destOrd="0" presId="urn:microsoft.com/office/officeart/2005/8/layout/vList2"/>
    <dgm:cxn modelId="{7558E682-D25F-4773-826C-4E681B14D159}" type="presOf" srcId="{705BA08E-C5C4-45C4-A197-077006FEDFD6}" destId="{E808F8D6-0733-4572-957D-1E260610C121}" srcOrd="0" destOrd="0" presId="urn:microsoft.com/office/officeart/2005/8/layout/vList2"/>
    <dgm:cxn modelId="{7EC2A82C-42FD-4E55-B87F-1E02E20424D4}" srcId="{B3DD44FD-C330-4B4E-9165-0679A71BDFD5}" destId="{DB590E7C-3AEE-4972-BB10-C83667460C7A}" srcOrd="2" destOrd="0" parTransId="{C07BBD01-512D-41BE-AF21-A407B3A22A4F}" sibTransId="{9A093716-67D8-40D9-8D7F-91DFFDB1F053}"/>
    <dgm:cxn modelId="{7FB1BCA0-EC5D-4A09-8ACA-29C7B32F7DF2}" type="presOf" srcId="{B3DD44FD-C330-4B4E-9165-0679A71BDFD5}" destId="{E741D2E4-C530-4C47-9086-86F1760A1A81}" srcOrd="0" destOrd="0" presId="urn:microsoft.com/office/officeart/2005/8/layout/vList2"/>
    <dgm:cxn modelId="{9CE11705-85C6-475F-83F6-D511EE73A989}" type="presParOf" srcId="{E741D2E4-C530-4C47-9086-86F1760A1A81}" destId="{9164C419-B26E-45D1-BFBC-6697942284B7}" srcOrd="0" destOrd="0" presId="urn:microsoft.com/office/officeart/2005/8/layout/vList2"/>
    <dgm:cxn modelId="{CB8F02DF-DF71-43ED-A6E0-958C9F7C63EB}" type="presParOf" srcId="{E741D2E4-C530-4C47-9086-86F1760A1A81}" destId="{D0BC9688-4251-4804-AD75-6545F7A56844}" srcOrd="1" destOrd="0" presId="urn:microsoft.com/office/officeart/2005/8/layout/vList2"/>
    <dgm:cxn modelId="{F9F5B995-D8B2-416E-977D-7BBE96137BE2}" type="presParOf" srcId="{E741D2E4-C530-4C47-9086-86F1760A1A81}" destId="{E808F8D6-0733-4572-957D-1E260610C121}" srcOrd="2" destOrd="0" presId="urn:microsoft.com/office/officeart/2005/8/layout/vList2"/>
    <dgm:cxn modelId="{3849B43B-B344-46D5-BCAB-FF480F3E0F56}" type="presParOf" srcId="{E741D2E4-C530-4C47-9086-86F1760A1A81}" destId="{7014DE28-C860-4853-B443-3B32F786F7B4}" srcOrd="3" destOrd="0" presId="urn:microsoft.com/office/officeart/2005/8/layout/vList2"/>
    <dgm:cxn modelId="{9A877513-14E0-4A5D-A953-9EE08E7F336A}" type="presParOf" srcId="{E741D2E4-C530-4C47-9086-86F1760A1A81}" destId="{F46243E0-11FC-4315-9DD1-6E0FB775D606}"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B895CB-98C9-497C-9A96-4461C74E3625}" type="doc">
      <dgm:prSet loTypeId="urn:microsoft.com/office/officeart/2005/8/layout/radial5" loCatId="relationship" qsTypeId="urn:microsoft.com/office/officeart/2005/8/quickstyle/3d2" qsCatId="3D" csTypeId="urn:microsoft.com/office/officeart/2005/8/colors/accent6_2" csCatId="accent6" phldr="1"/>
      <dgm:spPr/>
      <dgm:t>
        <a:bodyPr/>
        <a:lstStyle/>
        <a:p>
          <a:endParaRPr lang="en-US"/>
        </a:p>
      </dgm:t>
    </dgm:pt>
    <dgm:pt modelId="{03E5AED7-C77B-4F56-98EC-62117E1A12E3}">
      <dgm:prSet phldrT="[Text]" custT="1"/>
      <dgm:spPr/>
      <dgm:t>
        <a:bodyPr/>
        <a:lstStyle/>
        <a:p>
          <a:r>
            <a:rPr lang="en-US" sz="2000" b="1" baseline="0" dirty="0" smtClean="0">
              <a:solidFill>
                <a:schemeClr val="tx1"/>
              </a:solidFill>
            </a:rPr>
            <a:t>Client</a:t>
          </a:r>
          <a:endParaRPr lang="en-US" sz="2000" b="1" baseline="0" dirty="0">
            <a:solidFill>
              <a:schemeClr val="tx1"/>
            </a:solidFill>
          </a:endParaRPr>
        </a:p>
      </dgm:t>
    </dgm:pt>
    <dgm:pt modelId="{FB93394B-125E-4CF3-9590-EBDA2A3B82CD}" type="parTrans" cxnId="{8DBABC4F-621E-4A98-9933-619AAB8868F4}">
      <dgm:prSet/>
      <dgm:spPr/>
      <dgm:t>
        <a:bodyPr/>
        <a:lstStyle/>
        <a:p>
          <a:endParaRPr lang="en-US"/>
        </a:p>
      </dgm:t>
    </dgm:pt>
    <dgm:pt modelId="{EAC8775A-DDB3-4CBA-9DB8-5F10958AE1D1}" type="sibTrans" cxnId="{8DBABC4F-621E-4A98-9933-619AAB8868F4}">
      <dgm:prSet/>
      <dgm:spPr/>
      <dgm:t>
        <a:bodyPr/>
        <a:lstStyle/>
        <a:p>
          <a:endParaRPr lang="en-US"/>
        </a:p>
      </dgm:t>
    </dgm:pt>
    <dgm:pt modelId="{39A3D35D-47BA-4744-8C90-71D00656D759}">
      <dgm:prSet phldrT="[Text]" custT="1"/>
      <dgm:spPr/>
      <dgm:t>
        <a:bodyPr/>
        <a:lstStyle/>
        <a:p>
          <a:r>
            <a:rPr lang="en-US" sz="1200" baseline="0" dirty="0" smtClean="0">
              <a:solidFill>
                <a:schemeClr val="tx1"/>
              </a:solidFill>
            </a:rPr>
            <a:t>Addiction Treatment Counselor</a:t>
          </a:r>
          <a:endParaRPr lang="en-US" sz="1200" baseline="0" dirty="0">
            <a:solidFill>
              <a:schemeClr val="tx1"/>
            </a:solidFill>
          </a:endParaRPr>
        </a:p>
      </dgm:t>
    </dgm:pt>
    <dgm:pt modelId="{58521782-282E-48F0-A542-AC8FDFE1DE7F}" type="parTrans" cxnId="{60BB875F-F80B-40BF-81EF-4F0DF55A362A}">
      <dgm:prSet/>
      <dgm:spPr/>
      <dgm:t>
        <a:bodyPr/>
        <a:lstStyle/>
        <a:p>
          <a:endParaRPr lang="en-US" dirty="0"/>
        </a:p>
      </dgm:t>
    </dgm:pt>
    <dgm:pt modelId="{728E1BFB-0071-4299-A1B2-598E1CB0A538}" type="sibTrans" cxnId="{60BB875F-F80B-40BF-81EF-4F0DF55A362A}">
      <dgm:prSet/>
      <dgm:spPr/>
      <dgm:t>
        <a:bodyPr/>
        <a:lstStyle/>
        <a:p>
          <a:endParaRPr lang="en-US"/>
        </a:p>
      </dgm:t>
    </dgm:pt>
    <dgm:pt modelId="{45F457A7-F3F4-4020-8955-200FE5B81332}">
      <dgm:prSet phldrT="[Text]" custT="1"/>
      <dgm:spPr/>
      <dgm:t>
        <a:bodyPr/>
        <a:lstStyle/>
        <a:p>
          <a:r>
            <a:rPr lang="en-US" sz="1200" baseline="0" dirty="0" smtClean="0">
              <a:solidFill>
                <a:schemeClr val="tx1"/>
              </a:solidFill>
            </a:rPr>
            <a:t>Mental Health Clinician</a:t>
          </a:r>
          <a:endParaRPr lang="en-US" sz="1200" baseline="0" dirty="0">
            <a:solidFill>
              <a:schemeClr val="tx1"/>
            </a:solidFill>
          </a:endParaRPr>
        </a:p>
      </dgm:t>
    </dgm:pt>
    <dgm:pt modelId="{9AAA4CF1-BC0C-44BE-9891-AD4BF180B117}" type="parTrans" cxnId="{CDE1074E-481D-4A38-B659-81232406B4E3}">
      <dgm:prSet/>
      <dgm:spPr/>
      <dgm:t>
        <a:bodyPr/>
        <a:lstStyle/>
        <a:p>
          <a:endParaRPr lang="en-US" dirty="0"/>
        </a:p>
      </dgm:t>
    </dgm:pt>
    <dgm:pt modelId="{5CFADC91-0616-4A95-8023-05BAD650BB9F}" type="sibTrans" cxnId="{CDE1074E-481D-4A38-B659-81232406B4E3}">
      <dgm:prSet/>
      <dgm:spPr/>
      <dgm:t>
        <a:bodyPr/>
        <a:lstStyle/>
        <a:p>
          <a:endParaRPr lang="en-US"/>
        </a:p>
      </dgm:t>
    </dgm:pt>
    <dgm:pt modelId="{BA752591-4760-411E-A7CD-87D6FE5A9846}">
      <dgm:prSet phldrT="[Text]" custT="1"/>
      <dgm:spPr/>
      <dgm:t>
        <a:bodyPr/>
        <a:lstStyle/>
        <a:p>
          <a:r>
            <a:rPr lang="en-US" sz="1200" baseline="0" dirty="0" smtClean="0">
              <a:solidFill>
                <a:schemeClr val="tx1"/>
              </a:solidFill>
            </a:rPr>
            <a:t>Nurse</a:t>
          </a:r>
          <a:endParaRPr lang="en-US" sz="1200" baseline="0" dirty="0">
            <a:solidFill>
              <a:schemeClr val="tx1"/>
            </a:solidFill>
          </a:endParaRPr>
        </a:p>
      </dgm:t>
    </dgm:pt>
    <dgm:pt modelId="{16B70405-4932-461C-A746-B721C25C4EDF}" type="parTrans" cxnId="{320F16B9-C7C3-4438-9117-4C868574E895}">
      <dgm:prSet/>
      <dgm:spPr/>
      <dgm:t>
        <a:bodyPr/>
        <a:lstStyle/>
        <a:p>
          <a:endParaRPr lang="en-US" dirty="0"/>
        </a:p>
      </dgm:t>
    </dgm:pt>
    <dgm:pt modelId="{36918555-3E40-4586-82EA-C489F387BF2F}" type="sibTrans" cxnId="{320F16B9-C7C3-4438-9117-4C868574E895}">
      <dgm:prSet/>
      <dgm:spPr/>
      <dgm:t>
        <a:bodyPr/>
        <a:lstStyle/>
        <a:p>
          <a:endParaRPr lang="en-US"/>
        </a:p>
      </dgm:t>
    </dgm:pt>
    <dgm:pt modelId="{E963D4A7-90D0-47EF-B495-7B0A192D430C}">
      <dgm:prSet phldrT="[Text]" custT="1"/>
      <dgm:spPr/>
      <dgm:t>
        <a:bodyPr/>
        <a:lstStyle/>
        <a:p>
          <a:r>
            <a:rPr lang="en-US" sz="1200" baseline="0" dirty="0" smtClean="0">
              <a:solidFill>
                <a:schemeClr val="tx1"/>
              </a:solidFill>
            </a:rPr>
            <a:t>Chaplain</a:t>
          </a:r>
          <a:endParaRPr lang="en-US" sz="1200" baseline="0" dirty="0">
            <a:solidFill>
              <a:schemeClr val="tx1"/>
            </a:solidFill>
          </a:endParaRPr>
        </a:p>
      </dgm:t>
    </dgm:pt>
    <dgm:pt modelId="{8801DDB8-292B-48DF-B035-EACD8C12353B}" type="parTrans" cxnId="{018CBD56-9C0D-4030-B6B1-13EDE09ACD45}">
      <dgm:prSet/>
      <dgm:spPr/>
      <dgm:t>
        <a:bodyPr/>
        <a:lstStyle/>
        <a:p>
          <a:endParaRPr lang="en-US" dirty="0"/>
        </a:p>
      </dgm:t>
    </dgm:pt>
    <dgm:pt modelId="{199E61D8-4EDA-4A63-AAAF-B11C672E3D41}" type="sibTrans" cxnId="{018CBD56-9C0D-4030-B6B1-13EDE09ACD45}">
      <dgm:prSet/>
      <dgm:spPr/>
      <dgm:t>
        <a:bodyPr/>
        <a:lstStyle/>
        <a:p>
          <a:endParaRPr lang="en-US"/>
        </a:p>
      </dgm:t>
    </dgm:pt>
    <dgm:pt modelId="{BF308C07-9AA8-4B82-844A-E8AE0888591A}">
      <dgm:prSet phldrT="[Text]" custT="1"/>
      <dgm:spPr/>
      <dgm:t>
        <a:bodyPr/>
        <a:lstStyle/>
        <a:p>
          <a:r>
            <a:rPr lang="en-US" sz="1200" baseline="0" dirty="0" smtClean="0">
              <a:solidFill>
                <a:schemeClr val="tx1"/>
              </a:solidFill>
            </a:rPr>
            <a:t>Case Manager</a:t>
          </a:r>
          <a:endParaRPr lang="en-US" sz="1200" baseline="0" dirty="0">
            <a:solidFill>
              <a:schemeClr val="tx1"/>
            </a:solidFill>
          </a:endParaRPr>
        </a:p>
      </dgm:t>
    </dgm:pt>
    <dgm:pt modelId="{3DE30FAF-B504-4A14-A1CA-D5A5F21E5D9A}" type="parTrans" cxnId="{42C5EF6C-FC5A-45AE-95BB-A8213C02BE00}">
      <dgm:prSet/>
      <dgm:spPr/>
      <dgm:t>
        <a:bodyPr/>
        <a:lstStyle/>
        <a:p>
          <a:endParaRPr lang="en-US" dirty="0"/>
        </a:p>
      </dgm:t>
    </dgm:pt>
    <dgm:pt modelId="{63AD35D1-F170-4250-A545-22B1C48F3740}" type="sibTrans" cxnId="{42C5EF6C-FC5A-45AE-95BB-A8213C02BE00}">
      <dgm:prSet/>
      <dgm:spPr/>
      <dgm:t>
        <a:bodyPr/>
        <a:lstStyle/>
        <a:p>
          <a:endParaRPr lang="en-US"/>
        </a:p>
      </dgm:t>
    </dgm:pt>
    <dgm:pt modelId="{AE23FE53-35FD-4CE5-B9CA-B7F8FCB3CC93}">
      <dgm:prSet phldrT="[Text]" custT="1"/>
      <dgm:spPr/>
      <dgm:t>
        <a:bodyPr/>
        <a:lstStyle/>
        <a:p>
          <a:r>
            <a:rPr lang="en-US" sz="1200" baseline="0" dirty="0" smtClean="0">
              <a:solidFill>
                <a:schemeClr val="tx1"/>
              </a:solidFill>
            </a:rPr>
            <a:t>Residential Specialist</a:t>
          </a:r>
          <a:endParaRPr lang="en-US" sz="1200" baseline="0" dirty="0">
            <a:solidFill>
              <a:schemeClr val="tx1"/>
            </a:solidFill>
          </a:endParaRPr>
        </a:p>
      </dgm:t>
    </dgm:pt>
    <dgm:pt modelId="{9023AF6F-EF7C-4719-B14A-146B81AB94D3}" type="parTrans" cxnId="{DE62880C-2251-48B8-86D4-F2265084CEF5}">
      <dgm:prSet/>
      <dgm:spPr/>
      <dgm:t>
        <a:bodyPr/>
        <a:lstStyle/>
        <a:p>
          <a:endParaRPr lang="en-US" dirty="0"/>
        </a:p>
      </dgm:t>
    </dgm:pt>
    <dgm:pt modelId="{E9D23F25-6CC7-472A-94F2-BAA46A01CFFE}" type="sibTrans" cxnId="{DE62880C-2251-48B8-86D4-F2265084CEF5}">
      <dgm:prSet/>
      <dgm:spPr/>
      <dgm:t>
        <a:bodyPr/>
        <a:lstStyle/>
        <a:p>
          <a:endParaRPr lang="en-US"/>
        </a:p>
      </dgm:t>
    </dgm:pt>
    <dgm:pt modelId="{A6890C15-D778-42BC-8D8D-78ED7C8DA619}">
      <dgm:prSet phldrT="[Text]" custT="1"/>
      <dgm:spPr/>
      <dgm:t>
        <a:bodyPr/>
        <a:lstStyle/>
        <a:p>
          <a:r>
            <a:rPr lang="en-US" sz="1200" baseline="0" dirty="0" smtClean="0">
              <a:solidFill>
                <a:schemeClr val="tx1"/>
              </a:solidFill>
            </a:rPr>
            <a:t>Team Leader</a:t>
          </a:r>
          <a:endParaRPr lang="en-US" sz="1200" baseline="0" dirty="0">
            <a:solidFill>
              <a:schemeClr val="tx1"/>
            </a:solidFill>
          </a:endParaRPr>
        </a:p>
      </dgm:t>
    </dgm:pt>
    <dgm:pt modelId="{15CA147C-2DE3-4807-86A7-073E11ADFB73}" type="parTrans" cxnId="{6F43F2D5-2B55-4E24-93AA-4D3711F90473}">
      <dgm:prSet/>
      <dgm:spPr/>
      <dgm:t>
        <a:bodyPr/>
        <a:lstStyle/>
        <a:p>
          <a:endParaRPr lang="en-US" dirty="0"/>
        </a:p>
      </dgm:t>
    </dgm:pt>
    <dgm:pt modelId="{699D3A2E-9AC4-4F4D-9CFF-ECB35FD3542C}" type="sibTrans" cxnId="{6F43F2D5-2B55-4E24-93AA-4D3711F90473}">
      <dgm:prSet/>
      <dgm:spPr/>
      <dgm:t>
        <a:bodyPr/>
        <a:lstStyle/>
        <a:p>
          <a:endParaRPr lang="en-US"/>
        </a:p>
      </dgm:t>
    </dgm:pt>
    <dgm:pt modelId="{4DB62717-5E84-46E8-B2E6-2A83A07A4CD3}">
      <dgm:prSet phldrT="[Text]" custRadScaleRad="100238" custRadScaleInc="-6808"/>
      <dgm:spPr/>
      <dgm:t>
        <a:bodyPr/>
        <a:lstStyle/>
        <a:p>
          <a:endParaRPr lang="en-US" dirty="0"/>
        </a:p>
      </dgm:t>
    </dgm:pt>
    <dgm:pt modelId="{957E166D-8403-4A0A-9996-415E55F8CEB6}" type="parTrans" cxnId="{A205197C-E654-4D41-ACC4-8435E3B26F88}">
      <dgm:prSet/>
      <dgm:spPr>
        <a:prstGeom prst="leftArrow">
          <a:avLst/>
        </a:prstGeom>
      </dgm:spPr>
      <dgm:t>
        <a:bodyPr/>
        <a:lstStyle/>
        <a:p>
          <a:endParaRPr lang="en-US"/>
        </a:p>
      </dgm:t>
    </dgm:pt>
    <dgm:pt modelId="{9AF88118-5F20-4495-A9DA-39DC3501E3BE}" type="sibTrans" cxnId="{A205197C-E654-4D41-ACC4-8435E3B26F88}">
      <dgm:prSet/>
      <dgm:spPr/>
      <dgm:t>
        <a:bodyPr/>
        <a:lstStyle/>
        <a:p>
          <a:endParaRPr lang="en-US"/>
        </a:p>
      </dgm:t>
    </dgm:pt>
    <dgm:pt modelId="{991DD754-57CE-4F40-8927-C8FC9F8383F0}">
      <dgm:prSet phldrT="[Text]" custRadScaleRad="100238" custRadScaleInc="-6808"/>
      <dgm:spPr/>
      <dgm:t>
        <a:bodyPr/>
        <a:lstStyle/>
        <a:p>
          <a:endParaRPr lang="en-US" dirty="0"/>
        </a:p>
      </dgm:t>
    </dgm:pt>
    <dgm:pt modelId="{E07A07DC-890E-43F2-A660-5EB83511E92E}" type="parTrans" cxnId="{21242874-77D8-45A7-B378-442CB9DD1FDA}">
      <dgm:prSet/>
      <dgm:spPr>
        <a:prstGeom prst="leftArrow">
          <a:avLst/>
        </a:prstGeom>
      </dgm:spPr>
      <dgm:t>
        <a:bodyPr/>
        <a:lstStyle/>
        <a:p>
          <a:endParaRPr lang="en-US"/>
        </a:p>
      </dgm:t>
    </dgm:pt>
    <dgm:pt modelId="{6110F19B-EFD6-45A3-9769-678E92592996}" type="sibTrans" cxnId="{21242874-77D8-45A7-B378-442CB9DD1FDA}">
      <dgm:prSet/>
      <dgm:spPr/>
      <dgm:t>
        <a:bodyPr/>
        <a:lstStyle/>
        <a:p>
          <a:endParaRPr lang="en-US"/>
        </a:p>
      </dgm:t>
    </dgm:pt>
    <dgm:pt modelId="{EF312C31-982F-489D-9D71-E9B3AB43C853}" type="pres">
      <dgm:prSet presAssocID="{6DB895CB-98C9-497C-9A96-4461C74E3625}" presName="Name0" presStyleCnt="0">
        <dgm:presLayoutVars>
          <dgm:chMax val="1"/>
          <dgm:dir/>
          <dgm:animLvl val="ctr"/>
          <dgm:resizeHandles val="exact"/>
        </dgm:presLayoutVars>
      </dgm:prSet>
      <dgm:spPr/>
      <dgm:t>
        <a:bodyPr/>
        <a:lstStyle/>
        <a:p>
          <a:endParaRPr lang="en-US"/>
        </a:p>
      </dgm:t>
    </dgm:pt>
    <dgm:pt modelId="{6016D218-354A-46D6-A56F-56AF0E3CE2C2}" type="pres">
      <dgm:prSet presAssocID="{03E5AED7-C77B-4F56-98EC-62117E1A12E3}" presName="centerShape" presStyleLbl="node0" presStyleIdx="0" presStyleCnt="1"/>
      <dgm:spPr/>
      <dgm:t>
        <a:bodyPr/>
        <a:lstStyle/>
        <a:p>
          <a:endParaRPr lang="en-US"/>
        </a:p>
      </dgm:t>
    </dgm:pt>
    <dgm:pt modelId="{2B6D7D07-534A-4AEA-BFE2-9B111AA49B3C}" type="pres">
      <dgm:prSet presAssocID="{15CA147C-2DE3-4807-86A7-073E11ADFB73}" presName="parTrans" presStyleLbl="sibTrans2D1" presStyleIdx="0" presStyleCnt="7"/>
      <dgm:spPr>
        <a:prstGeom prst="leftArrow">
          <a:avLst/>
        </a:prstGeom>
      </dgm:spPr>
      <dgm:t>
        <a:bodyPr/>
        <a:lstStyle/>
        <a:p>
          <a:endParaRPr lang="en-US"/>
        </a:p>
      </dgm:t>
    </dgm:pt>
    <dgm:pt modelId="{FBF67760-2FBE-42F8-AF56-7F7B41707865}" type="pres">
      <dgm:prSet presAssocID="{15CA147C-2DE3-4807-86A7-073E11ADFB73}" presName="connectorText" presStyleLbl="sibTrans2D1" presStyleIdx="0" presStyleCnt="7"/>
      <dgm:spPr/>
      <dgm:t>
        <a:bodyPr/>
        <a:lstStyle/>
        <a:p>
          <a:endParaRPr lang="en-US"/>
        </a:p>
      </dgm:t>
    </dgm:pt>
    <dgm:pt modelId="{A27B2C88-2640-43B9-A199-6FA625F82932}" type="pres">
      <dgm:prSet presAssocID="{A6890C15-D778-42BC-8D8D-78ED7C8DA619}" presName="node" presStyleLbl="node1" presStyleIdx="0" presStyleCnt="7">
        <dgm:presLayoutVars>
          <dgm:bulletEnabled val="1"/>
        </dgm:presLayoutVars>
      </dgm:prSet>
      <dgm:spPr/>
      <dgm:t>
        <a:bodyPr/>
        <a:lstStyle/>
        <a:p>
          <a:endParaRPr lang="en-US"/>
        </a:p>
      </dgm:t>
    </dgm:pt>
    <dgm:pt modelId="{169F633A-0F26-4917-B4AC-AF9D13CD9E5A}" type="pres">
      <dgm:prSet presAssocID="{3DE30FAF-B504-4A14-A1CA-D5A5F21E5D9A}" presName="parTrans" presStyleLbl="sibTrans2D1" presStyleIdx="1" presStyleCnt="7"/>
      <dgm:spPr>
        <a:prstGeom prst="leftArrow">
          <a:avLst/>
        </a:prstGeom>
      </dgm:spPr>
      <dgm:t>
        <a:bodyPr/>
        <a:lstStyle/>
        <a:p>
          <a:endParaRPr lang="en-US"/>
        </a:p>
      </dgm:t>
    </dgm:pt>
    <dgm:pt modelId="{DC4AA3E4-70A4-4DDD-A137-6536536E37AC}" type="pres">
      <dgm:prSet presAssocID="{3DE30FAF-B504-4A14-A1CA-D5A5F21E5D9A}" presName="connectorText" presStyleLbl="sibTrans2D1" presStyleIdx="1" presStyleCnt="7"/>
      <dgm:spPr/>
      <dgm:t>
        <a:bodyPr/>
        <a:lstStyle/>
        <a:p>
          <a:endParaRPr lang="en-US"/>
        </a:p>
      </dgm:t>
    </dgm:pt>
    <dgm:pt modelId="{A56375BF-2F4E-4E3C-A1B4-B5FCAC8651BE}" type="pres">
      <dgm:prSet presAssocID="{BF308C07-9AA8-4B82-844A-E8AE0888591A}" presName="node" presStyleLbl="node1" presStyleIdx="1" presStyleCnt="7">
        <dgm:presLayoutVars>
          <dgm:bulletEnabled val="1"/>
        </dgm:presLayoutVars>
      </dgm:prSet>
      <dgm:spPr/>
      <dgm:t>
        <a:bodyPr/>
        <a:lstStyle/>
        <a:p>
          <a:endParaRPr lang="en-US"/>
        </a:p>
      </dgm:t>
    </dgm:pt>
    <dgm:pt modelId="{E1F01F25-6F41-49A9-8AD3-68E3020463E9}" type="pres">
      <dgm:prSet presAssocID="{58521782-282E-48F0-A542-AC8FDFE1DE7F}" presName="parTrans" presStyleLbl="sibTrans2D1" presStyleIdx="2" presStyleCnt="7"/>
      <dgm:spPr>
        <a:prstGeom prst="leftArrow">
          <a:avLst/>
        </a:prstGeom>
      </dgm:spPr>
      <dgm:t>
        <a:bodyPr/>
        <a:lstStyle/>
        <a:p>
          <a:endParaRPr lang="en-US"/>
        </a:p>
      </dgm:t>
    </dgm:pt>
    <dgm:pt modelId="{D9C3BB4B-86C9-417F-8824-7CAEBA5FC247}" type="pres">
      <dgm:prSet presAssocID="{58521782-282E-48F0-A542-AC8FDFE1DE7F}" presName="connectorText" presStyleLbl="sibTrans2D1" presStyleIdx="2" presStyleCnt="7"/>
      <dgm:spPr/>
      <dgm:t>
        <a:bodyPr/>
        <a:lstStyle/>
        <a:p>
          <a:endParaRPr lang="en-US"/>
        </a:p>
      </dgm:t>
    </dgm:pt>
    <dgm:pt modelId="{8CEB6E2D-6A1B-4548-8936-D25443B871B3}" type="pres">
      <dgm:prSet presAssocID="{39A3D35D-47BA-4744-8C90-71D00656D759}" presName="node" presStyleLbl="node1" presStyleIdx="2" presStyleCnt="7">
        <dgm:presLayoutVars>
          <dgm:bulletEnabled val="1"/>
        </dgm:presLayoutVars>
      </dgm:prSet>
      <dgm:spPr/>
      <dgm:t>
        <a:bodyPr/>
        <a:lstStyle/>
        <a:p>
          <a:endParaRPr lang="en-US"/>
        </a:p>
      </dgm:t>
    </dgm:pt>
    <dgm:pt modelId="{289A3D55-81BA-41D7-B99D-D169760B812E}" type="pres">
      <dgm:prSet presAssocID="{9AAA4CF1-BC0C-44BE-9891-AD4BF180B117}" presName="parTrans" presStyleLbl="sibTrans2D1" presStyleIdx="3" presStyleCnt="7"/>
      <dgm:spPr>
        <a:prstGeom prst="leftArrow">
          <a:avLst/>
        </a:prstGeom>
      </dgm:spPr>
      <dgm:t>
        <a:bodyPr/>
        <a:lstStyle/>
        <a:p>
          <a:endParaRPr lang="en-US"/>
        </a:p>
      </dgm:t>
    </dgm:pt>
    <dgm:pt modelId="{5A7601B8-DB45-4701-ABD6-640CA0A9C1E9}" type="pres">
      <dgm:prSet presAssocID="{9AAA4CF1-BC0C-44BE-9891-AD4BF180B117}" presName="connectorText" presStyleLbl="sibTrans2D1" presStyleIdx="3" presStyleCnt="7"/>
      <dgm:spPr/>
      <dgm:t>
        <a:bodyPr/>
        <a:lstStyle/>
        <a:p>
          <a:endParaRPr lang="en-US"/>
        </a:p>
      </dgm:t>
    </dgm:pt>
    <dgm:pt modelId="{66EB2846-0971-44D0-BFFB-438254E3DCCD}" type="pres">
      <dgm:prSet presAssocID="{45F457A7-F3F4-4020-8955-200FE5B81332}" presName="node" presStyleLbl="node1" presStyleIdx="3" presStyleCnt="7">
        <dgm:presLayoutVars>
          <dgm:bulletEnabled val="1"/>
        </dgm:presLayoutVars>
      </dgm:prSet>
      <dgm:spPr/>
      <dgm:t>
        <a:bodyPr/>
        <a:lstStyle/>
        <a:p>
          <a:endParaRPr lang="en-US"/>
        </a:p>
      </dgm:t>
    </dgm:pt>
    <dgm:pt modelId="{4FDDF1C0-F5E8-47D6-AB9C-4F88AF3DCC2E}" type="pres">
      <dgm:prSet presAssocID="{16B70405-4932-461C-A746-B721C25C4EDF}" presName="parTrans" presStyleLbl="sibTrans2D1" presStyleIdx="4" presStyleCnt="7"/>
      <dgm:spPr>
        <a:prstGeom prst="leftArrow">
          <a:avLst/>
        </a:prstGeom>
      </dgm:spPr>
      <dgm:t>
        <a:bodyPr/>
        <a:lstStyle/>
        <a:p>
          <a:endParaRPr lang="en-US"/>
        </a:p>
      </dgm:t>
    </dgm:pt>
    <dgm:pt modelId="{ACD9DE6B-9546-45F3-B973-34742A85F856}" type="pres">
      <dgm:prSet presAssocID="{16B70405-4932-461C-A746-B721C25C4EDF}" presName="connectorText" presStyleLbl="sibTrans2D1" presStyleIdx="4" presStyleCnt="7"/>
      <dgm:spPr/>
      <dgm:t>
        <a:bodyPr/>
        <a:lstStyle/>
        <a:p>
          <a:endParaRPr lang="en-US"/>
        </a:p>
      </dgm:t>
    </dgm:pt>
    <dgm:pt modelId="{93034538-3F18-453F-9AE0-1E0CDEC95891}" type="pres">
      <dgm:prSet presAssocID="{BA752591-4760-411E-A7CD-87D6FE5A9846}" presName="node" presStyleLbl="node1" presStyleIdx="4" presStyleCnt="7">
        <dgm:presLayoutVars>
          <dgm:bulletEnabled val="1"/>
        </dgm:presLayoutVars>
      </dgm:prSet>
      <dgm:spPr/>
      <dgm:t>
        <a:bodyPr/>
        <a:lstStyle/>
        <a:p>
          <a:endParaRPr lang="en-US"/>
        </a:p>
      </dgm:t>
    </dgm:pt>
    <dgm:pt modelId="{F3A8F4B8-CA27-407E-BBE5-9983E2787CDC}" type="pres">
      <dgm:prSet presAssocID="{9023AF6F-EF7C-4719-B14A-146B81AB94D3}" presName="parTrans" presStyleLbl="sibTrans2D1" presStyleIdx="5" presStyleCnt="7"/>
      <dgm:spPr>
        <a:prstGeom prst="leftArrow">
          <a:avLst/>
        </a:prstGeom>
      </dgm:spPr>
      <dgm:t>
        <a:bodyPr/>
        <a:lstStyle/>
        <a:p>
          <a:endParaRPr lang="en-US"/>
        </a:p>
      </dgm:t>
    </dgm:pt>
    <dgm:pt modelId="{BF61CB3F-D519-495F-8E2B-CB506A834E47}" type="pres">
      <dgm:prSet presAssocID="{9023AF6F-EF7C-4719-B14A-146B81AB94D3}" presName="connectorText" presStyleLbl="sibTrans2D1" presStyleIdx="5" presStyleCnt="7"/>
      <dgm:spPr/>
      <dgm:t>
        <a:bodyPr/>
        <a:lstStyle/>
        <a:p>
          <a:endParaRPr lang="en-US"/>
        </a:p>
      </dgm:t>
    </dgm:pt>
    <dgm:pt modelId="{E7D91FE2-6DB1-43FA-9228-A1FA40F18134}" type="pres">
      <dgm:prSet presAssocID="{AE23FE53-35FD-4CE5-B9CA-B7F8FCB3CC93}" presName="node" presStyleLbl="node1" presStyleIdx="5" presStyleCnt="7">
        <dgm:presLayoutVars>
          <dgm:bulletEnabled val="1"/>
        </dgm:presLayoutVars>
      </dgm:prSet>
      <dgm:spPr/>
      <dgm:t>
        <a:bodyPr/>
        <a:lstStyle/>
        <a:p>
          <a:endParaRPr lang="en-US"/>
        </a:p>
      </dgm:t>
    </dgm:pt>
    <dgm:pt modelId="{1366E7C4-E6AF-4F31-8DCE-429A4E2370AA}" type="pres">
      <dgm:prSet presAssocID="{8801DDB8-292B-48DF-B035-EACD8C12353B}" presName="parTrans" presStyleLbl="sibTrans2D1" presStyleIdx="6" presStyleCnt="7"/>
      <dgm:spPr>
        <a:prstGeom prst="leftArrow">
          <a:avLst/>
        </a:prstGeom>
      </dgm:spPr>
      <dgm:t>
        <a:bodyPr/>
        <a:lstStyle/>
        <a:p>
          <a:endParaRPr lang="en-US"/>
        </a:p>
      </dgm:t>
    </dgm:pt>
    <dgm:pt modelId="{EE97D527-22B8-451B-9080-37F29FA0B1D5}" type="pres">
      <dgm:prSet presAssocID="{8801DDB8-292B-48DF-B035-EACD8C12353B}" presName="connectorText" presStyleLbl="sibTrans2D1" presStyleIdx="6" presStyleCnt="7"/>
      <dgm:spPr/>
      <dgm:t>
        <a:bodyPr/>
        <a:lstStyle/>
        <a:p>
          <a:endParaRPr lang="en-US"/>
        </a:p>
      </dgm:t>
    </dgm:pt>
    <dgm:pt modelId="{7DC7BF57-A7A9-4A33-90F1-F225FA557105}" type="pres">
      <dgm:prSet presAssocID="{E963D4A7-90D0-47EF-B495-7B0A192D430C}" presName="node" presStyleLbl="node1" presStyleIdx="6" presStyleCnt="7">
        <dgm:presLayoutVars>
          <dgm:bulletEnabled val="1"/>
        </dgm:presLayoutVars>
      </dgm:prSet>
      <dgm:spPr/>
      <dgm:t>
        <a:bodyPr/>
        <a:lstStyle/>
        <a:p>
          <a:endParaRPr lang="en-US"/>
        </a:p>
      </dgm:t>
    </dgm:pt>
  </dgm:ptLst>
  <dgm:cxnLst>
    <dgm:cxn modelId="{3C62E6B3-0593-4F19-BC47-BFFD82977E18}" type="presOf" srcId="{BF308C07-9AA8-4B82-844A-E8AE0888591A}" destId="{A56375BF-2F4E-4E3C-A1B4-B5FCAC8651BE}" srcOrd="0" destOrd="0" presId="urn:microsoft.com/office/officeart/2005/8/layout/radial5"/>
    <dgm:cxn modelId="{F571C447-AA92-48BB-8FB8-0F25EE964768}" type="presOf" srcId="{45F457A7-F3F4-4020-8955-200FE5B81332}" destId="{66EB2846-0971-44D0-BFFB-438254E3DCCD}" srcOrd="0" destOrd="0" presId="urn:microsoft.com/office/officeart/2005/8/layout/radial5"/>
    <dgm:cxn modelId="{817A73CC-E2F0-4D78-89B9-C1F20BB9BBE7}" type="presOf" srcId="{58521782-282E-48F0-A542-AC8FDFE1DE7F}" destId="{D9C3BB4B-86C9-417F-8824-7CAEBA5FC247}" srcOrd="1" destOrd="0" presId="urn:microsoft.com/office/officeart/2005/8/layout/radial5"/>
    <dgm:cxn modelId="{22CE30EF-BD56-4B5F-803F-D201EEA83F6C}" type="presOf" srcId="{9AAA4CF1-BC0C-44BE-9891-AD4BF180B117}" destId="{5A7601B8-DB45-4701-ABD6-640CA0A9C1E9}" srcOrd="1" destOrd="0" presId="urn:microsoft.com/office/officeart/2005/8/layout/radial5"/>
    <dgm:cxn modelId="{FF6B50C2-0FE9-4ECB-A32B-250713DE199D}" type="presOf" srcId="{15CA147C-2DE3-4807-86A7-073E11ADFB73}" destId="{FBF67760-2FBE-42F8-AF56-7F7B41707865}" srcOrd="1" destOrd="0" presId="urn:microsoft.com/office/officeart/2005/8/layout/radial5"/>
    <dgm:cxn modelId="{1B33525B-A5FF-4009-94F5-8A648D817E7F}" type="presOf" srcId="{6DB895CB-98C9-497C-9A96-4461C74E3625}" destId="{EF312C31-982F-489D-9D71-E9B3AB43C853}" srcOrd="0" destOrd="0" presId="urn:microsoft.com/office/officeart/2005/8/layout/radial5"/>
    <dgm:cxn modelId="{60BB875F-F80B-40BF-81EF-4F0DF55A362A}" srcId="{03E5AED7-C77B-4F56-98EC-62117E1A12E3}" destId="{39A3D35D-47BA-4744-8C90-71D00656D759}" srcOrd="2" destOrd="0" parTransId="{58521782-282E-48F0-A542-AC8FDFE1DE7F}" sibTransId="{728E1BFB-0071-4299-A1B2-598E1CB0A538}"/>
    <dgm:cxn modelId="{91C5603B-A0CE-47C6-8836-20DDAB2C1172}" type="presOf" srcId="{8801DDB8-292B-48DF-B035-EACD8C12353B}" destId="{EE97D527-22B8-451B-9080-37F29FA0B1D5}" srcOrd="1" destOrd="0" presId="urn:microsoft.com/office/officeart/2005/8/layout/radial5"/>
    <dgm:cxn modelId="{21242874-77D8-45A7-B378-442CB9DD1FDA}" srcId="{6DB895CB-98C9-497C-9A96-4461C74E3625}" destId="{991DD754-57CE-4F40-8927-C8FC9F8383F0}" srcOrd="2" destOrd="0" parTransId="{E07A07DC-890E-43F2-A660-5EB83511E92E}" sibTransId="{6110F19B-EFD6-45A3-9769-678E92592996}"/>
    <dgm:cxn modelId="{72783751-535D-440A-981D-3D4966478E4F}" type="presOf" srcId="{58521782-282E-48F0-A542-AC8FDFE1DE7F}" destId="{E1F01F25-6F41-49A9-8AD3-68E3020463E9}" srcOrd="0" destOrd="0" presId="urn:microsoft.com/office/officeart/2005/8/layout/radial5"/>
    <dgm:cxn modelId="{018CBD56-9C0D-4030-B6B1-13EDE09ACD45}" srcId="{03E5AED7-C77B-4F56-98EC-62117E1A12E3}" destId="{E963D4A7-90D0-47EF-B495-7B0A192D430C}" srcOrd="6" destOrd="0" parTransId="{8801DDB8-292B-48DF-B035-EACD8C12353B}" sibTransId="{199E61D8-4EDA-4A63-AAAF-B11C672E3D41}"/>
    <dgm:cxn modelId="{45390BBC-1D68-4F9E-A72B-7B479F04D828}" type="presOf" srcId="{A6890C15-D778-42BC-8D8D-78ED7C8DA619}" destId="{A27B2C88-2640-43B9-A199-6FA625F82932}" srcOrd="0" destOrd="0" presId="urn:microsoft.com/office/officeart/2005/8/layout/radial5"/>
    <dgm:cxn modelId="{DD9EBC10-B1E5-44A1-A7CA-860C1E085F25}" type="presOf" srcId="{15CA147C-2DE3-4807-86A7-073E11ADFB73}" destId="{2B6D7D07-534A-4AEA-BFE2-9B111AA49B3C}" srcOrd="0" destOrd="0" presId="urn:microsoft.com/office/officeart/2005/8/layout/radial5"/>
    <dgm:cxn modelId="{067B5F9D-4A9C-43EC-813C-E181FA20D39A}" type="presOf" srcId="{39A3D35D-47BA-4744-8C90-71D00656D759}" destId="{8CEB6E2D-6A1B-4548-8936-D25443B871B3}" srcOrd="0" destOrd="0" presId="urn:microsoft.com/office/officeart/2005/8/layout/radial5"/>
    <dgm:cxn modelId="{41A75E67-B4E0-4B81-8DA8-49B43891B02A}" type="presOf" srcId="{E963D4A7-90D0-47EF-B495-7B0A192D430C}" destId="{7DC7BF57-A7A9-4A33-90F1-F225FA557105}" srcOrd="0" destOrd="0" presId="urn:microsoft.com/office/officeart/2005/8/layout/radial5"/>
    <dgm:cxn modelId="{3699B479-6225-40EA-8578-F86AFADB3855}" type="presOf" srcId="{AE23FE53-35FD-4CE5-B9CA-B7F8FCB3CC93}" destId="{E7D91FE2-6DB1-43FA-9228-A1FA40F18134}" srcOrd="0" destOrd="0" presId="urn:microsoft.com/office/officeart/2005/8/layout/radial5"/>
    <dgm:cxn modelId="{DE62880C-2251-48B8-86D4-F2265084CEF5}" srcId="{03E5AED7-C77B-4F56-98EC-62117E1A12E3}" destId="{AE23FE53-35FD-4CE5-B9CA-B7F8FCB3CC93}" srcOrd="5" destOrd="0" parTransId="{9023AF6F-EF7C-4719-B14A-146B81AB94D3}" sibTransId="{E9D23F25-6CC7-472A-94F2-BAA46A01CFFE}"/>
    <dgm:cxn modelId="{E25D91A1-D6C8-4479-9E9C-11915AFB13B9}" type="presOf" srcId="{16B70405-4932-461C-A746-B721C25C4EDF}" destId="{4FDDF1C0-F5E8-47D6-AB9C-4F88AF3DCC2E}" srcOrd="0" destOrd="0" presId="urn:microsoft.com/office/officeart/2005/8/layout/radial5"/>
    <dgm:cxn modelId="{A205197C-E654-4D41-ACC4-8435E3B26F88}" srcId="{6DB895CB-98C9-497C-9A96-4461C74E3625}" destId="{4DB62717-5E84-46E8-B2E6-2A83A07A4CD3}" srcOrd="1" destOrd="0" parTransId="{957E166D-8403-4A0A-9996-415E55F8CEB6}" sibTransId="{9AF88118-5F20-4495-A9DA-39DC3501E3BE}"/>
    <dgm:cxn modelId="{42C5EF6C-FC5A-45AE-95BB-A8213C02BE00}" srcId="{03E5AED7-C77B-4F56-98EC-62117E1A12E3}" destId="{BF308C07-9AA8-4B82-844A-E8AE0888591A}" srcOrd="1" destOrd="0" parTransId="{3DE30FAF-B504-4A14-A1CA-D5A5F21E5D9A}" sibTransId="{63AD35D1-F170-4250-A545-22B1C48F3740}"/>
    <dgm:cxn modelId="{5D04E6CD-9AC7-454F-8E93-89AEA5162411}" type="presOf" srcId="{3DE30FAF-B504-4A14-A1CA-D5A5F21E5D9A}" destId="{169F633A-0F26-4917-B4AC-AF9D13CD9E5A}" srcOrd="0" destOrd="0" presId="urn:microsoft.com/office/officeart/2005/8/layout/radial5"/>
    <dgm:cxn modelId="{6F43F2D5-2B55-4E24-93AA-4D3711F90473}" srcId="{03E5AED7-C77B-4F56-98EC-62117E1A12E3}" destId="{A6890C15-D778-42BC-8D8D-78ED7C8DA619}" srcOrd="0" destOrd="0" parTransId="{15CA147C-2DE3-4807-86A7-073E11ADFB73}" sibTransId="{699D3A2E-9AC4-4F4D-9CFF-ECB35FD3542C}"/>
    <dgm:cxn modelId="{8DBABC4F-621E-4A98-9933-619AAB8868F4}" srcId="{6DB895CB-98C9-497C-9A96-4461C74E3625}" destId="{03E5AED7-C77B-4F56-98EC-62117E1A12E3}" srcOrd="0" destOrd="0" parTransId="{FB93394B-125E-4CF3-9590-EBDA2A3B82CD}" sibTransId="{EAC8775A-DDB3-4CBA-9DB8-5F10958AE1D1}"/>
    <dgm:cxn modelId="{CDE1074E-481D-4A38-B659-81232406B4E3}" srcId="{03E5AED7-C77B-4F56-98EC-62117E1A12E3}" destId="{45F457A7-F3F4-4020-8955-200FE5B81332}" srcOrd="3" destOrd="0" parTransId="{9AAA4CF1-BC0C-44BE-9891-AD4BF180B117}" sibTransId="{5CFADC91-0616-4A95-8023-05BAD650BB9F}"/>
    <dgm:cxn modelId="{5FB2CC91-25C5-4391-80B0-B01E3F79DD59}" type="presOf" srcId="{8801DDB8-292B-48DF-B035-EACD8C12353B}" destId="{1366E7C4-E6AF-4F31-8DCE-429A4E2370AA}" srcOrd="0" destOrd="0" presId="urn:microsoft.com/office/officeart/2005/8/layout/radial5"/>
    <dgm:cxn modelId="{A743EAB9-0C16-45E5-816F-7B31A26441E0}" type="presOf" srcId="{16B70405-4932-461C-A746-B721C25C4EDF}" destId="{ACD9DE6B-9546-45F3-B973-34742A85F856}" srcOrd="1" destOrd="0" presId="urn:microsoft.com/office/officeart/2005/8/layout/radial5"/>
    <dgm:cxn modelId="{03C00E5D-EB55-45F9-A999-4E370037ED0F}" type="presOf" srcId="{03E5AED7-C77B-4F56-98EC-62117E1A12E3}" destId="{6016D218-354A-46D6-A56F-56AF0E3CE2C2}" srcOrd="0" destOrd="0" presId="urn:microsoft.com/office/officeart/2005/8/layout/radial5"/>
    <dgm:cxn modelId="{0F4F7018-6259-4D50-A76B-D486198F8824}" type="presOf" srcId="{9AAA4CF1-BC0C-44BE-9891-AD4BF180B117}" destId="{289A3D55-81BA-41D7-B99D-D169760B812E}" srcOrd="0" destOrd="0" presId="urn:microsoft.com/office/officeart/2005/8/layout/radial5"/>
    <dgm:cxn modelId="{07A6B95E-8FAB-48FE-B6FA-787BDF869167}" type="presOf" srcId="{3DE30FAF-B504-4A14-A1CA-D5A5F21E5D9A}" destId="{DC4AA3E4-70A4-4DDD-A137-6536536E37AC}" srcOrd="1" destOrd="0" presId="urn:microsoft.com/office/officeart/2005/8/layout/radial5"/>
    <dgm:cxn modelId="{8B994705-57A1-4C2B-9908-0CD87B37454B}" type="presOf" srcId="{9023AF6F-EF7C-4719-B14A-146B81AB94D3}" destId="{BF61CB3F-D519-495F-8E2B-CB506A834E47}" srcOrd="1" destOrd="0" presId="urn:microsoft.com/office/officeart/2005/8/layout/radial5"/>
    <dgm:cxn modelId="{018CAEF8-4FD3-4148-AB35-69D4A791CB92}" type="presOf" srcId="{9023AF6F-EF7C-4719-B14A-146B81AB94D3}" destId="{F3A8F4B8-CA27-407E-BBE5-9983E2787CDC}" srcOrd="0" destOrd="0" presId="urn:microsoft.com/office/officeart/2005/8/layout/radial5"/>
    <dgm:cxn modelId="{320F16B9-C7C3-4438-9117-4C868574E895}" srcId="{03E5AED7-C77B-4F56-98EC-62117E1A12E3}" destId="{BA752591-4760-411E-A7CD-87D6FE5A9846}" srcOrd="4" destOrd="0" parTransId="{16B70405-4932-461C-A746-B721C25C4EDF}" sibTransId="{36918555-3E40-4586-82EA-C489F387BF2F}"/>
    <dgm:cxn modelId="{E6DE3345-3A19-4D43-B792-F0664DEF5D3F}" type="presOf" srcId="{BA752591-4760-411E-A7CD-87D6FE5A9846}" destId="{93034538-3F18-453F-9AE0-1E0CDEC95891}" srcOrd="0" destOrd="0" presId="urn:microsoft.com/office/officeart/2005/8/layout/radial5"/>
    <dgm:cxn modelId="{FB41D37F-74A7-4121-A4DD-A99618772EF7}" type="presParOf" srcId="{EF312C31-982F-489D-9D71-E9B3AB43C853}" destId="{6016D218-354A-46D6-A56F-56AF0E3CE2C2}" srcOrd="0" destOrd="0" presId="urn:microsoft.com/office/officeart/2005/8/layout/radial5"/>
    <dgm:cxn modelId="{B55EDE83-6BCE-4CBD-914E-457878E31E58}" type="presParOf" srcId="{EF312C31-982F-489D-9D71-E9B3AB43C853}" destId="{2B6D7D07-534A-4AEA-BFE2-9B111AA49B3C}" srcOrd="1" destOrd="0" presId="urn:microsoft.com/office/officeart/2005/8/layout/radial5"/>
    <dgm:cxn modelId="{9CBDD910-F1CC-4AC3-98D9-C5DCB73EB562}" type="presParOf" srcId="{2B6D7D07-534A-4AEA-BFE2-9B111AA49B3C}" destId="{FBF67760-2FBE-42F8-AF56-7F7B41707865}" srcOrd="0" destOrd="0" presId="urn:microsoft.com/office/officeart/2005/8/layout/radial5"/>
    <dgm:cxn modelId="{9CFBD4DC-0043-456C-85D1-B4BFA3A5F955}" type="presParOf" srcId="{EF312C31-982F-489D-9D71-E9B3AB43C853}" destId="{A27B2C88-2640-43B9-A199-6FA625F82932}" srcOrd="2" destOrd="0" presId="urn:microsoft.com/office/officeart/2005/8/layout/radial5"/>
    <dgm:cxn modelId="{9D1C0D69-369B-4C38-9371-24A81C75302E}" type="presParOf" srcId="{EF312C31-982F-489D-9D71-E9B3AB43C853}" destId="{169F633A-0F26-4917-B4AC-AF9D13CD9E5A}" srcOrd="3" destOrd="0" presId="urn:microsoft.com/office/officeart/2005/8/layout/radial5"/>
    <dgm:cxn modelId="{7363F4A9-5317-49C2-87AB-43378D315007}" type="presParOf" srcId="{169F633A-0F26-4917-B4AC-AF9D13CD9E5A}" destId="{DC4AA3E4-70A4-4DDD-A137-6536536E37AC}" srcOrd="0" destOrd="0" presId="urn:microsoft.com/office/officeart/2005/8/layout/radial5"/>
    <dgm:cxn modelId="{8BD56D92-1A9A-49BA-AD77-1FFE266B97FC}" type="presParOf" srcId="{EF312C31-982F-489D-9D71-E9B3AB43C853}" destId="{A56375BF-2F4E-4E3C-A1B4-B5FCAC8651BE}" srcOrd="4" destOrd="0" presId="urn:microsoft.com/office/officeart/2005/8/layout/radial5"/>
    <dgm:cxn modelId="{35973B00-2C72-4D51-B207-C7800A6FCE1B}" type="presParOf" srcId="{EF312C31-982F-489D-9D71-E9B3AB43C853}" destId="{E1F01F25-6F41-49A9-8AD3-68E3020463E9}" srcOrd="5" destOrd="0" presId="urn:microsoft.com/office/officeart/2005/8/layout/radial5"/>
    <dgm:cxn modelId="{56D0CF94-42B3-4029-B705-39CD6D730B06}" type="presParOf" srcId="{E1F01F25-6F41-49A9-8AD3-68E3020463E9}" destId="{D9C3BB4B-86C9-417F-8824-7CAEBA5FC247}" srcOrd="0" destOrd="0" presId="urn:microsoft.com/office/officeart/2005/8/layout/radial5"/>
    <dgm:cxn modelId="{5DAB7E69-0BEE-443E-ABC9-14E358DD168F}" type="presParOf" srcId="{EF312C31-982F-489D-9D71-E9B3AB43C853}" destId="{8CEB6E2D-6A1B-4548-8936-D25443B871B3}" srcOrd="6" destOrd="0" presId="urn:microsoft.com/office/officeart/2005/8/layout/radial5"/>
    <dgm:cxn modelId="{3392CF83-2F4F-4394-A14A-6000778A932C}" type="presParOf" srcId="{EF312C31-982F-489D-9D71-E9B3AB43C853}" destId="{289A3D55-81BA-41D7-B99D-D169760B812E}" srcOrd="7" destOrd="0" presId="urn:microsoft.com/office/officeart/2005/8/layout/radial5"/>
    <dgm:cxn modelId="{A4673B1B-E3E1-4EC3-9F6B-F54705F495EB}" type="presParOf" srcId="{289A3D55-81BA-41D7-B99D-D169760B812E}" destId="{5A7601B8-DB45-4701-ABD6-640CA0A9C1E9}" srcOrd="0" destOrd="0" presId="urn:microsoft.com/office/officeart/2005/8/layout/radial5"/>
    <dgm:cxn modelId="{4FFC019A-71B2-42E9-BA01-8CD11AFBB4F9}" type="presParOf" srcId="{EF312C31-982F-489D-9D71-E9B3AB43C853}" destId="{66EB2846-0971-44D0-BFFB-438254E3DCCD}" srcOrd="8" destOrd="0" presId="urn:microsoft.com/office/officeart/2005/8/layout/radial5"/>
    <dgm:cxn modelId="{2D1A02B0-0E3F-4914-84E7-1D92FAF667EB}" type="presParOf" srcId="{EF312C31-982F-489D-9D71-E9B3AB43C853}" destId="{4FDDF1C0-F5E8-47D6-AB9C-4F88AF3DCC2E}" srcOrd="9" destOrd="0" presId="urn:microsoft.com/office/officeart/2005/8/layout/radial5"/>
    <dgm:cxn modelId="{0CE86C89-26B2-427B-9CC7-D738731C5C79}" type="presParOf" srcId="{4FDDF1C0-F5E8-47D6-AB9C-4F88AF3DCC2E}" destId="{ACD9DE6B-9546-45F3-B973-34742A85F856}" srcOrd="0" destOrd="0" presId="urn:microsoft.com/office/officeart/2005/8/layout/radial5"/>
    <dgm:cxn modelId="{25E48DAD-8B4A-4B5F-A2AE-B4B2A82F9EC6}" type="presParOf" srcId="{EF312C31-982F-489D-9D71-E9B3AB43C853}" destId="{93034538-3F18-453F-9AE0-1E0CDEC95891}" srcOrd="10" destOrd="0" presId="urn:microsoft.com/office/officeart/2005/8/layout/radial5"/>
    <dgm:cxn modelId="{B8E3AE90-4893-4D9D-914F-08B99FFDF455}" type="presParOf" srcId="{EF312C31-982F-489D-9D71-E9B3AB43C853}" destId="{F3A8F4B8-CA27-407E-BBE5-9983E2787CDC}" srcOrd="11" destOrd="0" presId="urn:microsoft.com/office/officeart/2005/8/layout/radial5"/>
    <dgm:cxn modelId="{CE4359C7-CCAF-4042-9F48-B28BC3DA34CE}" type="presParOf" srcId="{F3A8F4B8-CA27-407E-BBE5-9983E2787CDC}" destId="{BF61CB3F-D519-495F-8E2B-CB506A834E47}" srcOrd="0" destOrd="0" presId="urn:microsoft.com/office/officeart/2005/8/layout/radial5"/>
    <dgm:cxn modelId="{666BC260-096C-4851-BFD4-09A68102E00C}" type="presParOf" srcId="{EF312C31-982F-489D-9D71-E9B3AB43C853}" destId="{E7D91FE2-6DB1-43FA-9228-A1FA40F18134}" srcOrd="12" destOrd="0" presId="urn:microsoft.com/office/officeart/2005/8/layout/radial5"/>
    <dgm:cxn modelId="{CE0E109D-B2EE-4367-A068-1DC100D92C3D}" type="presParOf" srcId="{EF312C31-982F-489D-9D71-E9B3AB43C853}" destId="{1366E7C4-E6AF-4F31-8DCE-429A4E2370AA}" srcOrd="13" destOrd="0" presId="urn:microsoft.com/office/officeart/2005/8/layout/radial5"/>
    <dgm:cxn modelId="{228B24B5-2BFD-4E3B-9395-717923CCF4CF}" type="presParOf" srcId="{1366E7C4-E6AF-4F31-8DCE-429A4E2370AA}" destId="{EE97D527-22B8-451B-9080-37F29FA0B1D5}" srcOrd="0" destOrd="0" presId="urn:microsoft.com/office/officeart/2005/8/layout/radial5"/>
    <dgm:cxn modelId="{0264C506-512E-4E53-BF79-0BDB60A277BF}" type="presParOf" srcId="{EF312C31-982F-489D-9D71-E9B3AB43C853}" destId="{7DC7BF57-A7A9-4A33-90F1-F225FA557105}" srcOrd="14"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B895CB-98C9-497C-9A96-4461C74E3625}" type="doc">
      <dgm:prSet loTypeId="urn:microsoft.com/office/officeart/2005/8/layout/radial5" loCatId="relationship" qsTypeId="urn:microsoft.com/office/officeart/2005/8/quickstyle/3d2" qsCatId="3D" csTypeId="urn:microsoft.com/office/officeart/2005/8/colors/accent1_2" csCatId="accent1" phldr="1"/>
      <dgm:spPr/>
      <dgm:t>
        <a:bodyPr/>
        <a:lstStyle/>
        <a:p>
          <a:endParaRPr lang="en-US"/>
        </a:p>
      </dgm:t>
    </dgm:pt>
    <dgm:pt modelId="{03E5AED7-C77B-4F56-98EC-62117E1A12E3}">
      <dgm:prSet phldrT="[Text]" custT="1"/>
      <dgm:spPr>
        <a:solidFill>
          <a:schemeClr val="accent4">
            <a:lumMod val="75000"/>
          </a:schemeClr>
        </a:solidFill>
      </dgm:spPr>
      <dgm:t>
        <a:bodyPr/>
        <a:lstStyle/>
        <a:p>
          <a:r>
            <a:rPr lang="en-US" sz="2000" b="1" baseline="0" dirty="0" smtClean="0">
              <a:solidFill>
                <a:schemeClr val="tx1"/>
              </a:solidFill>
            </a:rPr>
            <a:t>Client</a:t>
          </a:r>
          <a:endParaRPr lang="en-US" sz="2000" b="1" baseline="0" dirty="0">
            <a:solidFill>
              <a:schemeClr val="tx1"/>
            </a:solidFill>
          </a:endParaRPr>
        </a:p>
      </dgm:t>
    </dgm:pt>
    <dgm:pt modelId="{FB93394B-125E-4CF3-9590-EBDA2A3B82CD}" type="parTrans" cxnId="{8DBABC4F-621E-4A98-9933-619AAB8868F4}">
      <dgm:prSet/>
      <dgm:spPr/>
      <dgm:t>
        <a:bodyPr/>
        <a:lstStyle/>
        <a:p>
          <a:endParaRPr lang="en-US">
            <a:solidFill>
              <a:schemeClr val="tx1"/>
            </a:solidFill>
          </a:endParaRPr>
        </a:p>
      </dgm:t>
    </dgm:pt>
    <dgm:pt modelId="{EAC8775A-DDB3-4CBA-9DB8-5F10958AE1D1}" type="sibTrans" cxnId="{8DBABC4F-621E-4A98-9933-619AAB8868F4}">
      <dgm:prSet/>
      <dgm:spPr/>
      <dgm:t>
        <a:bodyPr/>
        <a:lstStyle/>
        <a:p>
          <a:endParaRPr lang="en-US">
            <a:solidFill>
              <a:schemeClr val="tx1"/>
            </a:solidFill>
          </a:endParaRPr>
        </a:p>
      </dgm:t>
    </dgm:pt>
    <dgm:pt modelId="{39A3D35D-47BA-4744-8C90-71D00656D759}">
      <dgm:prSet phldrT="[Text]" custT="1"/>
      <dgm:spPr>
        <a:solidFill>
          <a:schemeClr val="accent4">
            <a:lumMod val="75000"/>
          </a:schemeClr>
        </a:solidFill>
      </dgm:spPr>
      <dgm:t>
        <a:bodyPr/>
        <a:lstStyle/>
        <a:p>
          <a:r>
            <a:rPr lang="en-US" sz="1200" baseline="0" dirty="0" smtClean="0">
              <a:solidFill>
                <a:schemeClr val="tx1"/>
              </a:solidFill>
            </a:rPr>
            <a:t>Psychiatrist</a:t>
          </a:r>
          <a:endParaRPr lang="en-US" sz="1200" baseline="0" dirty="0">
            <a:solidFill>
              <a:schemeClr val="tx1"/>
            </a:solidFill>
          </a:endParaRPr>
        </a:p>
      </dgm:t>
    </dgm:pt>
    <dgm:pt modelId="{58521782-282E-48F0-A542-AC8FDFE1DE7F}" type="parTrans" cxnId="{60BB875F-F80B-40BF-81EF-4F0DF55A362A}">
      <dgm:prSet/>
      <dgm:spPr/>
      <dgm:t>
        <a:bodyPr/>
        <a:lstStyle/>
        <a:p>
          <a:endParaRPr lang="en-US" dirty="0">
            <a:solidFill>
              <a:schemeClr val="tx1"/>
            </a:solidFill>
          </a:endParaRPr>
        </a:p>
      </dgm:t>
    </dgm:pt>
    <dgm:pt modelId="{728E1BFB-0071-4299-A1B2-598E1CB0A538}" type="sibTrans" cxnId="{60BB875F-F80B-40BF-81EF-4F0DF55A362A}">
      <dgm:prSet/>
      <dgm:spPr/>
      <dgm:t>
        <a:bodyPr/>
        <a:lstStyle/>
        <a:p>
          <a:endParaRPr lang="en-US">
            <a:solidFill>
              <a:schemeClr val="tx1"/>
            </a:solidFill>
          </a:endParaRPr>
        </a:p>
      </dgm:t>
    </dgm:pt>
    <dgm:pt modelId="{45F457A7-F3F4-4020-8955-200FE5B81332}">
      <dgm:prSet phldrT="[Text]" custT="1"/>
      <dgm:spPr>
        <a:solidFill>
          <a:schemeClr val="accent4">
            <a:lumMod val="75000"/>
          </a:schemeClr>
        </a:solidFill>
      </dgm:spPr>
      <dgm:t>
        <a:bodyPr/>
        <a:lstStyle/>
        <a:p>
          <a:r>
            <a:rPr lang="en-US" sz="1200" baseline="0" dirty="0" smtClean="0">
              <a:solidFill>
                <a:schemeClr val="tx1"/>
              </a:solidFill>
            </a:rPr>
            <a:t>Mental Health Clinician</a:t>
          </a:r>
          <a:endParaRPr lang="en-US" sz="1200" baseline="0" dirty="0">
            <a:solidFill>
              <a:schemeClr val="tx1"/>
            </a:solidFill>
          </a:endParaRPr>
        </a:p>
      </dgm:t>
    </dgm:pt>
    <dgm:pt modelId="{9AAA4CF1-BC0C-44BE-9891-AD4BF180B117}" type="parTrans" cxnId="{CDE1074E-481D-4A38-B659-81232406B4E3}">
      <dgm:prSet/>
      <dgm:spPr/>
      <dgm:t>
        <a:bodyPr/>
        <a:lstStyle/>
        <a:p>
          <a:endParaRPr lang="en-US" dirty="0">
            <a:solidFill>
              <a:schemeClr val="tx1"/>
            </a:solidFill>
          </a:endParaRPr>
        </a:p>
      </dgm:t>
    </dgm:pt>
    <dgm:pt modelId="{5CFADC91-0616-4A95-8023-05BAD650BB9F}" type="sibTrans" cxnId="{CDE1074E-481D-4A38-B659-81232406B4E3}">
      <dgm:prSet/>
      <dgm:spPr/>
      <dgm:t>
        <a:bodyPr/>
        <a:lstStyle/>
        <a:p>
          <a:endParaRPr lang="en-US">
            <a:solidFill>
              <a:schemeClr val="tx1"/>
            </a:solidFill>
          </a:endParaRPr>
        </a:p>
      </dgm:t>
    </dgm:pt>
    <dgm:pt modelId="{BA752591-4760-411E-A7CD-87D6FE5A9846}">
      <dgm:prSet phldrT="[Text]" custT="1"/>
      <dgm:spPr>
        <a:solidFill>
          <a:schemeClr val="accent4">
            <a:lumMod val="75000"/>
          </a:schemeClr>
        </a:solidFill>
      </dgm:spPr>
      <dgm:t>
        <a:bodyPr/>
        <a:lstStyle/>
        <a:p>
          <a:r>
            <a:rPr lang="en-US" sz="1200" baseline="0" dirty="0" smtClean="0">
              <a:solidFill>
                <a:schemeClr val="tx1"/>
              </a:solidFill>
            </a:rPr>
            <a:t>Nurse</a:t>
          </a:r>
          <a:endParaRPr lang="en-US" sz="1200" baseline="0" dirty="0">
            <a:solidFill>
              <a:schemeClr val="tx1"/>
            </a:solidFill>
          </a:endParaRPr>
        </a:p>
      </dgm:t>
    </dgm:pt>
    <dgm:pt modelId="{16B70405-4932-461C-A746-B721C25C4EDF}" type="parTrans" cxnId="{320F16B9-C7C3-4438-9117-4C868574E895}">
      <dgm:prSet/>
      <dgm:spPr/>
      <dgm:t>
        <a:bodyPr/>
        <a:lstStyle/>
        <a:p>
          <a:endParaRPr lang="en-US" dirty="0">
            <a:solidFill>
              <a:schemeClr val="tx1"/>
            </a:solidFill>
          </a:endParaRPr>
        </a:p>
      </dgm:t>
    </dgm:pt>
    <dgm:pt modelId="{36918555-3E40-4586-82EA-C489F387BF2F}" type="sibTrans" cxnId="{320F16B9-C7C3-4438-9117-4C868574E895}">
      <dgm:prSet/>
      <dgm:spPr/>
      <dgm:t>
        <a:bodyPr/>
        <a:lstStyle/>
        <a:p>
          <a:endParaRPr lang="en-US">
            <a:solidFill>
              <a:schemeClr val="tx1"/>
            </a:solidFill>
          </a:endParaRPr>
        </a:p>
      </dgm:t>
    </dgm:pt>
    <dgm:pt modelId="{E963D4A7-90D0-47EF-B495-7B0A192D430C}">
      <dgm:prSet phldrT="[Text]" custT="1"/>
      <dgm:spPr>
        <a:solidFill>
          <a:schemeClr val="accent4">
            <a:lumMod val="75000"/>
          </a:schemeClr>
        </a:solidFill>
      </dgm:spPr>
      <dgm:t>
        <a:bodyPr/>
        <a:lstStyle/>
        <a:p>
          <a:endParaRPr lang="en-US" sz="1200" baseline="0" dirty="0">
            <a:solidFill>
              <a:schemeClr val="tx1"/>
            </a:solidFill>
          </a:endParaRPr>
        </a:p>
      </dgm:t>
    </dgm:pt>
    <dgm:pt modelId="{8801DDB8-292B-48DF-B035-EACD8C12353B}" type="parTrans" cxnId="{018CBD56-9C0D-4030-B6B1-13EDE09ACD45}">
      <dgm:prSet/>
      <dgm:spPr/>
      <dgm:t>
        <a:bodyPr/>
        <a:lstStyle/>
        <a:p>
          <a:endParaRPr lang="en-US" dirty="0">
            <a:solidFill>
              <a:schemeClr val="tx1"/>
            </a:solidFill>
          </a:endParaRPr>
        </a:p>
      </dgm:t>
    </dgm:pt>
    <dgm:pt modelId="{199E61D8-4EDA-4A63-AAAF-B11C672E3D41}" type="sibTrans" cxnId="{018CBD56-9C0D-4030-B6B1-13EDE09ACD45}">
      <dgm:prSet/>
      <dgm:spPr/>
      <dgm:t>
        <a:bodyPr/>
        <a:lstStyle/>
        <a:p>
          <a:endParaRPr lang="en-US">
            <a:solidFill>
              <a:schemeClr val="tx1"/>
            </a:solidFill>
          </a:endParaRPr>
        </a:p>
      </dgm:t>
    </dgm:pt>
    <dgm:pt modelId="{BF308C07-9AA8-4B82-844A-E8AE0888591A}">
      <dgm:prSet phldrT="[Text]" custT="1"/>
      <dgm:spPr>
        <a:solidFill>
          <a:schemeClr val="accent4">
            <a:lumMod val="75000"/>
          </a:schemeClr>
        </a:solidFill>
      </dgm:spPr>
      <dgm:t>
        <a:bodyPr/>
        <a:lstStyle/>
        <a:p>
          <a:r>
            <a:rPr lang="en-US" sz="1200" baseline="0" dirty="0" smtClean="0">
              <a:solidFill>
                <a:schemeClr val="tx1"/>
              </a:solidFill>
            </a:rPr>
            <a:t>Tenant Services Coordinator</a:t>
          </a:r>
          <a:endParaRPr lang="en-US" sz="1200" baseline="0" dirty="0">
            <a:solidFill>
              <a:schemeClr val="tx1"/>
            </a:solidFill>
          </a:endParaRPr>
        </a:p>
      </dgm:t>
    </dgm:pt>
    <dgm:pt modelId="{3DE30FAF-B504-4A14-A1CA-D5A5F21E5D9A}" type="parTrans" cxnId="{42C5EF6C-FC5A-45AE-95BB-A8213C02BE00}">
      <dgm:prSet/>
      <dgm:spPr/>
      <dgm:t>
        <a:bodyPr/>
        <a:lstStyle/>
        <a:p>
          <a:endParaRPr lang="en-US" dirty="0">
            <a:solidFill>
              <a:schemeClr val="tx1"/>
            </a:solidFill>
          </a:endParaRPr>
        </a:p>
      </dgm:t>
    </dgm:pt>
    <dgm:pt modelId="{63AD35D1-F170-4250-A545-22B1C48F3740}" type="sibTrans" cxnId="{42C5EF6C-FC5A-45AE-95BB-A8213C02BE00}">
      <dgm:prSet/>
      <dgm:spPr/>
      <dgm:t>
        <a:bodyPr/>
        <a:lstStyle/>
        <a:p>
          <a:endParaRPr lang="en-US">
            <a:solidFill>
              <a:schemeClr val="tx1"/>
            </a:solidFill>
          </a:endParaRPr>
        </a:p>
      </dgm:t>
    </dgm:pt>
    <dgm:pt modelId="{AE23FE53-35FD-4CE5-B9CA-B7F8FCB3CC93}">
      <dgm:prSet phldrT="[Text]" custT="1"/>
      <dgm:spPr>
        <a:solidFill>
          <a:schemeClr val="accent4">
            <a:lumMod val="75000"/>
          </a:schemeClr>
        </a:solidFill>
      </dgm:spPr>
      <dgm:t>
        <a:bodyPr/>
        <a:lstStyle/>
        <a:p>
          <a:r>
            <a:rPr lang="en-US" sz="1200" baseline="0" dirty="0" smtClean="0">
              <a:solidFill>
                <a:schemeClr val="tx1"/>
              </a:solidFill>
            </a:rPr>
            <a:t>Life Skills Coach/PSS</a:t>
          </a:r>
          <a:endParaRPr lang="en-US" sz="1200" baseline="0" dirty="0">
            <a:solidFill>
              <a:schemeClr val="tx1"/>
            </a:solidFill>
          </a:endParaRPr>
        </a:p>
      </dgm:t>
    </dgm:pt>
    <dgm:pt modelId="{9023AF6F-EF7C-4719-B14A-146B81AB94D3}" type="parTrans" cxnId="{DE62880C-2251-48B8-86D4-F2265084CEF5}">
      <dgm:prSet/>
      <dgm:spPr/>
      <dgm:t>
        <a:bodyPr/>
        <a:lstStyle/>
        <a:p>
          <a:endParaRPr lang="en-US" dirty="0">
            <a:solidFill>
              <a:schemeClr val="tx1"/>
            </a:solidFill>
          </a:endParaRPr>
        </a:p>
      </dgm:t>
    </dgm:pt>
    <dgm:pt modelId="{E9D23F25-6CC7-472A-94F2-BAA46A01CFFE}" type="sibTrans" cxnId="{DE62880C-2251-48B8-86D4-F2265084CEF5}">
      <dgm:prSet/>
      <dgm:spPr/>
      <dgm:t>
        <a:bodyPr/>
        <a:lstStyle/>
        <a:p>
          <a:endParaRPr lang="en-US">
            <a:solidFill>
              <a:schemeClr val="tx1"/>
            </a:solidFill>
          </a:endParaRPr>
        </a:p>
      </dgm:t>
    </dgm:pt>
    <dgm:pt modelId="{A6890C15-D778-42BC-8D8D-78ED7C8DA619}">
      <dgm:prSet phldrT="[Text]" custT="1"/>
      <dgm:spPr>
        <a:solidFill>
          <a:schemeClr val="accent4">
            <a:lumMod val="75000"/>
          </a:schemeClr>
        </a:solidFill>
      </dgm:spPr>
      <dgm:t>
        <a:bodyPr/>
        <a:lstStyle/>
        <a:p>
          <a:r>
            <a:rPr lang="en-US" sz="1200" baseline="0" dirty="0" smtClean="0">
              <a:solidFill>
                <a:schemeClr val="tx1"/>
              </a:solidFill>
            </a:rPr>
            <a:t>Team Leader</a:t>
          </a:r>
          <a:endParaRPr lang="en-US" sz="1200" baseline="0" dirty="0">
            <a:solidFill>
              <a:schemeClr val="tx1"/>
            </a:solidFill>
          </a:endParaRPr>
        </a:p>
      </dgm:t>
    </dgm:pt>
    <dgm:pt modelId="{15CA147C-2DE3-4807-86A7-073E11ADFB73}" type="parTrans" cxnId="{6F43F2D5-2B55-4E24-93AA-4D3711F90473}">
      <dgm:prSet/>
      <dgm:spPr/>
      <dgm:t>
        <a:bodyPr/>
        <a:lstStyle/>
        <a:p>
          <a:endParaRPr lang="en-US" dirty="0">
            <a:solidFill>
              <a:schemeClr val="tx1"/>
            </a:solidFill>
          </a:endParaRPr>
        </a:p>
      </dgm:t>
    </dgm:pt>
    <dgm:pt modelId="{699D3A2E-9AC4-4F4D-9CFF-ECB35FD3542C}" type="sibTrans" cxnId="{6F43F2D5-2B55-4E24-93AA-4D3711F90473}">
      <dgm:prSet/>
      <dgm:spPr/>
      <dgm:t>
        <a:bodyPr/>
        <a:lstStyle/>
        <a:p>
          <a:endParaRPr lang="en-US">
            <a:solidFill>
              <a:schemeClr val="tx1"/>
            </a:solidFill>
          </a:endParaRPr>
        </a:p>
      </dgm:t>
    </dgm:pt>
    <dgm:pt modelId="{4DB62717-5E84-46E8-B2E6-2A83A07A4CD3}">
      <dgm:prSet phldrT="[Text]" custRadScaleRad="100238" custRadScaleInc="-6808"/>
      <dgm:spPr/>
      <dgm:t>
        <a:bodyPr/>
        <a:lstStyle/>
        <a:p>
          <a:endParaRPr lang="en-US" dirty="0">
            <a:solidFill>
              <a:schemeClr val="tx1"/>
            </a:solidFill>
          </a:endParaRPr>
        </a:p>
      </dgm:t>
    </dgm:pt>
    <dgm:pt modelId="{957E166D-8403-4A0A-9996-415E55F8CEB6}" type="parTrans" cxnId="{A205197C-E654-4D41-ACC4-8435E3B26F88}">
      <dgm:prSet/>
      <dgm:spPr>
        <a:prstGeom prst="leftArrow">
          <a:avLst/>
        </a:prstGeom>
      </dgm:spPr>
      <dgm:t>
        <a:bodyPr/>
        <a:lstStyle/>
        <a:p>
          <a:endParaRPr lang="en-US">
            <a:solidFill>
              <a:schemeClr val="tx1"/>
            </a:solidFill>
          </a:endParaRPr>
        </a:p>
      </dgm:t>
    </dgm:pt>
    <dgm:pt modelId="{9AF88118-5F20-4495-A9DA-39DC3501E3BE}" type="sibTrans" cxnId="{A205197C-E654-4D41-ACC4-8435E3B26F88}">
      <dgm:prSet/>
      <dgm:spPr/>
      <dgm:t>
        <a:bodyPr/>
        <a:lstStyle/>
        <a:p>
          <a:endParaRPr lang="en-US">
            <a:solidFill>
              <a:schemeClr val="tx1"/>
            </a:solidFill>
          </a:endParaRPr>
        </a:p>
      </dgm:t>
    </dgm:pt>
    <dgm:pt modelId="{991DD754-57CE-4F40-8927-C8FC9F8383F0}">
      <dgm:prSet phldrT="[Text]" custRadScaleRad="100238" custRadScaleInc="-6808"/>
      <dgm:spPr/>
      <dgm:t>
        <a:bodyPr/>
        <a:lstStyle/>
        <a:p>
          <a:endParaRPr lang="en-US" dirty="0">
            <a:solidFill>
              <a:schemeClr val="tx1"/>
            </a:solidFill>
          </a:endParaRPr>
        </a:p>
      </dgm:t>
    </dgm:pt>
    <dgm:pt modelId="{E07A07DC-890E-43F2-A660-5EB83511E92E}" type="parTrans" cxnId="{21242874-77D8-45A7-B378-442CB9DD1FDA}">
      <dgm:prSet/>
      <dgm:spPr>
        <a:prstGeom prst="leftArrow">
          <a:avLst/>
        </a:prstGeom>
      </dgm:spPr>
      <dgm:t>
        <a:bodyPr/>
        <a:lstStyle/>
        <a:p>
          <a:endParaRPr lang="en-US">
            <a:solidFill>
              <a:schemeClr val="tx1"/>
            </a:solidFill>
          </a:endParaRPr>
        </a:p>
      </dgm:t>
    </dgm:pt>
    <dgm:pt modelId="{6110F19B-EFD6-45A3-9769-678E92592996}" type="sibTrans" cxnId="{21242874-77D8-45A7-B378-442CB9DD1FDA}">
      <dgm:prSet/>
      <dgm:spPr/>
      <dgm:t>
        <a:bodyPr/>
        <a:lstStyle/>
        <a:p>
          <a:endParaRPr lang="en-US">
            <a:solidFill>
              <a:schemeClr val="tx1"/>
            </a:solidFill>
          </a:endParaRPr>
        </a:p>
      </dgm:t>
    </dgm:pt>
    <dgm:pt modelId="{EF312C31-982F-489D-9D71-E9B3AB43C853}" type="pres">
      <dgm:prSet presAssocID="{6DB895CB-98C9-497C-9A96-4461C74E3625}" presName="Name0" presStyleCnt="0">
        <dgm:presLayoutVars>
          <dgm:chMax val="1"/>
          <dgm:dir/>
          <dgm:animLvl val="ctr"/>
          <dgm:resizeHandles val="exact"/>
        </dgm:presLayoutVars>
      </dgm:prSet>
      <dgm:spPr/>
      <dgm:t>
        <a:bodyPr/>
        <a:lstStyle/>
        <a:p>
          <a:endParaRPr lang="en-US"/>
        </a:p>
      </dgm:t>
    </dgm:pt>
    <dgm:pt modelId="{6016D218-354A-46D6-A56F-56AF0E3CE2C2}" type="pres">
      <dgm:prSet presAssocID="{03E5AED7-C77B-4F56-98EC-62117E1A12E3}" presName="centerShape" presStyleLbl="node0" presStyleIdx="0" presStyleCnt="1" custScaleX="140753"/>
      <dgm:spPr/>
      <dgm:t>
        <a:bodyPr/>
        <a:lstStyle/>
        <a:p>
          <a:endParaRPr lang="en-US"/>
        </a:p>
      </dgm:t>
    </dgm:pt>
    <dgm:pt modelId="{2B6D7D07-534A-4AEA-BFE2-9B111AA49B3C}" type="pres">
      <dgm:prSet presAssocID="{15CA147C-2DE3-4807-86A7-073E11ADFB73}" presName="parTrans" presStyleLbl="sibTrans2D1" presStyleIdx="0" presStyleCnt="6"/>
      <dgm:spPr>
        <a:prstGeom prst="leftArrow">
          <a:avLst/>
        </a:prstGeom>
      </dgm:spPr>
      <dgm:t>
        <a:bodyPr/>
        <a:lstStyle/>
        <a:p>
          <a:endParaRPr lang="en-US"/>
        </a:p>
      </dgm:t>
    </dgm:pt>
    <dgm:pt modelId="{FBF67760-2FBE-42F8-AF56-7F7B41707865}" type="pres">
      <dgm:prSet presAssocID="{15CA147C-2DE3-4807-86A7-073E11ADFB73}" presName="connectorText" presStyleLbl="sibTrans2D1" presStyleIdx="0" presStyleCnt="6"/>
      <dgm:spPr/>
      <dgm:t>
        <a:bodyPr/>
        <a:lstStyle/>
        <a:p>
          <a:endParaRPr lang="en-US"/>
        </a:p>
      </dgm:t>
    </dgm:pt>
    <dgm:pt modelId="{A27B2C88-2640-43B9-A199-6FA625F82932}" type="pres">
      <dgm:prSet presAssocID="{A6890C15-D778-42BC-8D8D-78ED7C8DA619}" presName="node" presStyleLbl="node1" presStyleIdx="0" presStyleCnt="6">
        <dgm:presLayoutVars>
          <dgm:bulletEnabled val="1"/>
        </dgm:presLayoutVars>
      </dgm:prSet>
      <dgm:spPr/>
      <dgm:t>
        <a:bodyPr/>
        <a:lstStyle/>
        <a:p>
          <a:endParaRPr lang="en-US"/>
        </a:p>
      </dgm:t>
    </dgm:pt>
    <dgm:pt modelId="{169F633A-0F26-4917-B4AC-AF9D13CD9E5A}" type="pres">
      <dgm:prSet presAssocID="{3DE30FAF-B504-4A14-A1CA-D5A5F21E5D9A}" presName="parTrans" presStyleLbl="sibTrans2D1" presStyleIdx="1" presStyleCnt="6"/>
      <dgm:spPr>
        <a:prstGeom prst="leftArrow">
          <a:avLst/>
        </a:prstGeom>
      </dgm:spPr>
      <dgm:t>
        <a:bodyPr/>
        <a:lstStyle/>
        <a:p>
          <a:endParaRPr lang="en-US"/>
        </a:p>
      </dgm:t>
    </dgm:pt>
    <dgm:pt modelId="{DC4AA3E4-70A4-4DDD-A137-6536536E37AC}" type="pres">
      <dgm:prSet presAssocID="{3DE30FAF-B504-4A14-A1CA-D5A5F21E5D9A}" presName="connectorText" presStyleLbl="sibTrans2D1" presStyleIdx="1" presStyleCnt="6"/>
      <dgm:spPr/>
      <dgm:t>
        <a:bodyPr/>
        <a:lstStyle/>
        <a:p>
          <a:endParaRPr lang="en-US"/>
        </a:p>
      </dgm:t>
    </dgm:pt>
    <dgm:pt modelId="{A56375BF-2F4E-4E3C-A1B4-B5FCAC8651BE}" type="pres">
      <dgm:prSet presAssocID="{BF308C07-9AA8-4B82-844A-E8AE0888591A}" presName="node" presStyleLbl="node1" presStyleIdx="1" presStyleCnt="6" custScaleX="111187">
        <dgm:presLayoutVars>
          <dgm:bulletEnabled val="1"/>
        </dgm:presLayoutVars>
      </dgm:prSet>
      <dgm:spPr/>
      <dgm:t>
        <a:bodyPr/>
        <a:lstStyle/>
        <a:p>
          <a:endParaRPr lang="en-US"/>
        </a:p>
      </dgm:t>
    </dgm:pt>
    <dgm:pt modelId="{E1F01F25-6F41-49A9-8AD3-68E3020463E9}" type="pres">
      <dgm:prSet presAssocID="{58521782-282E-48F0-A542-AC8FDFE1DE7F}" presName="parTrans" presStyleLbl="sibTrans2D1" presStyleIdx="2" presStyleCnt="6"/>
      <dgm:spPr>
        <a:prstGeom prst="leftArrow">
          <a:avLst/>
        </a:prstGeom>
      </dgm:spPr>
      <dgm:t>
        <a:bodyPr/>
        <a:lstStyle/>
        <a:p>
          <a:endParaRPr lang="en-US"/>
        </a:p>
      </dgm:t>
    </dgm:pt>
    <dgm:pt modelId="{D9C3BB4B-86C9-417F-8824-7CAEBA5FC247}" type="pres">
      <dgm:prSet presAssocID="{58521782-282E-48F0-A542-AC8FDFE1DE7F}" presName="connectorText" presStyleLbl="sibTrans2D1" presStyleIdx="2" presStyleCnt="6"/>
      <dgm:spPr/>
      <dgm:t>
        <a:bodyPr/>
        <a:lstStyle/>
        <a:p>
          <a:endParaRPr lang="en-US"/>
        </a:p>
      </dgm:t>
    </dgm:pt>
    <dgm:pt modelId="{8CEB6E2D-6A1B-4548-8936-D25443B871B3}" type="pres">
      <dgm:prSet presAssocID="{39A3D35D-47BA-4744-8C90-71D00656D759}" presName="node" presStyleLbl="node1" presStyleIdx="2" presStyleCnt="6" custScaleX="113106">
        <dgm:presLayoutVars>
          <dgm:bulletEnabled val="1"/>
        </dgm:presLayoutVars>
      </dgm:prSet>
      <dgm:spPr/>
      <dgm:t>
        <a:bodyPr/>
        <a:lstStyle/>
        <a:p>
          <a:endParaRPr lang="en-US"/>
        </a:p>
      </dgm:t>
    </dgm:pt>
    <dgm:pt modelId="{289A3D55-81BA-41D7-B99D-D169760B812E}" type="pres">
      <dgm:prSet presAssocID="{9AAA4CF1-BC0C-44BE-9891-AD4BF180B117}" presName="parTrans" presStyleLbl="sibTrans2D1" presStyleIdx="3" presStyleCnt="6"/>
      <dgm:spPr>
        <a:prstGeom prst="leftArrow">
          <a:avLst/>
        </a:prstGeom>
      </dgm:spPr>
      <dgm:t>
        <a:bodyPr/>
        <a:lstStyle/>
        <a:p>
          <a:endParaRPr lang="en-US"/>
        </a:p>
      </dgm:t>
    </dgm:pt>
    <dgm:pt modelId="{5A7601B8-DB45-4701-ABD6-640CA0A9C1E9}" type="pres">
      <dgm:prSet presAssocID="{9AAA4CF1-BC0C-44BE-9891-AD4BF180B117}" presName="connectorText" presStyleLbl="sibTrans2D1" presStyleIdx="3" presStyleCnt="6"/>
      <dgm:spPr/>
      <dgm:t>
        <a:bodyPr/>
        <a:lstStyle/>
        <a:p>
          <a:endParaRPr lang="en-US"/>
        </a:p>
      </dgm:t>
    </dgm:pt>
    <dgm:pt modelId="{66EB2846-0971-44D0-BFFB-438254E3DCCD}" type="pres">
      <dgm:prSet presAssocID="{45F457A7-F3F4-4020-8955-200FE5B81332}" presName="node" presStyleLbl="node1" presStyleIdx="3" presStyleCnt="6">
        <dgm:presLayoutVars>
          <dgm:bulletEnabled val="1"/>
        </dgm:presLayoutVars>
      </dgm:prSet>
      <dgm:spPr/>
      <dgm:t>
        <a:bodyPr/>
        <a:lstStyle/>
        <a:p>
          <a:endParaRPr lang="en-US"/>
        </a:p>
      </dgm:t>
    </dgm:pt>
    <dgm:pt modelId="{4FDDF1C0-F5E8-47D6-AB9C-4F88AF3DCC2E}" type="pres">
      <dgm:prSet presAssocID="{16B70405-4932-461C-A746-B721C25C4EDF}" presName="parTrans" presStyleLbl="sibTrans2D1" presStyleIdx="4" presStyleCnt="6"/>
      <dgm:spPr>
        <a:prstGeom prst="leftArrow">
          <a:avLst/>
        </a:prstGeom>
      </dgm:spPr>
      <dgm:t>
        <a:bodyPr/>
        <a:lstStyle/>
        <a:p>
          <a:endParaRPr lang="en-US"/>
        </a:p>
      </dgm:t>
    </dgm:pt>
    <dgm:pt modelId="{ACD9DE6B-9546-45F3-B973-34742A85F856}" type="pres">
      <dgm:prSet presAssocID="{16B70405-4932-461C-A746-B721C25C4EDF}" presName="connectorText" presStyleLbl="sibTrans2D1" presStyleIdx="4" presStyleCnt="6"/>
      <dgm:spPr/>
      <dgm:t>
        <a:bodyPr/>
        <a:lstStyle/>
        <a:p>
          <a:endParaRPr lang="en-US"/>
        </a:p>
      </dgm:t>
    </dgm:pt>
    <dgm:pt modelId="{93034538-3F18-453F-9AE0-1E0CDEC95891}" type="pres">
      <dgm:prSet presAssocID="{BA752591-4760-411E-A7CD-87D6FE5A9846}" presName="node" presStyleLbl="node1" presStyleIdx="4" presStyleCnt="6">
        <dgm:presLayoutVars>
          <dgm:bulletEnabled val="1"/>
        </dgm:presLayoutVars>
      </dgm:prSet>
      <dgm:spPr/>
      <dgm:t>
        <a:bodyPr/>
        <a:lstStyle/>
        <a:p>
          <a:endParaRPr lang="en-US"/>
        </a:p>
      </dgm:t>
    </dgm:pt>
    <dgm:pt modelId="{F3A8F4B8-CA27-407E-BBE5-9983E2787CDC}" type="pres">
      <dgm:prSet presAssocID="{9023AF6F-EF7C-4719-B14A-146B81AB94D3}" presName="parTrans" presStyleLbl="sibTrans2D1" presStyleIdx="5" presStyleCnt="6"/>
      <dgm:spPr>
        <a:prstGeom prst="leftArrow">
          <a:avLst/>
        </a:prstGeom>
      </dgm:spPr>
      <dgm:t>
        <a:bodyPr/>
        <a:lstStyle/>
        <a:p>
          <a:endParaRPr lang="en-US"/>
        </a:p>
      </dgm:t>
    </dgm:pt>
    <dgm:pt modelId="{BF61CB3F-D519-495F-8E2B-CB506A834E47}" type="pres">
      <dgm:prSet presAssocID="{9023AF6F-EF7C-4719-B14A-146B81AB94D3}" presName="connectorText" presStyleLbl="sibTrans2D1" presStyleIdx="5" presStyleCnt="6"/>
      <dgm:spPr/>
      <dgm:t>
        <a:bodyPr/>
        <a:lstStyle/>
        <a:p>
          <a:endParaRPr lang="en-US"/>
        </a:p>
      </dgm:t>
    </dgm:pt>
    <dgm:pt modelId="{E7D91FE2-6DB1-43FA-9228-A1FA40F18134}" type="pres">
      <dgm:prSet presAssocID="{AE23FE53-35FD-4CE5-B9CA-B7F8FCB3CC93}" presName="node" presStyleLbl="node1" presStyleIdx="5" presStyleCnt="6">
        <dgm:presLayoutVars>
          <dgm:bulletEnabled val="1"/>
        </dgm:presLayoutVars>
      </dgm:prSet>
      <dgm:spPr/>
      <dgm:t>
        <a:bodyPr/>
        <a:lstStyle/>
        <a:p>
          <a:endParaRPr lang="en-US"/>
        </a:p>
      </dgm:t>
    </dgm:pt>
  </dgm:ptLst>
  <dgm:cxnLst>
    <dgm:cxn modelId="{12EB9D35-3318-4027-8F3B-B7D6A32BF94E}" type="presOf" srcId="{58521782-282E-48F0-A542-AC8FDFE1DE7F}" destId="{D9C3BB4B-86C9-417F-8824-7CAEBA5FC247}" srcOrd="1" destOrd="0" presId="urn:microsoft.com/office/officeart/2005/8/layout/radial5"/>
    <dgm:cxn modelId="{C61FD7D2-275F-4856-996F-060D2A3EEC8A}" type="presOf" srcId="{AE23FE53-35FD-4CE5-B9CA-B7F8FCB3CC93}" destId="{E7D91FE2-6DB1-43FA-9228-A1FA40F18134}" srcOrd="0" destOrd="0" presId="urn:microsoft.com/office/officeart/2005/8/layout/radial5"/>
    <dgm:cxn modelId="{60BB875F-F80B-40BF-81EF-4F0DF55A362A}" srcId="{03E5AED7-C77B-4F56-98EC-62117E1A12E3}" destId="{39A3D35D-47BA-4744-8C90-71D00656D759}" srcOrd="2" destOrd="0" parTransId="{58521782-282E-48F0-A542-AC8FDFE1DE7F}" sibTransId="{728E1BFB-0071-4299-A1B2-598E1CB0A538}"/>
    <dgm:cxn modelId="{F92EE3D4-58E2-49EF-A974-C092B304B19C}" type="presOf" srcId="{15CA147C-2DE3-4807-86A7-073E11ADFB73}" destId="{2B6D7D07-534A-4AEA-BFE2-9B111AA49B3C}" srcOrd="0" destOrd="0" presId="urn:microsoft.com/office/officeart/2005/8/layout/radial5"/>
    <dgm:cxn modelId="{132C48BA-74BE-4D68-92FB-814D7B5C563B}" type="presOf" srcId="{3DE30FAF-B504-4A14-A1CA-D5A5F21E5D9A}" destId="{169F633A-0F26-4917-B4AC-AF9D13CD9E5A}" srcOrd="0" destOrd="0" presId="urn:microsoft.com/office/officeart/2005/8/layout/radial5"/>
    <dgm:cxn modelId="{9D9E1053-1F0E-498B-95F5-F08CF1D251AE}" type="presOf" srcId="{9AAA4CF1-BC0C-44BE-9891-AD4BF180B117}" destId="{289A3D55-81BA-41D7-B99D-D169760B812E}" srcOrd="0" destOrd="0" presId="urn:microsoft.com/office/officeart/2005/8/layout/radial5"/>
    <dgm:cxn modelId="{21242874-77D8-45A7-B378-442CB9DD1FDA}" srcId="{6DB895CB-98C9-497C-9A96-4461C74E3625}" destId="{991DD754-57CE-4F40-8927-C8FC9F8383F0}" srcOrd="3" destOrd="0" parTransId="{E07A07DC-890E-43F2-A660-5EB83511E92E}" sibTransId="{6110F19B-EFD6-45A3-9769-678E92592996}"/>
    <dgm:cxn modelId="{93C14E04-AC4D-47BF-9A27-84DCA47FD532}" type="presOf" srcId="{BA752591-4760-411E-A7CD-87D6FE5A9846}" destId="{93034538-3F18-453F-9AE0-1E0CDEC95891}" srcOrd="0" destOrd="0" presId="urn:microsoft.com/office/officeart/2005/8/layout/radial5"/>
    <dgm:cxn modelId="{018CBD56-9C0D-4030-B6B1-13EDE09ACD45}" srcId="{6DB895CB-98C9-497C-9A96-4461C74E3625}" destId="{E963D4A7-90D0-47EF-B495-7B0A192D430C}" srcOrd="1" destOrd="0" parTransId="{8801DDB8-292B-48DF-B035-EACD8C12353B}" sibTransId="{199E61D8-4EDA-4A63-AAAF-B11C672E3D41}"/>
    <dgm:cxn modelId="{18226938-8E8C-4979-B97B-42EF7AF3647A}" type="presOf" srcId="{9023AF6F-EF7C-4719-B14A-146B81AB94D3}" destId="{BF61CB3F-D519-495F-8E2B-CB506A834E47}" srcOrd="1" destOrd="0" presId="urn:microsoft.com/office/officeart/2005/8/layout/radial5"/>
    <dgm:cxn modelId="{144F548C-EF48-4F80-917B-AD08991062F4}" type="presOf" srcId="{16B70405-4932-461C-A746-B721C25C4EDF}" destId="{ACD9DE6B-9546-45F3-B973-34742A85F856}" srcOrd="1" destOrd="0" presId="urn:microsoft.com/office/officeart/2005/8/layout/radial5"/>
    <dgm:cxn modelId="{54CEB00D-694D-4190-B52B-714DBE1F3ED1}" type="presOf" srcId="{6DB895CB-98C9-497C-9A96-4461C74E3625}" destId="{EF312C31-982F-489D-9D71-E9B3AB43C853}" srcOrd="0" destOrd="0" presId="urn:microsoft.com/office/officeart/2005/8/layout/radial5"/>
    <dgm:cxn modelId="{D32151B1-D64A-402F-BA7A-3C1ED6BA3CAA}" type="presOf" srcId="{BF308C07-9AA8-4B82-844A-E8AE0888591A}" destId="{A56375BF-2F4E-4E3C-A1B4-B5FCAC8651BE}" srcOrd="0" destOrd="0" presId="urn:microsoft.com/office/officeart/2005/8/layout/radial5"/>
    <dgm:cxn modelId="{24652C51-3B70-40AA-9FA4-0E094E2D8CED}" type="presOf" srcId="{45F457A7-F3F4-4020-8955-200FE5B81332}" destId="{66EB2846-0971-44D0-BFFB-438254E3DCCD}" srcOrd="0" destOrd="0" presId="urn:microsoft.com/office/officeart/2005/8/layout/radial5"/>
    <dgm:cxn modelId="{DE62880C-2251-48B8-86D4-F2265084CEF5}" srcId="{03E5AED7-C77B-4F56-98EC-62117E1A12E3}" destId="{AE23FE53-35FD-4CE5-B9CA-B7F8FCB3CC93}" srcOrd="5" destOrd="0" parTransId="{9023AF6F-EF7C-4719-B14A-146B81AB94D3}" sibTransId="{E9D23F25-6CC7-472A-94F2-BAA46A01CFFE}"/>
    <dgm:cxn modelId="{0ED860F7-F270-47EF-9B64-9B5139811DBB}" type="presOf" srcId="{16B70405-4932-461C-A746-B721C25C4EDF}" destId="{4FDDF1C0-F5E8-47D6-AB9C-4F88AF3DCC2E}" srcOrd="0" destOrd="0" presId="urn:microsoft.com/office/officeart/2005/8/layout/radial5"/>
    <dgm:cxn modelId="{0FC908B9-61D5-46FC-9ECB-35D7949C7BB9}" type="presOf" srcId="{58521782-282E-48F0-A542-AC8FDFE1DE7F}" destId="{E1F01F25-6F41-49A9-8AD3-68E3020463E9}" srcOrd="0" destOrd="0" presId="urn:microsoft.com/office/officeart/2005/8/layout/radial5"/>
    <dgm:cxn modelId="{0AC12E1E-B193-4E9D-90EA-20B7A60D58EA}" type="presOf" srcId="{3DE30FAF-B504-4A14-A1CA-D5A5F21E5D9A}" destId="{DC4AA3E4-70A4-4DDD-A137-6536536E37AC}" srcOrd="1" destOrd="0" presId="urn:microsoft.com/office/officeart/2005/8/layout/radial5"/>
    <dgm:cxn modelId="{49E3A811-D7EF-4FB6-AC88-36CC6997D016}" type="presOf" srcId="{9AAA4CF1-BC0C-44BE-9891-AD4BF180B117}" destId="{5A7601B8-DB45-4701-ABD6-640CA0A9C1E9}" srcOrd="1" destOrd="0" presId="urn:microsoft.com/office/officeart/2005/8/layout/radial5"/>
    <dgm:cxn modelId="{A205197C-E654-4D41-ACC4-8435E3B26F88}" srcId="{6DB895CB-98C9-497C-9A96-4461C74E3625}" destId="{4DB62717-5E84-46E8-B2E6-2A83A07A4CD3}" srcOrd="2" destOrd="0" parTransId="{957E166D-8403-4A0A-9996-415E55F8CEB6}" sibTransId="{9AF88118-5F20-4495-A9DA-39DC3501E3BE}"/>
    <dgm:cxn modelId="{42C5EF6C-FC5A-45AE-95BB-A8213C02BE00}" srcId="{03E5AED7-C77B-4F56-98EC-62117E1A12E3}" destId="{BF308C07-9AA8-4B82-844A-E8AE0888591A}" srcOrd="1" destOrd="0" parTransId="{3DE30FAF-B504-4A14-A1CA-D5A5F21E5D9A}" sibTransId="{63AD35D1-F170-4250-A545-22B1C48F3740}"/>
    <dgm:cxn modelId="{C8D07BB9-45E6-4C9F-9DC6-63513AB2E76A}" type="presOf" srcId="{15CA147C-2DE3-4807-86A7-073E11ADFB73}" destId="{FBF67760-2FBE-42F8-AF56-7F7B41707865}" srcOrd="1" destOrd="0" presId="urn:microsoft.com/office/officeart/2005/8/layout/radial5"/>
    <dgm:cxn modelId="{CDE1074E-481D-4A38-B659-81232406B4E3}" srcId="{03E5AED7-C77B-4F56-98EC-62117E1A12E3}" destId="{45F457A7-F3F4-4020-8955-200FE5B81332}" srcOrd="3" destOrd="0" parTransId="{9AAA4CF1-BC0C-44BE-9891-AD4BF180B117}" sibTransId="{5CFADC91-0616-4A95-8023-05BAD650BB9F}"/>
    <dgm:cxn modelId="{6F43F2D5-2B55-4E24-93AA-4D3711F90473}" srcId="{03E5AED7-C77B-4F56-98EC-62117E1A12E3}" destId="{A6890C15-D778-42BC-8D8D-78ED7C8DA619}" srcOrd="0" destOrd="0" parTransId="{15CA147C-2DE3-4807-86A7-073E11ADFB73}" sibTransId="{699D3A2E-9AC4-4F4D-9CFF-ECB35FD3542C}"/>
    <dgm:cxn modelId="{8DBABC4F-621E-4A98-9933-619AAB8868F4}" srcId="{6DB895CB-98C9-497C-9A96-4461C74E3625}" destId="{03E5AED7-C77B-4F56-98EC-62117E1A12E3}" srcOrd="0" destOrd="0" parTransId="{FB93394B-125E-4CF3-9590-EBDA2A3B82CD}" sibTransId="{EAC8775A-DDB3-4CBA-9DB8-5F10958AE1D1}"/>
    <dgm:cxn modelId="{7452FD0F-CD51-4767-8BDC-4976431CFFBE}" type="presOf" srcId="{9023AF6F-EF7C-4719-B14A-146B81AB94D3}" destId="{F3A8F4B8-CA27-407E-BBE5-9983E2787CDC}" srcOrd="0" destOrd="0" presId="urn:microsoft.com/office/officeart/2005/8/layout/radial5"/>
    <dgm:cxn modelId="{B1706CAD-BD3E-4132-87F6-CFC8EACBF3B6}" type="presOf" srcId="{39A3D35D-47BA-4744-8C90-71D00656D759}" destId="{8CEB6E2D-6A1B-4548-8936-D25443B871B3}" srcOrd="0" destOrd="0" presId="urn:microsoft.com/office/officeart/2005/8/layout/radial5"/>
    <dgm:cxn modelId="{AFBAD2A8-6551-4D3A-A26A-ACFC195C7926}" type="presOf" srcId="{A6890C15-D778-42BC-8D8D-78ED7C8DA619}" destId="{A27B2C88-2640-43B9-A199-6FA625F82932}" srcOrd="0" destOrd="0" presId="urn:microsoft.com/office/officeart/2005/8/layout/radial5"/>
    <dgm:cxn modelId="{E022BCA6-F315-4188-9639-B6827309D177}" type="presOf" srcId="{03E5AED7-C77B-4F56-98EC-62117E1A12E3}" destId="{6016D218-354A-46D6-A56F-56AF0E3CE2C2}" srcOrd="0" destOrd="0" presId="urn:microsoft.com/office/officeart/2005/8/layout/radial5"/>
    <dgm:cxn modelId="{320F16B9-C7C3-4438-9117-4C868574E895}" srcId="{03E5AED7-C77B-4F56-98EC-62117E1A12E3}" destId="{BA752591-4760-411E-A7CD-87D6FE5A9846}" srcOrd="4" destOrd="0" parTransId="{16B70405-4932-461C-A746-B721C25C4EDF}" sibTransId="{36918555-3E40-4586-82EA-C489F387BF2F}"/>
    <dgm:cxn modelId="{1E55D8AB-CB55-4D34-A251-9A996BB5CFF8}" type="presParOf" srcId="{EF312C31-982F-489D-9D71-E9B3AB43C853}" destId="{6016D218-354A-46D6-A56F-56AF0E3CE2C2}" srcOrd="0" destOrd="0" presId="urn:microsoft.com/office/officeart/2005/8/layout/radial5"/>
    <dgm:cxn modelId="{DC2FA2C2-8C09-43B5-9036-6E8B152B4664}" type="presParOf" srcId="{EF312C31-982F-489D-9D71-E9B3AB43C853}" destId="{2B6D7D07-534A-4AEA-BFE2-9B111AA49B3C}" srcOrd="1" destOrd="0" presId="urn:microsoft.com/office/officeart/2005/8/layout/radial5"/>
    <dgm:cxn modelId="{C9610C1C-E197-4959-9EEF-80644D152123}" type="presParOf" srcId="{2B6D7D07-534A-4AEA-BFE2-9B111AA49B3C}" destId="{FBF67760-2FBE-42F8-AF56-7F7B41707865}" srcOrd="0" destOrd="0" presId="urn:microsoft.com/office/officeart/2005/8/layout/radial5"/>
    <dgm:cxn modelId="{043A6EC2-40C6-4BDC-BE2C-FCE75DC7DBC0}" type="presParOf" srcId="{EF312C31-982F-489D-9D71-E9B3AB43C853}" destId="{A27B2C88-2640-43B9-A199-6FA625F82932}" srcOrd="2" destOrd="0" presId="urn:microsoft.com/office/officeart/2005/8/layout/radial5"/>
    <dgm:cxn modelId="{A7534F7D-BAA7-48D6-A79A-E921529897EB}" type="presParOf" srcId="{EF312C31-982F-489D-9D71-E9B3AB43C853}" destId="{169F633A-0F26-4917-B4AC-AF9D13CD9E5A}" srcOrd="3" destOrd="0" presId="urn:microsoft.com/office/officeart/2005/8/layout/radial5"/>
    <dgm:cxn modelId="{F08FC860-2DBB-430E-8E8B-F9510E4D9E14}" type="presParOf" srcId="{169F633A-0F26-4917-B4AC-AF9D13CD9E5A}" destId="{DC4AA3E4-70A4-4DDD-A137-6536536E37AC}" srcOrd="0" destOrd="0" presId="urn:microsoft.com/office/officeart/2005/8/layout/radial5"/>
    <dgm:cxn modelId="{F32FB140-7E87-45FC-981D-07A87F33838E}" type="presParOf" srcId="{EF312C31-982F-489D-9D71-E9B3AB43C853}" destId="{A56375BF-2F4E-4E3C-A1B4-B5FCAC8651BE}" srcOrd="4" destOrd="0" presId="urn:microsoft.com/office/officeart/2005/8/layout/radial5"/>
    <dgm:cxn modelId="{6D3264CD-82C9-4375-A641-74AA2E18EE68}" type="presParOf" srcId="{EF312C31-982F-489D-9D71-E9B3AB43C853}" destId="{E1F01F25-6F41-49A9-8AD3-68E3020463E9}" srcOrd="5" destOrd="0" presId="urn:microsoft.com/office/officeart/2005/8/layout/radial5"/>
    <dgm:cxn modelId="{303C937A-BCF8-4280-8A54-0752A1E9EDCF}" type="presParOf" srcId="{E1F01F25-6F41-49A9-8AD3-68E3020463E9}" destId="{D9C3BB4B-86C9-417F-8824-7CAEBA5FC247}" srcOrd="0" destOrd="0" presId="urn:microsoft.com/office/officeart/2005/8/layout/radial5"/>
    <dgm:cxn modelId="{267AAC32-6B07-4F80-815D-2B1D6CF783F4}" type="presParOf" srcId="{EF312C31-982F-489D-9D71-E9B3AB43C853}" destId="{8CEB6E2D-6A1B-4548-8936-D25443B871B3}" srcOrd="6" destOrd="0" presId="urn:microsoft.com/office/officeart/2005/8/layout/radial5"/>
    <dgm:cxn modelId="{75E126CC-CAFD-45F2-B184-F5DE6C5E51CE}" type="presParOf" srcId="{EF312C31-982F-489D-9D71-E9B3AB43C853}" destId="{289A3D55-81BA-41D7-B99D-D169760B812E}" srcOrd="7" destOrd="0" presId="urn:microsoft.com/office/officeart/2005/8/layout/radial5"/>
    <dgm:cxn modelId="{BC4C2504-BF92-4AFD-8C87-D3D925AEFD85}" type="presParOf" srcId="{289A3D55-81BA-41D7-B99D-D169760B812E}" destId="{5A7601B8-DB45-4701-ABD6-640CA0A9C1E9}" srcOrd="0" destOrd="0" presId="urn:microsoft.com/office/officeart/2005/8/layout/radial5"/>
    <dgm:cxn modelId="{08494956-C36A-433A-85D8-3CFF76FE3915}" type="presParOf" srcId="{EF312C31-982F-489D-9D71-E9B3AB43C853}" destId="{66EB2846-0971-44D0-BFFB-438254E3DCCD}" srcOrd="8" destOrd="0" presId="urn:microsoft.com/office/officeart/2005/8/layout/radial5"/>
    <dgm:cxn modelId="{490EB63B-548E-47C9-9095-AF328F835EDE}" type="presParOf" srcId="{EF312C31-982F-489D-9D71-E9B3AB43C853}" destId="{4FDDF1C0-F5E8-47D6-AB9C-4F88AF3DCC2E}" srcOrd="9" destOrd="0" presId="urn:microsoft.com/office/officeart/2005/8/layout/radial5"/>
    <dgm:cxn modelId="{4A0E5381-DC40-4F4B-AAD6-603B77A640D8}" type="presParOf" srcId="{4FDDF1C0-F5E8-47D6-AB9C-4F88AF3DCC2E}" destId="{ACD9DE6B-9546-45F3-B973-34742A85F856}" srcOrd="0" destOrd="0" presId="urn:microsoft.com/office/officeart/2005/8/layout/radial5"/>
    <dgm:cxn modelId="{E2975247-6F07-4938-B53C-A51A1EE57E2C}" type="presParOf" srcId="{EF312C31-982F-489D-9D71-E9B3AB43C853}" destId="{93034538-3F18-453F-9AE0-1E0CDEC95891}" srcOrd="10" destOrd="0" presId="urn:microsoft.com/office/officeart/2005/8/layout/radial5"/>
    <dgm:cxn modelId="{F34C5952-6AA2-456B-A7A9-36BE387EAB3E}" type="presParOf" srcId="{EF312C31-982F-489D-9D71-E9B3AB43C853}" destId="{F3A8F4B8-CA27-407E-BBE5-9983E2787CDC}" srcOrd="11" destOrd="0" presId="urn:microsoft.com/office/officeart/2005/8/layout/radial5"/>
    <dgm:cxn modelId="{68AB523E-9F3A-40DC-961E-7D17F049E849}" type="presParOf" srcId="{F3A8F4B8-CA27-407E-BBE5-9983E2787CDC}" destId="{BF61CB3F-D519-495F-8E2B-CB506A834E47}" srcOrd="0" destOrd="0" presId="urn:microsoft.com/office/officeart/2005/8/layout/radial5"/>
    <dgm:cxn modelId="{F88C65D1-2EF2-4216-B5E3-E3A957A776FC}" type="presParOf" srcId="{EF312C31-982F-489D-9D71-E9B3AB43C853}" destId="{E7D91FE2-6DB1-43FA-9228-A1FA40F18134}" srcOrd="1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DD44FD-C330-4B4E-9165-0679A71BDFD5}"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en-US"/>
        </a:p>
      </dgm:t>
    </dgm:pt>
    <dgm:pt modelId="{F2EAD62D-258C-4DC3-A68E-A2E93791C928}">
      <dgm:prSet phldrT="[Text]" custT="1"/>
      <dgm:spPr/>
      <dgm:t>
        <a:bodyPr/>
        <a:lstStyle/>
        <a:p>
          <a:r>
            <a:rPr lang="en-US" sz="2400" dirty="0" smtClean="0"/>
            <a:t>There were an estimated 8,879 homeless people in San Diego in January 2013, according to the point-in-time </a:t>
          </a:r>
          <a:r>
            <a:rPr lang="en-US" sz="2400" dirty="0" err="1" smtClean="0"/>
            <a:t>WeALLCount</a:t>
          </a:r>
          <a:r>
            <a:rPr lang="en-US" sz="2400" dirty="0" smtClean="0"/>
            <a:t> Campaign.  Chronic homelessness increased </a:t>
          </a:r>
          <a:r>
            <a:rPr lang="en-US" sz="2000" dirty="0" smtClean="0"/>
            <a:t>(4%) </a:t>
          </a:r>
          <a:r>
            <a:rPr lang="en-US" sz="2400" dirty="0" smtClean="0"/>
            <a:t>and Veteran homelessness decreased </a:t>
          </a:r>
          <a:r>
            <a:rPr lang="en-US" sz="2000" dirty="0" smtClean="0"/>
            <a:t>(3%).</a:t>
          </a:r>
          <a:r>
            <a:rPr lang="en-US" sz="2400" baseline="30000" dirty="0" smtClean="0"/>
            <a:t>1 </a:t>
          </a:r>
          <a:endParaRPr lang="en-US" sz="2400" baseline="30000" dirty="0"/>
        </a:p>
      </dgm:t>
    </dgm:pt>
    <dgm:pt modelId="{69965ADF-A7C9-4839-987E-E788CAB296BC}" type="parTrans" cxnId="{2E14AE56-F585-47B7-A1AC-B4780B219A5E}">
      <dgm:prSet/>
      <dgm:spPr/>
      <dgm:t>
        <a:bodyPr/>
        <a:lstStyle/>
        <a:p>
          <a:endParaRPr lang="en-US"/>
        </a:p>
      </dgm:t>
    </dgm:pt>
    <dgm:pt modelId="{9DC0B908-D128-4FB8-BF28-9E9947DC56FA}" type="sibTrans" cxnId="{2E14AE56-F585-47B7-A1AC-B4780B219A5E}">
      <dgm:prSet/>
      <dgm:spPr/>
      <dgm:t>
        <a:bodyPr/>
        <a:lstStyle/>
        <a:p>
          <a:endParaRPr lang="en-US"/>
        </a:p>
      </dgm:t>
    </dgm:pt>
    <dgm:pt modelId="{705BA08E-C5C4-45C4-A197-077006FEDFD6}">
      <dgm:prSet phldrT="[Text]" custT="1"/>
      <dgm:spPr/>
      <dgm:t>
        <a:bodyPr/>
        <a:lstStyle/>
        <a:p>
          <a:r>
            <a:rPr lang="en-US" sz="2400" dirty="0" smtClean="0"/>
            <a:t>San Diego had the third largest homeless population of any American metropolitan area in 2012, surpassed only by New York City and Los Angeles.</a:t>
          </a:r>
          <a:r>
            <a:rPr lang="en-US" sz="2400" baseline="30000" dirty="0" smtClean="0"/>
            <a:t>2</a:t>
          </a:r>
          <a:r>
            <a:rPr lang="en-US" sz="2400" dirty="0" smtClean="0"/>
            <a:t> </a:t>
          </a:r>
          <a:endParaRPr lang="en-US" sz="2400" baseline="30000" dirty="0"/>
        </a:p>
      </dgm:t>
    </dgm:pt>
    <dgm:pt modelId="{30289E34-EBA2-4143-ACE3-06140301D640}" type="parTrans" cxnId="{0ED1545D-63F8-4533-B180-0748E73AB280}">
      <dgm:prSet/>
      <dgm:spPr/>
      <dgm:t>
        <a:bodyPr/>
        <a:lstStyle/>
        <a:p>
          <a:endParaRPr lang="en-US"/>
        </a:p>
      </dgm:t>
    </dgm:pt>
    <dgm:pt modelId="{F8C48613-4B4E-4679-9427-5C25869CA93B}" type="sibTrans" cxnId="{0ED1545D-63F8-4533-B180-0748E73AB280}">
      <dgm:prSet/>
      <dgm:spPr/>
      <dgm:t>
        <a:bodyPr/>
        <a:lstStyle/>
        <a:p>
          <a:endParaRPr lang="en-US"/>
        </a:p>
      </dgm:t>
    </dgm:pt>
    <dgm:pt modelId="{DB590E7C-3AEE-4972-BB10-C83667460C7A}">
      <dgm:prSet phldrT="[Text]" custT="1"/>
      <dgm:spPr/>
      <dgm:t>
        <a:bodyPr/>
        <a:lstStyle/>
        <a:p>
          <a:r>
            <a:rPr lang="en-US" sz="2400" dirty="0" smtClean="0"/>
            <a:t>57% of renter households in the city of San Diego pay more than 30 percent of their income on rent.</a:t>
          </a:r>
          <a:r>
            <a:rPr lang="en-US" sz="2400" baseline="30000" dirty="0" smtClean="0"/>
            <a:t>3</a:t>
          </a:r>
          <a:r>
            <a:rPr lang="en-US" sz="2400" dirty="0" smtClean="0"/>
            <a:t> </a:t>
          </a:r>
          <a:endParaRPr lang="en-US" sz="2400" baseline="30000" dirty="0"/>
        </a:p>
      </dgm:t>
    </dgm:pt>
    <dgm:pt modelId="{C07BBD01-512D-41BE-AF21-A407B3A22A4F}" type="parTrans" cxnId="{7EC2A82C-42FD-4E55-B87F-1E02E20424D4}">
      <dgm:prSet/>
      <dgm:spPr/>
      <dgm:t>
        <a:bodyPr/>
        <a:lstStyle/>
        <a:p>
          <a:endParaRPr lang="en-US"/>
        </a:p>
      </dgm:t>
    </dgm:pt>
    <dgm:pt modelId="{9A093716-67D8-40D9-8D7F-91DFFDB1F053}" type="sibTrans" cxnId="{7EC2A82C-42FD-4E55-B87F-1E02E20424D4}">
      <dgm:prSet/>
      <dgm:spPr/>
      <dgm:t>
        <a:bodyPr/>
        <a:lstStyle/>
        <a:p>
          <a:endParaRPr lang="en-US"/>
        </a:p>
      </dgm:t>
    </dgm:pt>
    <dgm:pt modelId="{3737CBCA-FE01-465F-B160-6EB4574C2958}">
      <dgm:prSet phldrT="[Text]" custT="1"/>
      <dgm:spPr/>
      <dgm:t>
        <a:bodyPr/>
        <a:lstStyle/>
        <a:p>
          <a:pPr rtl="0"/>
          <a:r>
            <a:rPr lang="en-US" sz="2400" baseline="0" dirty="0" smtClean="0"/>
            <a:t>San Diego has one of the lowest rental vacancy rates in the nation. Predictions show that the vacancy rate is likely to remain  in the 2% range for the next few years. </a:t>
          </a:r>
          <a:r>
            <a:rPr lang="en-US" sz="2400" baseline="30000" dirty="0" smtClean="0"/>
            <a:t>3</a:t>
          </a:r>
          <a:endParaRPr lang="en-US" sz="2400" baseline="30000" dirty="0"/>
        </a:p>
      </dgm:t>
    </dgm:pt>
    <dgm:pt modelId="{3D27E0CA-9485-41D9-9E86-42645EE00CDD}" type="parTrans" cxnId="{0C3D758E-C3B2-4702-84A0-0A79BDA16912}">
      <dgm:prSet/>
      <dgm:spPr/>
      <dgm:t>
        <a:bodyPr/>
        <a:lstStyle/>
        <a:p>
          <a:endParaRPr lang="en-US"/>
        </a:p>
      </dgm:t>
    </dgm:pt>
    <dgm:pt modelId="{653CDB73-80B3-452E-BC31-D5F0499140C9}" type="sibTrans" cxnId="{0C3D758E-C3B2-4702-84A0-0A79BDA16912}">
      <dgm:prSet/>
      <dgm:spPr/>
      <dgm:t>
        <a:bodyPr/>
        <a:lstStyle/>
        <a:p>
          <a:endParaRPr lang="en-US"/>
        </a:p>
      </dgm:t>
    </dgm:pt>
    <dgm:pt modelId="{E741D2E4-C530-4C47-9086-86F1760A1A81}" type="pres">
      <dgm:prSet presAssocID="{B3DD44FD-C330-4B4E-9165-0679A71BDFD5}" presName="linear" presStyleCnt="0">
        <dgm:presLayoutVars>
          <dgm:animLvl val="lvl"/>
          <dgm:resizeHandles val="exact"/>
        </dgm:presLayoutVars>
      </dgm:prSet>
      <dgm:spPr/>
      <dgm:t>
        <a:bodyPr/>
        <a:lstStyle/>
        <a:p>
          <a:endParaRPr lang="en-US"/>
        </a:p>
      </dgm:t>
    </dgm:pt>
    <dgm:pt modelId="{9164C419-B26E-45D1-BFBC-6697942284B7}" type="pres">
      <dgm:prSet presAssocID="{F2EAD62D-258C-4DC3-A68E-A2E93791C928}" presName="parentText" presStyleLbl="node1" presStyleIdx="0" presStyleCnt="4" custScaleY="136096">
        <dgm:presLayoutVars>
          <dgm:chMax val="0"/>
          <dgm:bulletEnabled val="1"/>
        </dgm:presLayoutVars>
      </dgm:prSet>
      <dgm:spPr/>
      <dgm:t>
        <a:bodyPr/>
        <a:lstStyle/>
        <a:p>
          <a:endParaRPr lang="en-US"/>
        </a:p>
      </dgm:t>
    </dgm:pt>
    <dgm:pt modelId="{D0BC9688-4251-4804-AD75-6545F7A56844}" type="pres">
      <dgm:prSet presAssocID="{9DC0B908-D128-4FB8-BF28-9E9947DC56FA}" presName="spacer" presStyleCnt="0"/>
      <dgm:spPr/>
      <dgm:t>
        <a:bodyPr/>
        <a:lstStyle/>
        <a:p>
          <a:endParaRPr lang="en-US"/>
        </a:p>
      </dgm:t>
    </dgm:pt>
    <dgm:pt modelId="{E808F8D6-0733-4572-957D-1E260610C121}" type="pres">
      <dgm:prSet presAssocID="{705BA08E-C5C4-45C4-A197-077006FEDFD6}" presName="parentText" presStyleLbl="node1" presStyleIdx="1" presStyleCnt="4">
        <dgm:presLayoutVars>
          <dgm:chMax val="0"/>
          <dgm:bulletEnabled val="1"/>
        </dgm:presLayoutVars>
      </dgm:prSet>
      <dgm:spPr/>
      <dgm:t>
        <a:bodyPr/>
        <a:lstStyle/>
        <a:p>
          <a:endParaRPr lang="en-US"/>
        </a:p>
      </dgm:t>
    </dgm:pt>
    <dgm:pt modelId="{7014DE28-C860-4853-B443-3B32F786F7B4}" type="pres">
      <dgm:prSet presAssocID="{F8C48613-4B4E-4679-9427-5C25869CA93B}" presName="spacer" presStyleCnt="0"/>
      <dgm:spPr/>
      <dgm:t>
        <a:bodyPr/>
        <a:lstStyle/>
        <a:p>
          <a:endParaRPr lang="en-US"/>
        </a:p>
      </dgm:t>
    </dgm:pt>
    <dgm:pt modelId="{F46243E0-11FC-4315-9DD1-6E0FB775D606}" type="pres">
      <dgm:prSet presAssocID="{DB590E7C-3AEE-4972-BB10-C83667460C7A}" presName="parentText" presStyleLbl="node1" presStyleIdx="2" presStyleCnt="4" custScaleY="71305">
        <dgm:presLayoutVars>
          <dgm:chMax val="0"/>
          <dgm:bulletEnabled val="1"/>
        </dgm:presLayoutVars>
      </dgm:prSet>
      <dgm:spPr/>
      <dgm:t>
        <a:bodyPr/>
        <a:lstStyle/>
        <a:p>
          <a:endParaRPr lang="en-US"/>
        </a:p>
      </dgm:t>
    </dgm:pt>
    <dgm:pt modelId="{E55D559A-31D6-4D22-B5A4-FD68D62AE06C}" type="pres">
      <dgm:prSet presAssocID="{9A093716-67D8-40D9-8D7F-91DFFDB1F053}" presName="spacer" presStyleCnt="0"/>
      <dgm:spPr/>
      <dgm:t>
        <a:bodyPr/>
        <a:lstStyle/>
        <a:p>
          <a:endParaRPr lang="en-US"/>
        </a:p>
      </dgm:t>
    </dgm:pt>
    <dgm:pt modelId="{D2D32E3F-0AAD-41D4-B819-41F8BEDBA2BD}" type="pres">
      <dgm:prSet presAssocID="{3737CBCA-FE01-465F-B160-6EB4574C2958}" presName="parentText" presStyleLbl="node1" presStyleIdx="3" presStyleCnt="4">
        <dgm:presLayoutVars>
          <dgm:chMax val="0"/>
          <dgm:bulletEnabled val="1"/>
        </dgm:presLayoutVars>
      </dgm:prSet>
      <dgm:spPr/>
      <dgm:t>
        <a:bodyPr/>
        <a:lstStyle/>
        <a:p>
          <a:endParaRPr lang="en-US"/>
        </a:p>
      </dgm:t>
    </dgm:pt>
  </dgm:ptLst>
  <dgm:cxnLst>
    <dgm:cxn modelId="{0ED1545D-63F8-4533-B180-0748E73AB280}" srcId="{B3DD44FD-C330-4B4E-9165-0679A71BDFD5}" destId="{705BA08E-C5C4-45C4-A197-077006FEDFD6}" srcOrd="1" destOrd="0" parTransId="{30289E34-EBA2-4143-ACE3-06140301D640}" sibTransId="{F8C48613-4B4E-4679-9427-5C25869CA93B}"/>
    <dgm:cxn modelId="{2E14AE56-F585-47B7-A1AC-B4780B219A5E}" srcId="{B3DD44FD-C330-4B4E-9165-0679A71BDFD5}" destId="{F2EAD62D-258C-4DC3-A68E-A2E93791C928}" srcOrd="0" destOrd="0" parTransId="{69965ADF-A7C9-4839-987E-E788CAB296BC}" sibTransId="{9DC0B908-D128-4FB8-BF28-9E9947DC56FA}"/>
    <dgm:cxn modelId="{9DA89586-E217-4780-88C7-36CF2796E60B}" type="presOf" srcId="{F2EAD62D-258C-4DC3-A68E-A2E93791C928}" destId="{9164C419-B26E-45D1-BFBC-6697942284B7}" srcOrd="0" destOrd="0" presId="urn:microsoft.com/office/officeart/2005/8/layout/vList2"/>
    <dgm:cxn modelId="{0C3D758E-C3B2-4702-84A0-0A79BDA16912}" srcId="{B3DD44FD-C330-4B4E-9165-0679A71BDFD5}" destId="{3737CBCA-FE01-465F-B160-6EB4574C2958}" srcOrd="3" destOrd="0" parTransId="{3D27E0CA-9485-41D9-9E86-42645EE00CDD}" sibTransId="{653CDB73-80B3-452E-BC31-D5F0499140C9}"/>
    <dgm:cxn modelId="{A1B1DF5F-411C-4329-9154-9385DBE92152}" type="presOf" srcId="{B3DD44FD-C330-4B4E-9165-0679A71BDFD5}" destId="{E741D2E4-C530-4C47-9086-86F1760A1A81}" srcOrd="0" destOrd="0" presId="urn:microsoft.com/office/officeart/2005/8/layout/vList2"/>
    <dgm:cxn modelId="{5B96D9B4-22A2-4D70-B3E5-638E12682F88}" type="presOf" srcId="{705BA08E-C5C4-45C4-A197-077006FEDFD6}" destId="{E808F8D6-0733-4572-957D-1E260610C121}" srcOrd="0" destOrd="0" presId="urn:microsoft.com/office/officeart/2005/8/layout/vList2"/>
    <dgm:cxn modelId="{7EC2A82C-42FD-4E55-B87F-1E02E20424D4}" srcId="{B3DD44FD-C330-4B4E-9165-0679A71BDFD5}" destId="{DB590E7C-3AEE-4972-BB10-C83667460C7A}" srcOrd="2" destOrd="0" parTransId="{C07BBD01-512D-41BE-AF21-A407B3A22A4F}" sibTransId="{9A093716-67D8-40D9-8D7F-91DFFDB1F053}"/>
    <dgm:cxn modelId="{99841865-C940-48A5-9E7A-C766D8854482}" type="presOf" srcId="{DB590E7C-3AEE-4972-BB10-C83667460C7A}" destId="{F46243E0-11FC-4315-9DD1-6E0FB775D606}" srcOrd="0" destOrd="0" presId="urn:microsoft.com/office/officeart/2005/8/layout/vList2"/>
    <dgm:cxn modelId="{30BA4CCD-DA80-4EA2-8B14-ECAA5FEEB9CC}" type="presOf" srcId="{3737CBCA-FE01-465F-B160-6EB4574C2958}" destId="{D2D32E3F-0AAD-41D4-B819-41F8BEDBA2BD}" srcOrd="0" destOrd="0" presId="urn:microsoft.com/office/officeart/2005/8/layout/vList2"/>
    <dgm:cxn modelId="{681800E4-6D36-464D-B80F-D3080C200D4C}" type="presParOf" srcId="{E741D2E4-C530-4C47-9086-86F1760A1A81}" destId="{9164C419-B26E-45D1-BFBC-6697942284B7}" srcOrd="0" destOrd="0" presId="urn:microsoft.com/office/officeart/2005/8/layout/vList2"/>
    <dgm:cxn modelId="{EC882357-C606-40D4-AE6F-A6C07EA32EE0}" type="presParOf" srcId="{E741D2E4-C530-4C47-9086-86F1760A1A81}" destId="{D0BC9688-4251-4804-AD75-6545F7A56844}" srcOrd="1" destOrd="0" presId="urn:microsoft.com/office/officeart/2005/8/layout/vList2"/>
    <dgm:cxn modelId="{8F3CC022-EC2B-4C0A-B1B4-19883ED03B86}" type="presParOf" srcId="{E741D2E4-C530-4C47-9086-86F1760A1A81}" destId="{E808F8D6-0733-4572-957D-1E260610C121}" srcOrd="2" destOrd="0" presId="urn:microsoft.com/office/officeart/2005/8/layout/vList2"/>
    <dgm:cxn modelId="{50B0A32C-A0B1-4B30-81D9-A9C01EA47A17}" type="presParOf" srcId="{E741D2E4-C530-4C47-9086-86F1760A1A81}" destId="{7014DE28-C860-4853-B443-3B32F786F7B4}" srcOrd="3" destOrd="0" presId="urn:microsoft.com/office/officeart/2005/8/layout/vList2"/>
    <dgm:cxn modelId="{4C4772EB-7BB4-4C0E-8680-7393DBF66B1B}" type="presParOf" srcId="{E741D2E4-C530-4C47-9086-86F1760A1A81}" destId="{F46243E0-11FC-4315-9DD1-6E0FB775D606}" srcOrd="4" destOrd="0" presId="urn:microsoft.com/office/officeart/2005/8/layout/vList2"/>
    <dgm:cxn modelId="{DF02F370-A151-4A9C-AA0B-0E35BDD1A842}" type="presParOf" srcId="{E741D2E4-C530-4C47-9086-86F1760A1A81}" destId="{E55D559A-31D6-4D22-B5A4-FD68D62AE06C}" srcOrd="5" destOrd="0" presId="urn:microsoft.com/office/officeart/2005/8/layout/vList2"/>
    <dgm:cxn modelId="{39F82AAE-029C-48E9-A6BA-31968B3F7825}" type="presParOf" srcId="{E741D2E4-C530-4C47-9086-86F1760A1A81}" destId="{D2D32E3F-0AAD-41D4-B819-41F8BEDBA2BD}"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6AF8A2-E2BB-4487-B535-8134E47126E6}" type="doc">
      <dgm:prSet loTypeId="urn:microsoft.com/office/officeart/2005/8/layout/vList5" loCatId="list" qsTypeId="urn:microsoft.com/office/officeart/2005/8/quickstyle/3d1" qsCatId="3D" csTypeId="urn:microsoft.com/office/officeart/2005/8/colors/accent0_3" csCatId="mainScheme" phldr="1"/>
      <dgm:spPr/>
      <dgm:t>
        <a:bodyPr/>
        <a:lstStyle/>
        <a:p>
          <a:endParaRPr lang="en-US"/>
        </a:p>
      </dgm:t>
    </dgm:pt>
    <dgm:pt modelId="{3904599B-7D83-4343-9AB4-FA505AB0E7DE}">
      <dgm:prSet phldrT="[Text]"/>
      <dgm:spPr/>
      <dgm:t>
        <a:bodyPr/>
        <a:lstStyle/>
        <a:p>
          <a:r>
            <a:rPr lang="en-US" dirty="0" smtClean="0"/>
            <a:t>National</a:t>
          </a:r>
          <a:endParaRPr lang="en-US" dirty="0"/>
        </a:p>
      </dgm:t>
    </dgm:pt>
    <dgm:pt modelId="{115EDB1A-D766-475C-A8BE-E7DFBDBDCE0B}" type="parTrans" cxnId="{7CBBDA62-0AC5-44A1-8974-BA79F6C832E1}">
      <dgm:prSet/>
      <dgm:spPr/>
      <dgm:t>
        <a:bodyPr/>
        <a:lstStyle/>
        <a:p>
          <a:endParaRPr lang="en-US"/>
        </a:p>
      </dgm:t>
    </dgm:pt>
    <dgm:pt modelId="{CDD9559A-7141-44E5-BA22-5A845C32FAD7}" type="sibTrans" cxnId="{7CBBDA62-0AC5-44A1-8974-BA79F6C832E1}">
      <dgm:prSet/>
      <dgm:spPr/>
      <dgm:t>
        <a:bodyPr/>
        <a:lstStyle/>
        <a:p>
          <a:endParaRPr lang="en-US"/>
        </a:p>
      </dgm:t>
    </dgm:pt>
    <dgm:pt modelId="{AE887C68-C93E-48B3-8257-D5B8BF0C0424}">
      <dgm:prSet phldrT="[Text]"/>
      <dgm:spPr/>
      <dgm:t>
        <a:bodyPr/>
        <a:lstStyle/>
        <a:p>
          <a:r>
            <a:rPr lang="en-US" dirty="0" smtClean="0"/>
            <a:t>Unemployment Rate:  8.1%</a:t>
          </a:r>
          <a:endParaRPr lang="en-US" dirty="0"/>
        </a:p>
      </dgm:t>
    </dgm:pt>
    <dgm:pt modelId="{6A8B2CFD-FFC5-47EF-996A-480F4753E1A4}" type="parTrans" cxnId="{2E16F984-2A8F-4236-889A-E9CAF0BB2940}">
      <dgm:prSet/>
      <dgm:spPr/>
      <dgm:t>
        <a:bodyPr/>
        <a:lstStyle/>
        <a:p>
          <a:endParaRPr lang="en-US"/>
        </a:p>
      </dgm:t>
    </dgm:pt>
    <dgm:pt modelId="{18C6C698-BB1F-48F2-BE10-228E031BB930}" type="sibTrans" cxnId="{2E16F984-2A8F-4236-889A-E9CAF0BB2940}">
      <dgm:prSet/>
      <dgm:spPr/>
      <dgm:t>
        <a:bodyPr/>
        <a:lstStyle/>
        <a:p>
          <a:endParaRPr lang="en-US"/>
        </a:p>
      </dgm:t>
    </dgm:pt>
    <dgm:pt modelId="{D21FA4F0-367B-4A75-897D-94B8726602AF}">
      <dgm:prSet phldrT="[Text]"/>
      <dgm:spPr/>
      <dgm:t>
        <a:bodyPr/>
        <a:lstStyle/>
        <a:p>
          <a:r>
            <a:rPr lang="en-US" dirty="0" smtClean="0"/>
            <a:t>San Diego</a:t>
          </a:r>
          <a:endParaRPr lang="en-US" dirty="0"/>
        </a:p>
      </dgm:t>
    </dgm:pt>
    <dgm:pt modelId="{329C9726-4725-4D5F-B3EB-C41D2A3E45B5}" type="parTrans" cxnId="{2EEF288E-71CF-4F4D-B51A-EA3CEB5E5C9C}">
      <dgm:prSet/>
      <dgm:spPr/>
      <dgm:t>
        <a:bodyPr/>
        <a:lstStyle/>
        <a:p>
          <a:endParaRPr lang="en-US"/>
        </a:p>
      </dgm:t>
    </dgm:pt>
    <dgm:pt modelId="{C211D377-5B15-4237-992C-81C250D83DE3}" type="sibTrans" cxnId="{2EEF288E-71CF-4F4D-B51A-EA3CEB5E5C9C}">
      <dgm:prSet/>
      <dgm:spPr/>
      <dgm:t>
        <a:bodyPr/>
        <a:lstStyle/>
        <a:p>
          <a:endParaRPr lang="en-US"/>
        </a:p>
      </dgm:t>
    </dgm:pt>
    <dgm:pt modelId="{722E3A5B-9E2A-4F86-B6C3-BB25532CF7C0}">
      <dgm:prSet phldrT="[Text]"/>
      <dgm:spPr/>
      <dgm:t>
        <a:bodyPr/>
        <a:lstStyle/>
        <a:p>
          <a:r>
            <a:rPr lang="en-US" dirty="0" smtClean="0"/>
            <a:t>Unemployment Rate: 8.9% </a:t>
          </a:r>
          <a:endParaRPr lang="en-US" dirty="0"/>
        </a:p>
      </dgm:t>
    </dgm:pt>
    <dgm:pt modelId="{B3F4598B-8F6B-4D77-8AA1-3E1292239927}" type="parTrans" cxnId="{F373B28D-320A-44BF-97A1-7D0A8B332755}">
      <dgm:prSet/>
      <dgm:spPr/>
      <dgm:t>
        <a:bodyPr/>
        <a:lstStyle/>
        <a:p>
          <a:endParaRPr lang="en-US"/>
        </a:p>
      </dgm:t>
    </dgm:pt>
    <dgm:pt modelId="{42ABC125-891B-453A-B24A-728FB04D5C57}" type="sibTrans" cxnId="{F373B28D-320A-44BF-97A1-7D0A8B332755}">
      <dgm:prSet/>
      <dgm:spPr/>
      <dgm:t>
        <a:bodyPr/>
        <a:lstStyle/>
        <a:p>
          <a:endParaRPr lang="en-US"/>
        </a:p>
      </dgm:t>
    </dgm:pt>
    <dgm:pt modelId="{E61558FC-D0C2-40F9-8CB3-96374B69BF13}">
      <dgm:prSet phldrT="[Text]"/>
      <dgm:spPr/>
      <dgm:t>
        <a:bodyPr/>
        <a:lstStyle/>
        <a:p>
          <a:r>
            <a:rPr lang="en-US" dirty="0" smtClean="0"/>
            <a:t>Fair Market Rent for a two-bedroom rental unit is $1,378</a:t>
          </a:r>
          <a:endParaRPr lang="en-US" dirty="0"/>
        </a:p>
      </dgm:t>
    </dgm:pt>
    <dgm:pt modelId="{A36F55F9-63AA-487A-8348-068021CD3C1B}" type="parTrans" cxnId="{7C4AED86-C4CE-4C26-AAB1-9C3D2BA73FF4}">
      <dgm:prSet/>
      <dgm:spPr/>
      <dgm:t>
        <a:bodyPr/>
        <a:lstStyle/>
        <a:p>
          <a:endParaRPr lang="en-US"/>
        </a:p>
      </dgm:t>
    </dgm:pt>
    <dgm:pt modelId="{414AB874-C0E4-4577-97BD-3F66B4BE70AC}" type="sibTrans" cxnId="{7C4AED86-C4CE-4C26-AAB1-9C3D2BA73FF4}">
      <dgm:prSet/>
      <dgm:spPr/>
      <dgm:t>
        <a:bodyPr/>
        <a:lstStyle/>
        <a:p>
          <a:endParaRPr lang="en-US"/>
        </a:p>
      </dgm:t>
    </dgm:pt>
    <dgm:pt modelId="{F835093B-D24A-465D-90AB-A2924CE44806}">
      <dgm:prSet phldrT="[Text]"/>
      <dgm:spPr/>
      <dgm:t>
        <a:bodyPr/>
        <a:lstStyle/>
        <a:p>
          <a:r>
            <a:rPr lang="en-US" dirty="0" smtClean="0"/>
            <a:t>Fair Market Rent for a two-bedroom rental unit is $949</a:t>
          </a:r>
          <a:endParaRPr lang="en-US" dirty="0"/>
        </a:p>
      </dgm:t>
    </dgm:pt>
    <dgm:pt modelId="{33439985-7C4F-40B2-B83B-BBE153ACECAC}" type="parTrans" cxnId="{C316ACBD-A3F2-4FFE-A2F7-9ED5004618C6}">
      <dgm:prSet/>
      <dgm:spPr/>
      <dgm:t>
        <a:bodyPr/>
        <a:lstStyle/>
        <a:p>
          <a:endParaRPr lang="en-US"/>
        </a:p>
      </dgm:t>
    </dgm:pt>
    <dgm:pt modelId="{21F0C36B-942F-42E0-8729-4B43E5DF4D90}" type="sibTrans" cxnId="{C316ACBD-A3F2-4FFE-A2F7-9ED5004618C6}">
      <dgm:prSet/>
      <dgm:spPr/>
      <dgm:t>
        <a:bodyPr/>
        <a:lstStyle/>
        <a:p>
          <a:endParaRPr lang="en-US"/>
        </a:p>
      </dgm:t>
    </dgm:pt>
    <dgm:pt modelId="{2DA6E99C-0CD1-4274-BCE9-92AC4953981D}">
      <dgm:prSet phldrT="[Text]"/>
      <dgm:spPr/>
      <dgm:t>
        <a:bodyPr/>
        <a:lstStyle/>
        <a:p>
          <a:r>
            <a:rPr lang="en-US" dirty="0" smtClean="0"/>
            <a:t>Cost of Living is 36% above the national average</a:t>
          </a:r>
          <a:endParaRPr lang="en-US" dirty="0"/>
        </a:p>
      </dgm:t>
    </dgm:pt>
    <dgm:pt modelId="{47AEF4CC-418B-4C61-8137-052817B51D6D}" type="parTrans" cxnId="{393C75A2-58B8-402E-A880-707DC253CB6C}">
      <dgm:prSet/>
      <dgm:spPr/>
      <dgm:t>
        <a:bodyPr/>
        <a:lstStyle/>
        <a:p>
          <a:endParaRPr lang="en-US"/>
        </a:p>
      </dgm:t>
    </dgm:pt>
    <dgm:pt modelId="{F8C7059D-D679-4A24-BEDB-D6F68EF8245D}" type="sibTrans" cxnId="{393C75A2-58B8-402E-A880-707DC253CB6C}">
      <dgm:prSet/>
      <dgm:spPr/>
      <dgm:t>
        <a:bodyPr/>
        <a:lstStyle/>
        <a:p>
          <a:endParaRPr lang="en-US"/>
        </a:p>
      </dgm:t>
    </dgm:pt>
    <dgm:pt modelId="{6353B061-F11D-4753-815C-52035DBBC12F}">
      <dgm:prSet phldrT="[Text]"/>
      <dgm:spPr/>
      <dgm:t>
        <a:bodyPr/>
        <a:lstStyle/>
        <a:p>
          <a:endParaRPr lang="en-US" dirty="0"/>
        </a:p>
      </dgm:t>
    </dgm:pt>
    <dgm:pt modelId="{1CAB8279-2179-4F69-831E-E05C05466740}" type="parTrans" cxnId="{D0FC6D0E-F1CB-45B6-9709-763B3DAAD9A4}">
      <dgm:prSet/>
      <dgm:spPr/>
      <dgm:t>
        <a:bodyPr/>
        <a:lstStyle/>
        <a:p>
          <a:endParaRPr lang="en-US"/>
        </a:p>
      </dgm:t>
    </dgm:pt>
    <dgm:pt modelId="{A4F0BF6D-DD8A-4DC7-B612-BCAF3599E24B}" type="sibTrans" cxnId="{D0FC6D0E-F1CB-45B6-9709-763B3DAAD9A4}">
      <dgm:prSet/>
      <dgm:spPr/>
      <dgm:t>
        <a:bodyPr/>
        <a:lstStyle/>
        <a:p>
          <a:endParaRPr lang="en-US"/>
        </a:p>
      </dgm:t>
    </dgm:pt>
    <dgm:pt modelId="{96C937D2-BDB1-4010-B7F8-86CBB415CC54}">
      <dgm:prSet phldrT="[Text]"/>
      <dgm:spPr/>
      <dgm:t>
        <a:bodyPr/>
        <a:lstStyle/>
        <a:p>
          <a:r>
            <a:rPr lang="en-US" dirty="0" smtClean="0"/>
            <a:t>Occupancy rates expected to hover at 2%</a:t>
          </a:r>
          <a:endParaRPr lang="en-US" dirty="0"/>
        </a:p>
      </dgm:t>
    </dgm:pt>
    <dgm:pt modelId="{DB37FA35-32F0-44D8-A4BD-47FB5011847A}" type="parTrans" cxnId="{F1C97584-2BEA-45A2-BD19-0D5937FDC2EE}">
      <dgm:prSet/>
      <dgm:spPr/>
    </dgm:pt>
    <dgm:pt modelId="{EC06A1C0-004A-4466-923D-F533EE7F8013}" type="sibTrans" cxnId="{F1C97584-2BEA-45A2-BD19-0D5937FDC2EE}">
      <dgm:prSet/>
      <dgm:spPr/>
    </dgm:pt>
    <dgm:pt modelId="{B2AD7F15-075D-42E4-9324-A93CE62AA57A}" type="pres">
      <dgm:prSet presAssocID="{9B6AF8A2-E2BB-4487-B535-8134E47126E6}" presName="Name0" presStyleCnt="0">
        <dgm:presLayoutVars>
          <dgm:dir/>
          <dgm:animLvl val="lvl"/>
          <dgm:resizeHandles val="exact"/>
        </dgm:presLayoutVars>
      </dgm:prSet>
      <dgm:spPr/>
      <dgm:t>
        <a:bodyPr/>
        <a:lstStyle/>
        <a:p>
          <a:endParaRPr lang="en-US"/>
        </a:p>
      </dgm:t>
    </dgm:pt>
    <dgm:pt modelId="{63F33647-B6E5-46C0-AE69-DD8B9F8DC211}" type="pres">
      <dgm:prSet presAssocID="{3904599B-7D83-4343-9AB4-FA505AB0E7DE}" presName="linNode" presStyleCnt="0"/>
      <dgm:spPr/>
    </dgm:pt>
    <dgm:pt modelId="{3F5F6ACF-4B94-4837-B52F-368A9CE483BD}" type="pres">
      <dgm:prSet presAssocID="{3904599B-7D83-4343-9AB4-FA505AB0E7DE}" presName="parentText" presStyleLbl="node1" presStyleIdx="0" presStyleCnt="2">
        <dgm:presLayoutVars>
          <dgm:chMax val="1"/>
          <dgm:bulletEnabled val="1"/>
        </dgm:presLayoutVars>
      </dgm:prSet>
      <dgm:spPr/>
      <dgm:t>
        <a:bodyPr/>
        <a:lstStyle/>
        <a:p>
          <a:endParaRPr lang="en-US"/>
        </a:p>
      </dgm:t>
    </dgm:pt>
    <dgm:pt modelId="{04C36427-E10F-404E-9CF7-290442AEABAB}" type="pres">
      <dgm:prSet presAssocID="{3904599B-7D83-4343-9AB4-FA505AB0E7DE}" presName="descendantText" presStyleLbl="alignAccFollowNode1" presStyleIdx="0" presStyleCnt="2">
        <dgm:presLayoutVars>
          <dgm:bulletEnabled val="1"/>
        </dgm:presLayoutVars>
      </dgm:prSet>
      <dgm:spPr/>
      <dgm:t>
        <a:bodyPr/>
        <a:lstStyle/>
        <a:p>
          <a:endParaRPr lang="en-US"/>
        </a:p>
      </dgm:t>
    </dgm:pt>
    <dgm:pt modelId="{6799893B-2A61-4567-8FAD-3928710CF3E2}" type="pres">
      <dgm:prSet presAssocID="{CDD9559A-7141-44E5-BA22-5A845C32FAD7}" presName="sp" presStyleCnt="0"/>
      <dgm:spPr/>
    </dgm:pt>
    <dgm:pt modelId="{1C2F17E8-BF26-4381-8471-090019738788}" type="pres">
      <dgm:prSet presAssocID="{D21FA4F0-367B-4A75-897D-94B8726602AF}" presName="linNode" presStyleCnt="0"/>
      <dgm:spPr/>
    </dgm:pt>
    <dgm:pt modelId="{65611E88-2F31-4D96-A6B6-8CD83E0E8ABE}" type="pres">
      <dgm:prSet presAssocID="{D21FA4F0-367B-4A75-897D-94B8726602AF}" presName="parentText" presStyleLbl="node1" presStyleIdx="1" presStyleCnt="2">
        <dgm:presLayoutVars>
          <dgm:chMax val="1"/>
          <dgm:bulletEnabled val="1"/>
        </dgm:presLayoutVars>
      </dgm:prSet>
      <dgm:spPr/>
      <dgm:t>
        <a:bodyPr/>
        <a:lstStyle/>
        <a:p>
          <a:endParaRPr lang="en-US"/>
        </a:p>
      </dgm:t>
    </dgm:pt>
    <dgm:pt modelId="{EC74D978-59D2-4EFE-B48A-FA78CD4A958E}" type="pres">
      <dgm:prSet presAssocID="{D21FA4F0-367B-4A75-897D-94B8726602AF}" presName="descendantText" presStyleLbl="alignAccFollowNode1" presStyleIdx="1" presStyleCnt="2">
        <dgm:presLayoutVars>
          <dgm:bulletEnabled val="1"/>
        </dgm:presLayoutVars>
      </dgm:prSet>
      <dgm:spPr/>
      <dgm:t>
        <a:bodyPr/>
        <a:lstStyle/>
        <a:p>
          <a:endParaRPr lang="en-US"/>
        </a:p>
      </dgm:t>
    </dgm:pt>
  </dgm:ptLst>
  <dgm:cxnLst>
    <dgm:cxn modelId="{832FC829-8A80-44DC-8EE0-4AC3C3AAC46D}" type="presOf" srcId="{D21FA4F0-367B-4A75-897D-94B8726602AF}" destId="{65611E88-2F31-4D96-A6B6-8CD83E0E8ABE}" srcOrd="0" destOrd="0" presId="urn:microsoft.com/office/officeart/2005/8/layout/vList5"/>
    <dgm:cxn modelId="{467C4EBC-1875-459F-AD24-D44ACCCB4AD8}" type="presOf" srcId="{722E3A5B-9E2A-4F86-B6C3-BB25532CF7C0}" destId="{EC74D978-59D2-4EFE-B48A-FA78CD4A958E}" srcOrd="0" destOrd="0" presId="urn:microsoft.com/office/officeart/2005/8/layout/vList5"/>
    <dgm:cxn modelId="{C0E31954-E52D-4517-B1D4-E99391E4C599}" type="presOf" srcId="{3904599B-7D83-4343-9AB4-FA505AB0E7DE}" destId="{3F5F6ACF-4B94-4837-B52F-368A9CE483BD}" srcOrd="0" destOrd="0" presId="urn:microsoft.com/office/officeart/2005/8/layout/vList5"/>
    <dgm:cxn modelId="{00D181DB-2C48-4295-A4DB-671B9A1A1EE3}" type="presOf" srcId="{96C937D2-BDB1-4010-B7F8-86CBB415CC54}" destId="{EC74D978-59D2-4EFE-B48A-FA78CD4A958E}" srcOrd="0" destOrd="3" presId="urn:microsoft.com/office/officeart/2005/8/layout/vList5"/>
    <dgm:cxn modelId="{C316ACBD-A3F2-4FFE-A2F7-9ED5004618C6}" srcId="{3904599B-7D83-4343-9AB4-FA505AB0E7DE}" destId="{F835093B-D24A-465D-90AB-A2924CE44806}" srcOrd="2" destOrd="0" parTransId="{33439985-7C4F-40B2-B83B-BBE153ACECAC}" sibTransId="{21F0C36B-942F-42E0-8729-4B43E5DF4D90}"/>
    <dgm:cxn modelId="{7C4AED86-C4CE-4C26-AAB1-9C3D2BA73FF4}" srcId="{D21FA4F0-367B-4A75-897D-94B8726602AF}" destId="{E61558FC-D0C2-40F9-8CB3-96374B69BF13}" srcOrd="1" destOrd="0" parTransId="{A36F55F9-63AA-487A-8348-068021CD3C1B}" sibTransId="{414AB874-C0E4-4577-97BD-3F66B4BE70AC}"/>
    <dgm:cxn modelId="{07520660-5DCE-4C48-B407-C8B32671FADC}" type="presOf" srcId="{6353B061-F11D-4753-815C-52035DBBC12F}" destId="{04C36427-E10F-404E-9CF7-290442AEABAB}" srcOrd="0" destOrd="0" presId="urn:microsoft.com/office/officeart/2005/8/layout/vList5"/>
    <dgm:cxn modelId="{F2DB33E4-8044-4F2D-97E7-D8CDB876613C}" type="presOf" srcId="{F835093B-D24A-465D-90AB-A2924CE44806}" destId="{04C36427-E10F-404E-9CF7-290442AEABAB}" srcOrd="0" destOrd="2" presId="urn:microsoft.com/office/officeart/2005/8/layout/vList5"/>
    <dgm:cxn modelId="{7CBBDA62-0AC5-44A1-8974-BA79F6C832E1}" srcId="{9B6AF8A2-E2BB-4487-B535-8134E47126E6}" destId="{3904599B-7D83-4343-9AB4-FA505AB0E7DE}" srcOrd="0" destOrd="0" parTransId="{115EDB1A-D766-475C-A8BE-E7DFBDBDCE0B}" sibTransId="{CDD9559A-7141-44E5-BA22-5A845C32FAD7}"/>
    <dgm:cxn modelId="{872A5DD8-1785-4658-BC2E-EEEB942A89C6}" type="presOf" srcId="{9B6AF8A2-E2BB-4487-B535-8134E47126E6}" destId="{B2AD7F15-075D-42E4-9324-A93CE62AA57A}" srcOrd="0" destOrd="0" presId="urn:microsoft.com/office/officeart/2005/8/layout/vList5"/>
    <dgm:cxn modelId="{736FD984-E522-4479-8A20-45833DE0D2FF}" type="presOf" srcId="{E61558FC-D0C2-40F9-8CB3-96374B69BF13}" destId="{EC74D978-59D2-4EFE-B48A-FA78CD4A958E}" srcOrd="0" destOrd="1" presId="urn:microsoft.com/office/officeart/2005/8/layout/vList5"/>
    <dgm:cxn modelId="{D2383771-FD96-4ADB-8301-620AAABB3ABF}" type="presOf" srcId="{2DA6E99C-0CD1-4274-BCE9-92AC4953981D}" destId="{EC74D978-59D2-4EFE-B48A-FA78CD4A958E}" srcOrd="0" destOrd="2" presId="urn:microsoft.com/office/officeart/2005/8/layout/vList5"/>
    <dgm:cxn modelId="{F1C97584-2BEA-45A2-BD19-0D5937FDC2EE}" srcId="{D21FA4F0-367B-4A75-897D-94B8726602AF}" destId="{96C937D2-BDB1-4010-B7F8-86CBB415CC54}" srcOrd="3" destOrd="0" parTransId="{DB37FA35-32F0-44D8-A4BD-47FB5011847A}" sibTransId="{EC06A1C0-004A-4466-923D-F533EE7F8013}"/>
    <dgm:cxn modelId="{D0FC6D0E-F1CB-45B6-9709-763B3DAAD9A4}" srcId="{3904599B-7D83-4343-9AB4-FA505AB0E7DE}" destId="{6353B061-F11D-4753-815C-52035DBBC12F}" srcOrd="0" destOrd="0" parTransId="{1CAB8279-2179-4F69-831E-E05C05466740}" sibTransId="{A4F0BF6D-DD8A-4DC7-B612-BCAF3599E24B}"/>
    <dgm:cxn modelId="{F373B28D-320A-44BF-97A1-7D0A8B332755}" srcId="{D21FA4F0-367B-4A75-897D-94B8726602AF}" destId="{722E3A5B-9E2A-4F86-B6C3-BB25532CF7C0}" srcOrd="0" destOrd="0" parTransId="{B3F4598B-8F6B-4D77-8AA1-3E1292239927}" sibTransId="{42ABC125-891B-453A-B24A-728FB04D5C57}"/>
    <dgm:cxn modelId="{393C75A2-58B8-402E-A880-707DC253CB6C}" srcId="{D21FA4F0-367B-4A75-897D-94B8726602AF}" destId="{2DA6E99C-0CD1-4274-BCE9-92AC4953981D}" srcOrd="2" destOrd="0" parTransId="{47AEF4CC-418B-4C61-8137-052817B51D6D}" sibTransId="{F8C7059D-D679-4A24-BEDB-D6F68EF8245D}"/>
    <dgm:cxn modelId="{2E16F984-2A8F-4236-889A-E9CAF0BB2940}" srcId="{3904599B-7D83-4343-9AB4-FA505AB0E7DE}" destId="{AE887C68-C93E-48B3-8257-D5B8BF0C0424}" srcOrd="1" destOrd="0" parTransId="{6A8B2CFD-FFC5-47EF-996A-480F4753E1A4}" sibTransId="{18C6C698-BB1F-48F2-BE10-228E031BB930}"/>
    <dgm:cxn modelId="{2EEF288E-71CF-4F4D-B51A-EA3CEB5E5C9C}" srcId="{9B6AF8A2-E2BB-4487-B535-8134E47126E6}" destId="{D21FA4F0-367B-4A75-897D-94B8726602AF}" srcOrd="1" destOrd="0" parTransId="{329C9726-4725-4D5F-B3EB-C41D2A3E45B5}" sibTransId="{C211D377-5B15-4237-992C-81C250D83DE3}"/>
    <dgm:cxn modelId="{09D375DB-9CA8-42BD-872C-9C781DAB01E5}" type="presOf" srcId="{AE887C68-C93E-48B3-8257-D5B8BF0C0424}" destId="{04C36427-E10F-404E-9CF7-290442AEABAB}" srcOrd="0" destOrd="1" presId="urn:microsoft.com/office/officeart/2005/8/layout/vList5"/>
    <dgm:cxn modelId="{7B1B5A9F-13EB-4BEB-9EF3-0AF32010451A}" type="presParOf" srcId="{B2AD7F15-075D-42E4-9324-A93CE62AA57A}" destId="{63F33647-B6E5-46C0-AE69-DD8B9F8DC211}" srcOrd="0" destOrd="0" presId="urn:microsoft.com/office/officeart/2005/8/layout/vList5"/>
    <dgm:cxn modelId="{DD564BCD-534A-4535-BA84-040A6E6C2776}" type="presParOf" srcId="{63F33647-B6E5-46C0-AE69-DD8B9F8DC211}" destId="{3F5F6ACF-4B94-4837-B52F-368A9CE483BD}" srcOrd="0" destOrd="0" presId="urn:microsoft.com/office/officeart/2005/8/layout/vList5"/>
    <dgm:cxn modelId="{72D4DC7F-6D14-4787-9634-AC6CD9A49197}" type="presParOf" srcId="{63F33647-B6E5-46C0-AE69-DD8B9F8DC211}" destId="{04C36427-E10F-404E-9CF7-290442AEABAB}" srcOrd="1" destOrd="0" presId="urn:microsoft.com/office/officeart/2005/8/layout/vList5"/>
    <dgm:cxn modelId="{ACE76FDE-8D3C-4E0C-ABD7-843809A32B8E}" type="presParOf" srcId="{B2AD7F15-075D-42E4-9324-A93CE62AA57A}" destId="{6799893B-2A61-4567-8FAD-3928710CF3E2}" srcOrd="1" destOrd="0" presId="urn:microsoft.com/office/officeart/2005/8/layout/vList5"/>
    <dgm:cxn modelId="{351F1F52-F5AD-4031-9B3D-999ADC6180FD}" type="presParOf" srcId="{B2AD7F15-075D-42E4-9324-A93CE62AA57A}" destId="{1C2F17E8-BF26-4381-8471-090019738788}" srcOrd="2" destOrd="0" presId="urn:microsoft.com/office/officeart/2005/8/layout/vList5"/>
    <dgm:cxn modelId="{165D6A8A-332C-4AE6-B5C7-5269813DA948}" type="presParOf" srcId="{1C2F17E8-BF26-4381-8471-090019738788}" destId="{65611E88-2F31-4D96-A6B6-8CD83E0E8ABE}" srcOrd="0" destOrd="0" presId="urn:microsoft.com/office/officeart/2005/8/layout/vList5"/>
    <dgm:cxn modelId="{03B925C0-7FD5-4939-8945-6F9ECAF67861}" type="presParOf" srcId="{1C2F17E8-BF26-4381-8471-090019738788}" destId="{EC74D978-59D2-4EFE-B48A-FA78CD4A958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470198-EB97-4189-8A49-E279602914E2}" type="doc">
      <dgm:prSet loTypeId="urn:microsoft.com/office/officeart/2005/8/layout/hierarchy4" loCatId="hierarchy" qsTypeId="urn:microsoft.com/office/officeart/2005/8/quickstyle/3d1" qsCatId="3D" csTypeId="urn:microsoft.com/office/officeart/2005/8/colors/colorful3" csCatId="colorful" phldr="1"/>
      <dgm:spPr/>
      <dgm:t>
        <a:bodyPr/>
        <a:lstStyle/>
        <a:p>
          <a:endParaRPr lang="en-US"/>
        </a:p>
      </dgm:t>
    </dgm:pt>
    <dgm:pt modelId="{31A604DC-D2FF-4474-A39D-5B84D4D4AF87}">
      <dgm:prSet phldrT="[Text]"/>
      <dgm:spPr/>
      <dgm:t>
        <a:bodyPr/>
        <a:lstStyle/>
        <a:p>
          <a:r>
            <a:rPr lang="en-US" b="0" dirty="0" smtClean="0">
              <a:solidFill>
                <a:schemeClr val="tx1"/>
              </a:solidFill>
            </a:rPr>
            <a:t>Two  Things</a:t>
          </a:r>
          <a:endParaRPr lang="en-US" b="0" dirty="0">
            <a:solidFill>
              <a:schemeClr val="tx1"/>
            </a:solidFill>
          </a:endParaRPr>
        </a:p>
      </dgm:t>
    </dgm:pt>
    <dgm:pt modelId="{B9D88182-C825-44CE-9768-059B61DFF126}" type="parTrans" cxnId="{05497CF1-2875-4C99-B169-FFB103DE6A91}">
      <dgm:prSet/>
      <dgm:spPr/>
      <dgm:t>
        <a:bodyPr/>
        <a:lstStyle/>
        <a:p>
          <a:endParaRPr lang="en-US"/>
        </a:p>
      </dgm:t>
    </dgm:pt>
    <dgm:pt modelId="{A9D9359B-9D70-4D81-8045-56CCE6D6259F}" type="sibTrans" cxnId="{05497CF1-2875-4C99-B169-FFB103DE6A91}">
      <dgm:prSet/>
      <dgm:spPr/>
      <dgm:t>
        <a:bodyPr/>
        <a:lstStyle/>
        <a:p>
          <a:endParaRPr lang="en-US"/>
        </a:p>
      </dgm:t>
    </dgm:pt>
    <dgm:pt modelId="{9789499B-29DF-461A-9173-1FCB8CFAFF42}">
      <dgm:prSet phldrT="[Text]" custT="1"/>
      <dgm:spPr/>
      <dgm:t>
        <a:bodyPr/>
        <a:lstStyle/>
        <a:p>
          <a:endParaRPr lang="en-US" sz="3600" b="1" dirty="0" smtClean="0">
            <a:solidFill>
              <a:schemeClr val="tx1"/>
            </a:solidFill>
          </a:endParaRPr>
        </a:p>
        <a:p>
          <a:r>
            <a:rPr lang="en-US" sz="3600" b="1" dirty="0" smtClean="0">
              <a:solidFill>
                <a:schemeClr val="tx1"/>
              </a:solidFill>
            </a:rPr>
            <a:t>Income</a:t>
          </a:r>
        </a:p>
        <a:p>
          <a:endParaRPr lang="en-US" sz="3200" b="1" dirty="0">
            <a:solidFill>
              <a:schemeClr val="tx1"/>
            </a:solidFill>
          </a:endParaRPr>
        </a:p>
      </dgm:t>
    </dgm:pt>
    <dgm:pt modelId="{602C67EB-06F1-4E3D-B5A9-0A74D897237C}" type="parTrans" cxnId="{1E8E245F-09C3-4813-8AAE-EE057878AD79}">
      <dgm:prSet/>
      <dgm:spPr/>
      <dgm:t>
        <a:bodyPr/>
        <a:lstStyle/>
        <a:p>
          <a:endParaRPr lang="en-US"/>
        </a:p>
      </dgm:t>
    </dgm:pt>
    <dgm:pt modelId="{7D81A650-BCEA-4461-992E-78961AE9D9D0}" type="sibTrans" cxnId="{1E8E245F-09C3-4813-8AAE-EE057878AD79}">
      <dgm:prSet/>
      <dgm:spPr/>
      <dgm:t>
        <a:bodyPr/>
        <a:lstStyle/>
        <a:p>
          <a:endParaRPr lang="en-US"/>
        </a:p>
      </dgm:t>
    </dgm:pt>
    <dgm:pt modelId="{B93649E8-3B39-428C-9A5D-A0DEF1245F29}">
      <dgm:prSet phldrT="[Text]" custT="1"/>
      <dgm:spPr/>
      <dgm:t>
        <a:bodyPr/>
        <a:lstStyle/>
        <a:p>
          <a:r>
            <a:rPr lang="en-US" sz="3600" b="1" smtClean="0">
              <a:solidFill>
                <a:schemeClr val="tx1"/>
              </a:solidFill>
            </a:rPr>
            <a:t>Housing</a:t>
          </a:r>
          <a:endParaRPr lang="en-US" sz="3600" b="1" dirty="0">
            <a:solidFill>
              <a:schemeClr val="tx1"/>
            </a:solidFill>
          </a:endParaRPr>
        </a:p>
      </dgm:t>
    </dgm:pt>
    <dgm:pt modelId="{E8FD6B96-6D9A-4847-9620-5DFFC1C26EF8}" type="parTrans" cxnId="{141CD8A4-4856-491D-BA68-166FB1463F42}">
      <dgm:prSet/>
      <dgm:spPr/>
      <dgm:t>
        <a:bodyPr/>
        <a:lstStyle/>
        <a:p>
          <a:endParaRPr lang="en-US"/>
        </a:p>
      </dgm:t>
    </dgm:pt>
    <dgm:pt modelId="{C4B3EBC0-0526-4296-BAE5-C513F435339D}" type="sibTrans" cxnId="{141CD8A4-4856-491D-BA68-166FB1463F42}">
      <dgm:prSet/>
      <dgm:spPr/>
      <dgm:t>
        <a:bodyPr/>
        <a:lstStyle/>
        <a:p>
          <a:endParaRPr lang="en-US"/>
        </a:p>
      </dgm:t>
    </dgm:pt>
    <dgm:pt modelId="{C29F3430-40E0-4E55-8087-C8F1CFBF8494}" type="pres">
      <dgm:prSet presAssocID="{30470198-EB97-4189-8A49-E279602914E2}" presName="Name0" presStyleCnt="0">
        <dgm:presLayoutVars>
          <dgm:chPref val="1"/>
          <dgm:dir/>
          <dgm:animOne val="branch"/>
          <dgm:animLvl val="lvl"/>
          <dgm:resizeHandles/>
        </dgm:presLayoutVars>
      </dgm:prSet>
      <dgm:spPr/>
      <dgm:t>
        <a:bodyPr/>
        <a:lstStyle/>
        <a:p>
          <a:endParaRPr lang="en-US"/>
        </a:p>
      </dgm:t>
    </dgm:pt>
    <dgm:pt modelId="{6FA3B91C-E168-492C-AA4B-6ECCD7260133}" type="pres">
      <dgm:prSet presAssocID="{31A604DC-D2FF-4474-A39D-5B84D4D4AF87}" presName="vertOne" presStyleCnt="0"/>
      <dgm:spPr/>
      <dgm:t>
        <a:bodyPr/>
        <a:lstStyle/>
        <a:p>
          <a:endParaRPr lang="en-US"/>
        </a:p>
      </dgm:t>
    </dgm:pt>
    <dgm:pt modelId="{2877366F-3163-41FC-9BAB-CAC1D6C2C309}" type="pres">
      <dgm:prSet presAssocID="{31A604DC-D2FF-4474-A39D-5B84D4D4AF87}" presName="txOne" presStyleLbl="node0" presStyleIdx="0" presStyleCnt="1">
        <dgm:presLayoutVars>
          <dgm:chPref val="3"/>
        </dgm:presLayoutVars>
      </dgm:prSet>
      <dgm:spPr/>
      <dgm:t>
        <a:bodyPr/>
        <a:lstStyle/>
        <a:p>
          <a:endParaRPr lang="en-US"/>
        </a:p>
      </dgm:t>
    </dgm:pt>
    <dgm:pt modelId="{B5665250-C955-465C-99FA-CA0BDB9C95C1}" type="pres">
      <dgm:prSet presAssocID="{31A604DC-D2FF-4474-A39D-5B84D4D4AF87}" presName="parTransOne" presStyleCnt="0"/>
      <dgm:spPr/>
      <dgm:t>
        <a:bodyPr/>
        <a:lstStyle/>
        <a:p>
          <a:endParaRPr lang="en-US"/>
        </a:p>
      </dgm:t>
    </dgm:pt>
    <dgm:pt modelId="{14E4F5D9-13B8-4F79-AB02-7869C85799A4}" type="pres">
      <dgm:prSet presAssocID="{31A604DC-D2FF-4474-A39D-5B84D4D4AF87}" presName="horzOne" presStyleCnt="0"/>
      <dgm:spPr/>
      <dgm:t>
        <a:bodyPr/>
        <a:lstStyle/>
        <a:p>
          <a:endParaRPr lang="en-US"/>
        </a:p>
      </dgm:t>
    </dgm:pt>
    <dgm:pt modelId="{D8232902-AA4B-4900-86E4-106D230CDF03}" type="pres">
      <dgm:prSet presAssocID="{9789499B-29DF-461A-9173-1FCB8CFAFF42}" presName="vertTwo" presStyleCnt="0"/>
      <dgm:spPr/>
      <dgm:t>
        <a:bodyPr/>
        <a:lstStyle/>
        <a:p>
          <a:endParaRPr lang="en-US"/>
        </a:p>
      </dgm:t>
    </dgm:pt>
    <dgm:pt modelId="{1C17AC4B-537C-487E-92D2-6504C5B3BD37}" type="pres">
      <dgm:prSet presAssocID="{9789499B-29DF-461A-9173-1FCB8CFAFF42}" presName="txTwo" presStyleLbl="node2" presStyleIdx="0" presStyleCnt="2" custLinFactNeighborX="-675" custLinFactNeighborY="1671">
        <dgm:presLayoutVars>
          <dgm:chPref val="3"/>
        </dgm:presLayoutVars>
      </dgm:prSet>
      <dgm:spPr/>
      <dgm:t>
        <a:bodyPr/>
        <a:lstStyle/>
        <a:p>
          <a:endParaRPr lang="en-US"/>
        </a:p>
      </dgm:t>
    </dgm:pt>
    <dgm:pt modelId="{A691419A-71C4-4776-83B9-F2AC159B3367}" type="pres">
      <dgm:prSet presAssocID="{9789499B-29DF-461A-9173-1FCB8CFAFF42}" presName="horzTwo" presStyleCnt="0"/>
      <dgm:spPr/>
      <dgm:t>
        <a:bodyPr/>
        <a:lstStyle/>
        <a:p>
          <a:endParaRPr lang="en-US"/>
        </a:p>
      </dgm:t>
    </dgm:pt>
    <dgm:pt modelId="{2B960338-4FE8-42C9-AAB6-7D84ECE3DAFE}" type="pres">
      <dgm:prSet presAssocID="{7D81A650-BCEA-4461-992E-78961AE9D9D0}" presName="sibSpaceTwo" presStyleCnt="0"/>
      <dgm:spPr/>
      <dgm:t>
        <a:bodyPr/>
        <a:lstStyle/>
        <a:p>
          <a:endParaRPr lang="en-US"/>
        </a:p>
      </dgm:t>
    </dgm:pt>
    <dgm:pt modelId="{209AA5A0-BABA-40FE-AA33-43B14DA09F9F}" type="pres">
      <dgm:prSet presAssocID="{B93649E8-3B39-428C-9A5D-A0DEF1245F29}" presName="vertTwo" presStyleCnt="0"/>
      <dgm:spPr/>
      <dgm:t>
        <a:bodyPr/>
        <a:lstStyle/>
        <a:p>
          <a:endParaRPr lang="en-US"/>
        </a:p>
      </dgm:t>
    </dgm:pt>
    <dgm:pt modelId="{07D1EFFD-C64C-4F82-8255-9814AD9EF69A}" type="pres">
      <dgm:prSet presAssocID="{B93649E8-3B39-428C-9A5D-A0DEF1245F29}" presName="txTwo" presStyleLbl="node2" presStyleIdx="1" presStyleCnt="2">
        <dgm:presLayoutVars>
          <dgm:chPref val="3"/>
        </dgm:presLayoutVars>
      </dgm:prSet>
      <dgm:spPr/>
      <dgm:t>
        <a:bodyPr/>
        <a:lstStyle/>
        <a:p>
          <a:endParaRPr lang="en-US"/>
        </a:p>
      </dgm:t>
    </dgm:pt>
    <dgm:pt modelId="{E4CCFFB2-2D36-4F20-AF60-60DE17708387}" type="pres">
      <dgm:prSet presAssocID="{B93649E8-3B39-428C-9A5D-A0DEF1245F29}" presName="horzTwo" presStyleCnt="0"/>
      <dgm:spPr/>
      <dgm:t>
        <a:bodyPr/>
        <a:lstStyle/>
        <a:p>
          <a:endParaRPr lang="en-US"/>
        </a:p>
      </dgm:t>
    </dgm:pt>
  </dgm:ptLst>
  <dgm:cxnLst>
    <dgm:cxn modelId="{05497CF1-2875-4C99-B169-FFB103DE6A91}" srcId="{30470198-EB97-4189-8A49-E279602914E2}" destId="{31A604DC-D2FF-4474-A39D-5B84D4D4AF87}" srcOrd="0" destOrd="0" parTransId="{B9D88182-C825-44CE-9768-059B61DFF126}" sibTransId="{A9D9359B-9D70-4D81-8045-56CCE6D6259F}"/>
    <dgm:cxn modelId="{8E27BD81-148E-4940-AC6F-42EEF6ECF441}" type="presOf" srcId="{9789499B-29DF-461A-9173-1FCB8CFAFF42}" destId="{1C17AC4B-537C-487E-92D2-6504C5B3BD37}" srcOrd="0" destOrd="0" presId="urn:microsoft.com/office/officeart/2005/8/layout/hierarchy4"/>
    <dgm:cxn modelId="{72950093-FC93-4B01-A10C-6BBAD0FE552D}" type="presOf" srcId="{31A604DC-D2FF-4474-A39D-5B84D4D4AF87}" destId="{2877366F-3163-41FC-9BAB-CAC1D6C2C309}" srcOrd="0" destOrd="0" presId="urn:microsoft.com/office/officeart/2005/8/layout/hierarchy4"/>
    <dgm:cxn modelId="{6708B726-5A3F-4DDE-B15B-C986D2A1AE67}" type="presOf" srcId="{B93649E8-3B39-428C-9A5D-A0DEF1245F29}" destId="{07D1EFFD-C64C-4F82-8255-9814AD9EF69A}" srcOrd="0" destOrd="0" presId="urn:microsoft.com/office/officeart/2005/8/layout/hierarchy4"/>
    <dgm:cxn modelId="{1E8E245F-09C3-4813-8AAE-EE057878AD79}" srcId="{31A604DC-D2FF-4474-A39D-5B84D4D4AF87}" destId="{9789499B-29DF-461A-9173-1FCB8CFAFF42}" srcOrd="0" destOrd="0" parTransId="{602C67EB-06F1-4E3D-B5A9-0A74D897237C}" sibTransId="{7D81A650-BCEA-4461-992E-78961AE9D9D0}"/>
    <dgm:cxn modelId="{141CD8A4-4856-491D-BA68-166FB1463F42}" srcId="{31A604DC-D2FF-4474-A39D-5B84D4D4AF87}" destId="{B93649E8-3B39-428C-9A5D-A0DEF1245F29}" srcOrd="1" destOrd="0" parTransId="{E8FD6B96-6D9A-4847-9620-5DFFC1C26EF8}" sibTransId="{C4B3EBC0-0526-4296-BAE5-C513F435339D}"/>
    <dgm:cxn modelId="{306C3F31-B584-4CB1-8451-3C719443FC7E}" type="presOf" srcId="{30470198-EB97-4189-8A49-E279602914E2}" destId="{C29F3430-40E0-4E55-8087-C8F1CFBF8494}" srcOrd="0" destOrd="0" presId="urn:microsoft.com/office/officeart/2005/8/layout/hierarchy4"/>
    <dgm:cxn modelId="{C302BC45-2DF6-45C0-B214-4472A6EDBF04}" type="presParOf" srcId="{C29F3430-40E0-4E55-8087-C8F1CFBF8494}" destId="{6FA3B91C-E168-492C-AA4B-6ECCD7260133}" srcOrd="0" destOrd="0" presId="urn:microsoft.com/office/officeart/2005/8/layout/hierarchy4"/>
    <dgm:cxn modelId="{38824307-AD1B-4392-87D9-CB678D5749A0}" type="presParOf" srcId="{6FA3B91C-E168-492C-AA4B-6ECCD7260133}" destId="{2877366F-3163-41FC-9BAB-CAC1D6C2C309}" srcOrd="0" destOrd="0" presId="urn:microsoft.com/office/officeart/2005/8/layout/hierarchy4"/>
    <dgm:cxn modelId="{2574AB63-F32A-4AEA-B868-99AC9DCBF0F1}" type="presParOf" srcId="{6FA3B91C-E168-492C-AA4B-6ECCD7260133}" destId="{B5665250-C955-465C-99FA-CA0BDB9C95C1}" srcOrd="1" destOrd="0" presId="urn:microsoft.com/office/officeart/2005/8/layout/hierarchy4"/>
    <dgm:cxn modelId="{8F7F107A-8169-480F-B2BC-5DD3CD30DAD2}" type="presParOf" srcId="{6FA3B91C-E168-492C-AA4B-6ECCD7260133}" destId="{14E4F5D9-13B8-4F79-AB02-7869C85799A4}" srcOrd="2" destOrd="0" presId="urn:microsoft.com/office/officeart/2005/8/layout/hierarchy4"/>
    <dgm:cxn modelId="{D86ADCCE-313C-4A86-83FB-413FCE90A81E}" type="presParOf" srcId="{14E4F5D9-13B8-4F79-AB02-7869C85799A4}" destId="{D8232902-AA4B-4900-86E4-106D230CDF03}" srcOrd="0" destOrd="0" presId="urn:microsoft.com/office/officeart/2005/8/layout/hierarchy4"/>
    <dgm:cxn modelId="{0887B7D9-4F58-4081-93DE-4DFD330DB746}" type="presParOf" srcId="{D8232902-AA4B-4900-86E4-106D230CDF03}" destId="{1C17AC4B-537C-487E-92D2-6504C5B3BD37}" srcOrd="0" destOrd="0" presId="urn:microsoft.com/office/officeart/2005/8/layout/hierarchy4"/>
    <dgm:cxn modelId="{3E4F4A55-7F2A-496A-8AEE-010776658D96}" type="presParOf" srcId="{D8232902-AA4B-4900-86E4-106D230CDF03}" destId="{A691419A-71C4-4776-83B9-F2AC159B3367}" srcOrd="1" destOrd="0" presId="urn:microsoft.com/office/officeart/2005/8/layout/hierarchy4"/>
    <dgm:cxn modelId="{20B8902B-D07F-4E04-A07B-AD691F6CCD7E}" type="presParOf" srcId="{14E4F5D9-13B8-4F79-AB02-7869C85799A4}" destId="{2B960338-4FE8-42C9-AAB6-7D84ECE3DAFE}" srcOrd="1" destOrd="0" presId="urn:microsoft.com/office/officeart/2005/8/layout/hierarchy4"/>
    <dgm:cxn modelId="{B017561D-A11F-4346-9DF2-1A6CF87F0CD4}" type="presParOf" srcId="{14E4F5D9-13B8-4F79-AB02-7869C85799A4}" destId="{209AA5A0-BABA-40FE-AA33-43B14DA09F9F}" srcOrd="2" destOrd="0" presId="urn:microsoft.com/office/officeart/2005/8/layout/hierarchy4"/>
    <dgm:cxn modelId="{21DB5316-8B62-4240-B391-727B5313852E}" type="presParOf" srcId="{209AA5A0-BABA-40FE-AA33-43B14DA09F9F}" destId="{07D1EFFD-C64C-4F82-8255-9814AD9EF69A}" srcOrd="0" destOrd="0" presId="urn:microsoft.com/office/officeart/2005/8/layout/hierarchy4"/>
    <dgm:cxn modelId="{A6F939A0-E54C-46B4-ABC8-852FA02C3790}" type="presParOf" srcId="{209AA5A0-BABA-40FE-AA33-43B14DA09F9F}" destId="{E4CCFFB2-2D36-4F20-AF60-60DE17708387}"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48FE79-C1C7-4A6B-8755-FA3010AC6F15}" type="doc">
      <dgm:prSet loTypeId="urn:microsoft.com/office/officeart/2005/8/layout/hierarchy4" loCatId="hierarchy" qsTypeId="urn:microsoft.com/office/officeart/2005/8/quickstyle/3d1" qsCatId="3D" csTypeId="urn:microsoft.com/office/officeart/2005/8/colors/accent6_2" csCatId="accent6" phldr="1"/>
      <dgm:spPr/>
      <dgm:t>
        <a:bodyPr/>
        <a:lstStyle/>
        <a:p>
          <a:endParaRPr lang="en-US"/>
        </a:p>
      </dgm:t>
    </dgm:pt>
    <dgm:pt modelId="{9DDB0095-6FAA-4962-8BB5-402661F623C0}">
      <dgm:prSet phldrT="[Text]"/>
      <dgm:spPr/>
      <dgm:t>
        <a:bodyPr/>
        <a:lstStyle/>
        <a:p>
          <a:r>
            <a:rPr lang="en-US" smtClean="0">
              <a:solidFill>
                <a:schemeClr val="tx1"/>
              </a:solidFill>
            </a:rPr>
            <a:t>PMC </a:t>
          </a:r>
        </a:p>
        <a:p>
          <a:r>
            <a:rPr lang="en-US" smtClean="0">
              <a:solidFill>
                <a:schemeClr val="tx1"/>
              </a:solidFill>
            </a:rPr>
            <a:t> 350</a:t>
          </a:r>
          <a:endParaRPr lang="en-US" dirty="0">
            <a:solidFill>
              <a:schemeClr val="tx1"/>
            </a:solidFill>
          </a:endParaRPr>
        </a:p>
      </dgm:t>
    </dgm:pt>
    <dgm:pt modelId="{DD920159-07FC-4389-A4C2-66DC3186A84F}" type="parTrans" cxnId="{236032A9-E25B-4224-AA0F-5FDEB15119AC}">
      <dgm:prSet/>
      <dgm:spPr/>
      <dgm:t>
        <a:bodyPr/>
        <a:lstStyle/>
        <a:p>
          <a:endParaRPr lang="en-US">
            <a:solidFill>
              <a:schemeClr val="tx1"/>
            </a:solidFill>
          </a:endParaRPr>
        </a:p>
      </dgm:t>
    </dgm:pt>
    <dgm:pt modelId="{38A03F8F-2051-4F3C-ABEE-16F291F387A3}" type="sibTrans" cxnId="{236032A9-E25B-4224-AA0F-5FDEB15119AC}">
      <dgm:prSet/>
      <dgm:spPr/>
      <dgm:t>
        <a:bodyPr/>
        <a:lstStyle/>
        <a:p>
          <a:endParaRPr lang="en-US">
            <a:solidFill>
              <a:schemeClr val="tx1"/>
            </a:solidFill>
          </a:endParaRPr>
        </a:p>
      </dgm:t>
    </dgm:pt>
    <dgm:pt modelId="{C33E2FFD-6DC2-4A89-AE1A-4E92EC56D795}">
      <dgm:prSet custT="1"/>
      <dgm:spPr/>
      <dgm:t>
        <a:bodyPr/>
        <a:lstStyle/>
        <a:p>
          <a:r>
            <a:rPr lang="en-US" sz="4600" dirty="0" smtClean="0">
              <a:solidFill>
                <a:schemeClr val="tx1"/>
              </a:solidFill>
            </a:rPr>
            <a:t>881 Transitional Housing Beds</a:t>
          </a:r>
        </a:p>
      </dgm:t>
    </dgm:pt>
    <dgm:pt modelId="{E85F7905-B894-4B2A-BD3D-15C104F5F8F0}" type="parTrans" cxnId="{46E87308-DDB9-4AFE-AB70-D160D5EB240F}">
      <dgm:prSet/>
      <dgm:spPr/>
      <dgm:t>
        <a:bodyPr/>
        <a:lstStyle/>
        <a:p>
          <a:endParaRPr lang="en-US">
            <a:solidFill>
              <a:schemeClr val="tx1"/>
            </a:solidFill>
          </a:endParaRPr>
        </a:p>
      </dgm:t>
    </dgm:pt>
    <dgm:pt modelId="{5D9FBD94-6855-41E5-82A5-31B3DF3017C4}" type="sibTrans" cxnId="{46E87308-DDB9-4AFE-AB70-D160D5EB240F}">
      <dgm:prSet/>
      <dgm:spPr/>
      <dgm:t>
        <a:bodyPr/>
        <a:lstStyle/>
        <a:p>
          <a:endParaRPr lang="en-US">
            <a:solidFill>
              <a:schemeClr val="tx1"/>
            </a:solidFill>
          </a:endParaRPr>
        </a:p>
      </dgm:t>
    </dgm:pt>
    <dgm:pt modelId="{E808AB2A-E2E8-4EFF-8B89-9B1BB3748C94}">
      <dgm:prSet/>
      <dgm:spPr/>
      <dgm:t>
        <a:bodyPr/>
        <a:lstStyle/>
        <a:p>
          <a:r>
            <a:rPr lang="en-US" smtClean="0">
              <a:solidFill>
                <a:schemeClr val="tx1"/>
              </a:solidFill>
            </a:rPr>
            <a:t>BMC </a:t>
          </a:r>
        </a:p>
        <a:p>
          <a:r>
            <a:rPr lang="en-US" smtClean="0">
              <a:solidFill>
                <a:schemeClr val="tx1"/>
              </a:solidFill>
            </a:rPr>
            <a:t> 150</a:t>
          </a:r>
          <a:endParaRPr lang="en-US" dirty="0">
            <a:solidFill>
              <a:schemeClr val="tx1"/>
            </a:solidFill>
          </a:endParaRPr>
        </a:p>
      </dgm:t>
    </dgm:pt>
    <dgm:pt modelId="{72A7D10D-FC56-4740-B2F5-4C826D1B43E6}" type="parTrans" cxnId="{4FBF50C9-597E-481D-9332-94B755ABDD14}">
      <dgm:prSet/>
      <dgm:spPr/>
      <dgm:t>
        <a:bodyPr/>
        <a:lstStyle/>
        <a:p>
          <a:endParaRPr lang="en-US">
            <a:solidFill>
              <a:schemeClr val="tx1"/>
            </a:solidFill>
          </a:endParaRPr>
        </a:p>
      </dgm:t>
    </dgm:pt>
    <dgm:pt modelId="{FE3F9FA0-38E9-4EA1-810E-872BF5323B0B}" type="sibTrans" cxnId="{4FBF50C9-597E-481D-9332-94B755ABDD14}">
      <dgm:prSet/>
      <dgm:spPr/>
      <dgm:t>
        <a:bodyPr/>
        <a:lstStyle/>
        <a:p>
          <a:endParaRPr lang="en-US">
            <a:solidFill>
              <a:schemeClr val="tx1"/>
            </a:solidFill>
          </a:endParaRPr>
        </a:p>
      </dgm:t>
    </dgm:pt>
    <dgm:pt modelId="{ABAC77DC-E10E-48E9-B496-EEECCC9DF241}">
      <dgm:prSet/>
      <dgm:spPr/>
      <dgm:t>
        <a:bodyPr/>
        <a:lstStyle/>
        <a:p>
          <a:r>
            <a:rPr lang="en-US" smtClean="0">
              <a:solidFill>
                <a:schemeClr val="tx1"/>
              </a:solidFill>
            </a:rPr>
            <a:t>JKC  Women</a:t>
          </a:r>
        </a:p>
        <a:p>
          <a:r>
            <a:rPr lang="en-US" smtClean="0">
              <a:solidFill>
                <a:schemeClr val="tx1"/>
              </a:solidFill>
            </a:rPr>
            <a:t> 65</a:t>
          </a:r>
          <a:endParaRPr lang="en-US" dirty="0">
            <a:solidFill>
              <a:schemeClr val="tx1"/>
            </a:solidFill>
          </a:endParaRPr>
        </a:p>
      </dgm:t>
    </dgm:pt>
    <dgm:pt modelId="{380F2B54-0662-426F-9E70-514CEFDD290A}" type="parTrans" cxnId="{7B9DDA8E-6974-4EDA-97B5-F3FF342FE4E5}">
      <dgm:prSet/>
      <dgm:spPr/>
      <dgm:t>
        <a:bodyPr/>
        <a:lstStyle/>
        <a:p>
          <a:endParaRPr lang="en-US">
            <a:solidFill>
              <a:schemeClr val="tx1"/>
            </a:solidFill>
          </a:endParaRPr>
        </a:p>
      </dgm:t>
    </dgm:pt>
    <dgm:pt modelId="{B4D71C89-7CA1-4F5E-95B1-1E0C446FE27E}" type="sibTrans" cxnId="{7B9DDA8E-6974-4EDA-97B5-F3FF342FE4E5}">
      <dgm:prSet/>
      <dgm:spPr/>
      <dgm:t>
        <a:bodyPr/>
        <a:lstStyle/>
        <a:p>
          <a:endParaRPr lang="en-US">
            <a:solidFill>
              <a:schemeClr val="tx1"/>
            </a:solidFill>
          </a:endParaRPr>
        </a:p>
      </dgm:t>
    </dgm:pt>
    <dgm:pt modelId="{AEA4FFDC-ACB0-46A3-A4C9-8BE9B009D78C}">
      <dgm:prSet/>
      <dgm:spPr/>
      <dgm:t>
        <a:bodyPr/>
        <a:lstStyle/>
        <a:p>
          <a:pPr>
            <a:spcAft>
              <a:spcPct val="35000"/>
            </a:spcAft>
          </a:pPr>
          <a:r>
            <a:rPr lang="en-US" dirty="0" smtClean="0">
              <a:solidFill>
                <a:schemeClr val="tx1"/>
              </a:solidFill>
            </a:rPr>
            <a:t>JKC Families  </a:t>
          </a:r>
        </a:p>
        <a:p>
          <a:pPr>
            <a:spcAft>
              <a:spcPts val="0"/>
            </a:spcAft>
          </a:pPr>
          <a:r>
            <a:rPr lang="en-US" dirty="0" smtClean="0">
              <a:solidFill>
                <a:schemeClr val="tx1"/>
              </a:solidFill>
            </a:rPr>
            <a:t>248 beds</a:t>
          </a:r>
        </a:p>
        <a:p>
          <a:pPr>
            <a:spcAft>
              <a:spcPct val="35000"/>
            </a:spcAft>
          </a:pPr>
          <a:r>
            <a:rPr lang="en-US" dirty="0" smtClean="0">
              <a:solidFill>
                <a:schemeClr val="tx1"/>
              </a:solidFill>
            </a:rPr>
            <a:t>( 67 units)</a:t>
          </a:r>
          <a:endParaRPr lang="en-US" dirty="0">
            <a:solidFill>
              <a:schemeClr val="tx1"/>
            </a:solidFill>
          </a:endParaRPr>
        </a:p>
      </dgm:t>
    </dgm:pt>
    <dgm:pt modelId="{D5B44DFC-0D80-40A1-95CA-507918277E5C}" type="parTrans" cxnId="{60F74D7F-657B-44EA-86C5-4316F7273013}">
      <dgm:prSet/>
      <dgm:spPr/>
      <dgm:t>
        <a:bodyPr/>
        <a:lstStyle/>
        <a:p>
          <a:endParaRPr lang="en-US">
            <a:solidFill>
              <a:schemeClr val="tx1"/>
            </a:solidFill>
          </a:endParaRPr>
        </a:p>
      </dgm:t>
    </dgm:pt>
    <dgm:pt modelId="{B827681B-BAED-455D-8CF0-A4AD81FE92D2}" type="sibTrans" cxnId="{60F74D7F-657B-44EA-86C5-4316F7273013}">
      <dgm:prSet/>
      <dgm:spPr/>
      <dgm:t>
        <a:bodyPr/>
        <a:lstStyle/>
        <a:p>
          <a:endParaRPr lang="en-US">
            <a:solidFill>
              <a:schemeClr val="tx1"/>
            </a:solidFill>
          </a:endParaRPr>
        </a:p>
      </dgm:t>
    </dgm:pt>
    <dgm:pt modelId="{24C32EDE-16A9-4F65-9050-FB4E41472535}">
      <dgm:prSet/>
      <dgm:spPr/>
      <dgm:t>
        <a:bodyPr/>
        <a:lstStyle/>
        <a:p>
          <a:r>
            <a:rPr lang="en-US" dirty="0" err="1" smtClean="0">
              <a:solidFill>
                <a:schemeClr val="tx1"/>
              </a:solidFill>
            </a:rPr>
            <a:t>Josue</a:t>
          </a:r>
          <a:r>
            <a:rPr lang="en-US" dirty="0" smtClean="0">
              <a:solidFill>
                <a:schemeClr val="tx1"/>
              </a:solidFill>
            </a:rPr>
            <a:t> Homes</a:t>
          </a:r>
        </a:p>
        <a:p>
          <a:r>
            <a:rPr lang="en-US" dirty="0" smtClean="0">
              <a:solidFill>
                <a:schemeClr val="tx1"/>
              </a:solidFill>
            </a:rPr>
            <a:t>38</a:t>
          </a:r>
          <a:endParaRPr lang="en-US" dirty="0">
            <a:solidFill>
              <a:schemeClr val="tx1"/>
            </a:solidFill>
          </a:endParaRPr>
        </a:p>
      </dgm:t>
    </dgm:pt>
    <dgm:pt modelId="{02F06531-4477-4C26-8AA6-B1C28417E920}" type="parTrans" cxnId="{D3A18833-49A4-4B3B-B7A2-C2D16EFB65E7}">
      <dgm:prSet/>
      <dgm:spPr/>
      <dgm:t>
        <a:bodyPr/>
        <a:lstStyle/>
        <a:p>
          <a:endParaRPr lang="en-US">
            <a:solidFill>
              <a:schemeClr val="tx1"/>
            </a:solidFill>
          </a:endParaRPr>
        </a:p>
      </dgm:t>
    </dgm:pt>
    <dgm:pt modelId="{55821091-093E-4FA7-B471-1C733D576628}" type="sibTrans" cxnId="{D3A18833-49A4-4B3B-B7A2-C2D16EFB65E7}">
      <dgm:prSet/>
      <dgm:spPr/>
      <dgm:t>
        <a:bodyPr/>
        <a:lstStyle/>
        <a:p>
          <a:endParaRPr lang="en-US">
            <a:solidFill>
              <a:schemeClr val="tx1"/>
            </a:solidFill>
          </a:endParaRPr>
        </a:p>
      </dgm:t>
    </dgm:pt>
    <dgm:pt modelId="{5E424C05-DE55-4320-8FF3-A27F147A0647}">
      <dgm:prSet custT="1"/>
      <dgm:spPr/>
      <dgm:t>
        <a:bodyPr/>
        <a:lstStyle/>
        <a:p>
          <a:r>
            <a:rPr lang="en-US" sz="1800" dirty="0" smtClean="0">
              <a:solidFill>
                <a:schemeClr val="tx1"/>
              </a:solidFill>
            </a:rPr>
            <a:t>Toussaint</a:t>
          </a:r>
        </a:p>
        <a:p>
          <a:r>
            <a:rPr lang="en-US" sz="1800" dirty="0" smtClean="0">
              <a:solidFill>
                <a:schemeClr val="tx1"/>
              </a:solidFill>
            </a:rPr>
            <a:t>26 </a:t>
          </a:r>
          <a:r>
            <a:rPr lang="en-US" sz="1600" dirty="0" smtClean="0">
              <a:solidFill>
                <a:schemeClr val="tx1"/>
              </a:solidFill>
            </a:rPr>
            <a:t>(14-18) </a:t>
          </a:r>
        </a:p>
        <a:p>
          <a:r>
            <a:rPr lang="en-US" sz="1800" dirty="0" smtClean="0">
              <a:solidFill>
                <a:schemeClr val="tx1"/>
              </a:solidFill>
            </a:rPr>
            <a:t>4 </a:t>
          </a:r>
          <a:r>
            <a:rPr lang="en-US" sz="1600" dirty="0" smtClean="0">
              <a:solidFill>
                <a:schemeClr val="tx1"/>
              </a:solidFill>
            </a:rPr>
            <a:t>(18-24)</a:t>
          </a:r>
          <a:endParaRPr lang="en-US" sz="1600" dirty="0">
            <a:solidFill>
              <a:schemeClr val="tx1"/>
            </a:solidFill>
          </a:endParaRPr>
        </a:p>
      </dgm:t>
    </dgm:pt>
    <dgm:pt modelId="{57CDFD99-E78B-4BD9-95DD-0974AB84CD6F}" type="parTrans" cxnId="{3B5AA81A-D86D-418B-8C55-3D49B5211181}">
      <dgm:prSet/>
      <dgm:spPr/>
      <dgm:t>
        <a:bodyPr/>
        <a:lstStyle/>
        <a:p>
          <a:endParaRPr lang="en-US">
            <a:solidFill>
              <a:schemeClr val="tx1"/>
            </a:solidFill>
          </a:endParaRPr>
        </a:p>
      </dgm:t>
    </dgm:pt>
    <dgm:pt modelId="{0A7C6D5C-B438-4778-8C4F-036B60BBB7A6}" type="sibTrans" cxnId="{3B5AA81A-D86D-418B-8C55-3D49B5211181}">
      <dgm:prSet/>
      <dgm:spPr/>
      <dgm:t>
        <a:bodyPr/>
        <a:lstStyle/>
        <a:p>
          <a:endParaRPr lang="en-US">
            <a:solidFill>
              <a:schemeClr val="tx1"/>
            </a:solidFill>
          </a:endParaRPr>
        </a:p>
      </dgm:t>
    </dgm:pt>
    <dgm:pt modelId="{2775D3F8-0DF5-45C3-8F2E-4B5B3A76C4DA}" type="pres">
      <dgm:prSet presAssocID="{0248FE79-C1C7-4A6B-8755-FA3010AC6F15}" presName="Name0" presStyleCnt="0">
        <dgm:presLayoutVars>
          <dgm:chPref val="1"/>
          <dgm:dir/>
          <dgm:animOne val="branch"/>
          <dgm:animLvl val="lvl"/>
          <dgm:resizeHandles/>
        </dgm:presLayoutVars>
      </dgm:prSet>
      <dgm:spPr/>
      <dgm:t>
        <a:bodyPr/>
        <a:lstStyle/>
        <a:p>
          <a:endParaRPr lang="en-US"/>
        </a:p>
      </dgm:t>
    </dgm:pt>
    <dgm:pt modelId="{B59A3C6F-671D-4875-91F6-2F120B7C3AFD}" type="pres">
      <dgm:prSet presAssocID="{C33E2FFD-6DC2-4A89-AE1A-4E92EC56D795}" presName="vertOne" presStyleCnt="0"/>
      <dgm:spPr/>
      <dgm:t>
        <a:bodyPr/>
        <a:lstStyle/>
        <a:p>
          <a:endParaRPr lang="en-US"/>
        </a:p>
      </dgm:t>
    </dgm:pt>
    <dgm:pt modelId="{B2B98F31-8E4A-447E-8E73-4B150E82325E}" type="pres">
      <dgm:prSet presAssocID="{C33E2FFD-6DC2-4A89-AE1A-4E92EC56D795}" presName="txOne" presStyleLbl="node0" presStyleIdx="0" presStyleCnt="1">
        <dgm:presLayoutVars>
          <dgm:chPref val="3"/>
        </dgm:presLayoutVars>
      </dgm:prSet>
      <dgm:spPr/>
      <dgm:t>
        <a:bodyPr/>
        <a:lstStyle/>
        <a:p>
          <a:endParaRPr lang="en-US"/>
        </a:p>
      </dgm:t>
    </dgm:pt>
    <dgm:pt modelId="{FAFE8C17-A715-4972-ACB9-B6FDF6101FE2}" type="pres">
      <dgm:prSet presAssocID="{C33E2FFD-6DC2-4A89-AE1A-4E92EC56D795}" presName="parTransOne" presStyleCnt="0"/>
      <dgm:spPr/>
      <dgm:t>
        <a:bodyPr/>
        <a:lstStyle/>
        <a:p>
          <a:endParaRPr lang="en-US"/>
        </a:p>
      </dgm:t>
    </dgm:pt>
    <dgm:pt modelId="{9BCAB21B-4AFB-405F-9DCD-039BE3F84D7E}" type="pres">
      <dgm:prSet presAssocID="{C33E2FFD-6DC2-4A89-AE1A-4E92EC56D795}" presName="horzOne" presStyleCnt="0"/>
      <dgm:spPr/>
      <dgm:t>
        <a:bodyPr/>
        <a:lstStyle/>
        <a:p>
          <a:endParaRPr lang="en-US"/>
        </a:p>
      </dgm:t>
    </dgm:pt>
    <dgm:pt modelId="{84D4B9CE-12D2-4EB7-A57C-816250E316A7}" type="pres">
      <dgm:prSet presAssocID="{9DDB0095-6FAA-4962-8BB5-402661F623C0}" presName="vertTwo" presStyleCnt="0"/>
      <dgm:spPr/>
      <dgm:t>
        <a:bodyPr/>
        <a:lstStyle/>
        <a:p>
          <a:endParaRPr lang="en-US"/>
        </a:p>
      </dgm:t>
    </dgm:pt>
    <dgm:pt modelId="{BE122137-1CBC-4A32-93E5-8D147172DE2D}" type="pres">
      <dgm:prSet presAssocID="{9DDB0095-6FAA-4962-8BB5-402661F623C0}" presName="txTwo" presStyleLbl="node2" presStyleIdx="0" presStyleCnt="6">
        <dgm:presLayoutVars>
          <dgm:chPref val="3"/>
        </dgm:presLayoutVars>
      </dgm:prSet>
      <dgm:spPr/>
      <dgm:t>
        <a:bodyPr/>
        <a:lstStyle/>
        <a:p>
          <a:endParaRPr lang="en-US"/>
        </a:p>
      </dgm:t>
    </dgm:pt>
    <dgm:pt modelId="{5044434E-0501-4555-8B5C-1C7506F34B61}" type="pres">
      <dgm:prSet presAssocID="{9DDB0095-6FAA-4962-8BB5-402661F623C0}" presName="horzTwo" presStyleCnt="0"/>
      <dgm:spPr/>
      <dgm:t>
        <a:bodyPr/>
        <a:lstStyle/>
        <a:p>
          <a:endParaRPr lang="en-US"/>
        </a:p>
      </dgm:t>
    </dgm:pt>
    <dgm:pt modelId="{C9314FB2-DDD6-4E37-B25B-AB986E2497DC}" type="pres">
      <dgm:prSet presAssocID="{38A03F8F-2051-4F3C-ABEE-16F291F387A3}" presName="sibSpaceTwo" presStyleCnt="0"/>
      <dgm:spPr/>
      <dgm:t>
        <a:bodyPr/>
        <a:lstStyle/>
        <a:p>
          <a:endParaRPr lang="en-US"/>
        </a:p>
      </dgm:t>
    </dgm:pt>
    <dgm:pt modelId="{5A2EAFD4-F037-4455-A4D5-08F9DB4CD64C}" type="pres">
      <dgm:prSet presAssocID="{E808AB2A-E2E8-4EFF-8B89-9B1BB3748C94}" presName="vertTwo" presStyleCnt="0"/>
      <dgm:spPr/>
      <dgm:t>
        <a:bodyPr/>
        <a:lstStyle/>
        <a:p>
          <a:endParaRPr lang="en-US"/>
        </a:p>
      </dgm:t>
    </dgm:pt>
    <dgm:pt modelId="{0C3B1963-2F0D-487B-B4CE-29082328F842}" type="pres">
      <dgm:prSet presAssocID="{E808AB2A-E2E8-4EFF-8B89-9B1BB3748C94}" presName="txTwo" presStyleLbl="node2" presStyleIdx="1" presStyleCnt="6">
        <dgm:presLayoutVars>
          <dgm:chPref val="3"/>
        </dgm:presLayoutVars>
      </dgm:prSet>
      <dgm:spPr/>
      <dgm:t>
        <a:bodyPr/>
        <a:lstStyle/>
        <a:p>
          <a:endParaRPr lang="en-US"/>
        </a:p>
      </dgm:t>
    </dgm:pt>
    <dgm:pt modelId="{3D0807C7-DD32-4DAA-869A-CF1BC0CF2DC2}" type="pres">
      <dgm:prSet presAssocID="{E808AB2A-E2E8-4EFF-8B89-9B1BB3748C94}" presName="horzTwo" presStyleCnt="0"/>
      <dgm:spPr/>
      <dgm:t>
        <a:bodyPr/>
        <a:lstStyle/>
        <a:p>
          <a:endParaRPr lang="en-US"/>
        </a:p>
      </dgm:t>
    </dgm:pt>
    <dgm:pt modelId="{D3C093E6-93B8-4D59-9EF5-BD5017095D24}" type="pres">
      <dgm:prSet presAssocID="{FE3F9FA0-38E9-4EA1-810E-872BF5323B0B}" presName="sibSpaceTwo" presStyleCnt="0"/>
      <dgm:spPr/>
      <dgm:t>
        <a:bodyPr/>
        <a:lstStyle/>
        <a:p>
          <a:endParaRPr lang="en-US"/>
        </a:p>
      </dgm:t>
    </dgm:pt>
    <dgm:pt modelId="{3250E9BC-5E26-440E-802D-C567D92A2570}" type="pres">
      <dgm:prSet presAssocID="{ABAC77DC-E10E-48E9-B496-EEECCC9DF241}" presName="vertTwo" presStyleCnt="0"/>
      <dgm:spPr/>
      <dgm:t>
        <a:bodyPr/>
        <a:lstStyle/>
        <a:p>
          <a:endParaRPr lang="en-US"/>
        </a:p>
      </dgm:t>
    </dgm:pt>
    <dgm:pt modelId="{32FF7CA8-8A86-45BC-B970-1E6E35FBB3EB}" type="pres">
      <dgm:prSet presAssocID="{ABAC77DC-E10E-48E9-B496-EEECCC9DF241}" presName="txTwo" presStyleLbl="node2" presStyleIdx="2" presStyleCnt="6">
        <dgm:presLayoutVars>
          <dgm:chPref val="3"/>
        </dgm:presLayoutVars>
      </dgm:prSet>
      <dgm:spPr/>
      <dgm:t>
        <a:bodyPr/>
        <a:lstStyle/>
        <a:p>
          <a:endParaRPr lang="en-US"/>
        </a:p>
      </dgm:t>
    </dgm:pt>
    <dgm:pt modelId="{30C69660-40CD-4244-9C7A-31112B6F67F3}" type="pres">
      <dgm:prSet presAssocID="{ABAC77DC-E10E-48E9-B496-EEECCC9DF241}" presName="horzTwo" presStyleCnt="0"/>
      <dgm:spPr/>
      <dgm:t>
        <a:bodyPr/>
        <a:lstStyle/>
        <a:p>
          <a:endParaRPr lang="en-US"/>
        </a:p>
      </dgm:t>
    </dgm:pt>
    <dgm:pt modelId="{AA9DC38B-1511-4B5F-AE12-AC4097235A65}" type="pres">
      <dgm:prSet presAssocID="{B4D71C89-7CA1-4F5E-95B1-1E0C446FE27E}" presName="sibSpaceTwo" presStyleCnt="0"/>
      <dgm:spPr/>
      <dgm:t>
        <a:bodyPr/>
        <a:lstStyle/>
        <a:p>
          <a:endParaRPr lang="en-US"/>
        </a:p>
      </dgm:t>
    </dgm:pt>
    <dgm:pt modelId="{64C6518E-EAC6-4A93-8BF5-22C72C599498}" type="pres">
      <dgm:prSet presAssocID="{AEA4FFDC-ACB0-46A3-A4C9-8BE9B009D78C}" presName="vertTwo" presStyleCnt="0"/>
      <dgm:spPr/>
      <dgm:t>
        <a:bodyPr/>
        <a:lstStyle/>
        <a:p>
          <a:endParaRPr lang="en-US"/>
        </a:p>
      </dgm:t>
    </dgm:pt>
    <dgm:pt modelId="{390F7938-0E2E-4234-8AE7-20D0559CC511}" type="pres">
      <dgm:prSet presAssocID="{AEA4FFDC-ACB0-46A3-A4C9-8BE9B009D78C}" presName="txTwo" presStyleLbl="node2" presStyleIdx="3" presStyleCnt="6">
        <dgm:presLayoutVars>
          <dgm:chPref val="3"/>
        </dgm:presLayoutVars>
      </dgm:prSet>
      <dgm:spPr/>
      <dgm:t>
        <a:bodyPr/>
        <a:lstStyle/>
        <a:p>
          <a:endParaRPr lang="en-US"/>
        </a:p>
      </dgm:t>
    </dgm:pt>
    <dgm:pt modelId="{7FEBD76E-B198-40AC-9B99-9E941C53BF38}" type="pres">
      <dgm:prSet presAssocID="{AEA4FFDC-ACB0-46A3-A4C9-8BE9B009D78C}" presName="horzTwo" presStyleCnt="0"/>
      <dgm:spPr/>
      <dgm:t>
        <a:bodyPr/>
        <a:lstStyle/>
        <a:p>
          <a:endParaRPr lang="en-US"/>
        </a:p>
      </dgm:t>
    </dgm:pt>
    <dgm:pt modelId="{D8FF6FBF-F58B-416B-B6AE-14391B283092}" type="pres">
      <dgm:prSet presAssocID="{B827681B-BAED-455D-8CF0-A4AD81FE92D2}" presName="sibSpaceTwo" presStyleCnt="0"/>
      <dgm:spPr/>
      <dgm:t>
        <a:bodyPr/>
        <a:lstStyle/>
        <a:p>
          <a:endParaRPr lang="en-US"/>
        </a:p>
      </dgm:t>
    </dgm:pt>
    <dgm:pt modelId="{F1102AAE-59BA-4D0C-ADDC-EF10857ED8BA}" type="pres">
      <dgm:prSet presAssocID="{24C32EDE-16A9-4F65-9050-FB4E41472535}" presName="vertTwo" presStyleCnt="0"/>
      <dgm:spPr/>
      <dgm:t>
        <a:bodyPr/>
        <a:lstStyle/>
        <a:p>
          <a:endParaRPr lang="en-US"/>
        </a:p>
      </dgm:t>
    </dgm:pt>
    <dgm:pt modelId="{E2B67D04-E19E-42BF-AC92-23740CC44142}" type="pres">
      <dgm:prSet presAssocID="{24C32EDE-16A9-4F65-9050-FB4E41472535}" presName="txTwo" presStyleLbl="node2" presStyleIdx="4" presStyleCnt="6">
        <dgm:presLayoutVars>
          <dgm:chPref val="3"/>
        </dgm:presLayoutVars>
      </dgm:prSet>
      <dgm:spPr/>
      <dgm:t>
        <a:bodyPr/>
        <a:lstStyle/>
        <a:p>
          <a:endParaRPr lang="en-US"/>
        </a:p>
      </dgm:t>
    </dgm:pt>
    <dgm:pt modelId="{47DBE7F0-1095-4B91-B14C-FE73D446847B}" type="pres">
      <dgm:prSet presAssocID="{24C32EDE-16A9-4F65-9050-FB4E41472535}" presName="horzTwo" presStyleCnt="0"/>
      <dgm:spPr/>
      <dgm:t>
        <a:bodyPr/>
        <a:lstStyle/>
        <a:p>
          <a:endParaRPr lang="en-US"/>
        </a:p>
      </dgm:t>
    </dgm:pt>
    <dgm:pt modelId="{40754CD2-8CD5-425E-9F65-07F2407F0A9E}" type="pres">
      <dgm:prSet presAssocID="{55821091-093E-4FA7-B471-1C733D576628}" presName="sibSpaceTwo" presStyleCnt="0"/>
      <dgm:spPr/>
      <dgm:t>
        <a:bodyPr/>
        <a:lstStyle/>
        <a:p>
          <a:endParaRPr lang="en-US"/>
        </a:p>
      </dgm:t>
    </dgm:pt>
    <dgm:pt modelId="{914D3779-C94E-413E-AFD3-F7387E220FA8}" type="pres">
      <dgm:prSet presAssocID="{5E424C05-DE55-4320-8FF3-A27F147A0647}" presName="vertTwo" presStyleCnt="0"/>
      <dgm:spPr/>
      <dgm:t>
        <a:bodyPr/>
        <a:lstStyle/>
        <a:p>
          <a:endParaRPr lang="en-US"/>
        </a:p>
      </dgm:t>
    </dgm:pt>
    <dgm:pt modelId="{EC32641E-5D56-453B-99F0-13423603C3FE}" type="pres">
      <dgm:prSet presAssocID="{5E424C05-DE55-4320-8FF3-A27F147A0647}" presName="txTwo" presStyleLbl="node2" presStyleIdx="5" presStyleCnt="6">
        <dgm:presLayoutVars>
          <dgm:chPref val="3"/>
        </dgm:presLayoutVars>
      </dgm:prSet>
      <dgm:spPr/>
      <dgm:t>
        <a:bodyPr/>
        <a:lstStyle/>
        <a:p>
          <a:endParaRPr lang="en-US"/>
        </a:p>
      </dgm:t>
    </dgm:pt>
    <dgm:pt modelId="{694D24B5-F650-414D-A674-27199B91DDCA}" type="pres">
      <dgm:prSet presAssocID="{5E424C05-DE55-4320-8FF3-A27F147A0647}" presName="horzTwo" presStyleCnt="0"/>
      <dgm:spPr/>
      <dgm:t>
        <a:bodyPr/>
        <a:lstStyle/>
        <a:p>
          <a:endParaRPr lang="en-US"/>
        </a:p>
      </dgm:t>
    </dgm:pt>
  </dgm:ptLst>
  <dgm:cxnLst>
    <dgm:cxn modelId="{2FB9F400-7178-4A9A-9256-B407092D7905}" type="presOf" srcId="{5E424C05-DE55-4320-8FF3-A27F147A0647}" destId="{EC32641E-5D56-453B-99F0-13423603C3FE}" srcOrd="0" destOrd="0" presId="urn:microsoft.com/office/officeart/2005/8/layout/hierarchy4"/>
    <dgm:cxn modelId="{8CF6A8B8-7566-410B-A3B5-BD128AF1D3EC}" type="presOf" srcId="{ABAC77DC-E10E-48E9-B496-EEECCC9DF241}" destId="{32FF7CA8-8A86-45BC-B970-1E6E35FBB3EB}" srcOrd="0" destOrd="0" presId="urn:microsoft.com/office/officeart/2005/8/layout/hierarchy4"/>
    <dgm:cxn modelId="{4FBF50C9-597E-481D-9332-94B755ABDD14}" srcId="{C33E2FFD-6DC2-4A89-AE1A-4E92EC56D795}" destId="{E808AB2A-E2E8-4EFF-8B89-9B1BB3748C94}" srcOrd="1" destOrd="0" parTransId="{72A7D10D-FC56-4740-B2F5-4C826D1B43E6}" sibTransId="{FE3F9FA0-38E9-4EA1-810E-872BF5323B0B}"/>
    <dgm:cxn modelId="{236032A9-E25B-4224-AA0F-5FDEB15119AC}" srcId="{C33E2FFD-6DC2-4A89-AE1A-4E92EC56D795}" destId="{9DDB0095-6FAA-4962-8BB5-402661F623C0}" srcOrd="0" destOrd="0" parTransId="{DD920159-07FC-4389-A4C2-66DC3186A84F}" sibTransId="{38A03F8F-2051-4F3C-ABEE-16F291F387A3}"/>
    <dgm:cxn modelId="{3B5AA81A-D86D-418B-8C55-3D49B5211181}" srcId="{C33E2FFD-6DC2-4A89-AE1A-4E92EC56D795}" destId="{5E424C05-DE55-4320-8FF3-A27F147A0647}" srcOrd="5" destOrd="0" parTransId="{57CDFD99-E78B-4BD9-95DD-0974AB84CD6F}" sibTransId="{0A7C6D5C-B438-4778-8C4F-036B60BBB7A6}"/>
    <dgm:cxn modelId="{3E6D6113-1420-411D-884E-D992C1BD7360}" type="presOf" srcId="{E808AB2A-E2E8-4EFF-8B89-9B1BB3748C94}" destId="{0C3B1963-2F0D-487B-B4CE-29082328F842}" srcOrd="0" destOrd="0" presId="urn:microsoft.com/office/officeart/2005/8/layout/hierarchy4"/>
    <dgm:cxn modelId="{8452C1C3-2FD5-4D9A-91A4-C4AA1096E491}" type="presOf" srcId="{9DDB0095-6FAA-4962-8BB5-402661F623C0}" destId="{BE122137-1CBC-4A32-93E5-8D147172DE2D}" srcOrd="0" destOrd="0" presId="urn:microsoft.com/office/officeart/2005/8/layout/hierarchy4"/>
    <dgm:cxn modelId="{E8CFFF9A-60F2-4342-A100-1BA82F78FA99}" type="presOf" srcId="{AEA4FFDC-ACB0-46A3-A4C9-8BE9B009D78C}" destId="{390F7938-0E2E-4234-8AE7-20D0559CC511}" srcOrd="0" destOrd="0" presId="urn:microsoft.com/office/officeart/2005/8/layout/hierarchy4"/>
    <dgm:cxn modelId="{46E87308-DDB9-4AFE-AB70-D160D5EB240F}" srcId="{0248FE79-C1C7-4A6B-8755-FA3010AC6F15}" destId="{C33E2FFD-6DC2-4A89-AE1A-4E92EC56D795}" srcOrd="0" destOrd="0" parTransId="{E85F7905-B894-4B2A-BD3D-15C104F5F8F0}" sibTransId="{5D9FBD94-6855-41E5-82A5-31B3DF3017C4}"/>
    <dgm:cxn modelId="{D3A18833-49A4-4B3B-B7A2-C2D16EFB65E7}" srcId="{C33E2FFD-6DC2-4A89-AE1A-4E92EC56D795}" destId="{24C32EDE-16A9-4F65-9050-FB4E41472535}" srcOrd="4" destOrd="0" parTransId="{02F06531-4477-4C26-8AA6-B1C28417E920}" sibTransId="{55821091-093E-4FA7-B471-1C733D576628}"/>
    <dgm:cxn modelId="{7B9DDA8E-6974-4EDA-97B5-F3FF342FE4E5}" srcId="{C33E2FFD-6DC2-4A89-AE1A-4E92EC56D795}" destId="{ABAC77DC-E10E-48E9-B496-EEECCC9DF241}" srcOrd="2" destOrd="0" parTransId="{380F2B54-0662-426F-9E70-514CEFDD290A}" sibTransId="{B4D71C89-7CA1-4F5E-95B1-1E0C446FE27E}"/>
    <dgm:cxn modelId="{9A9FC72E-DA3D-44D3-AA68-F99BAD23459E}" type="presOf" srcId="{C33E2FFD-6DC2-4A89-AE1A-4E92EC56D795}" destId="{B2B98F31-8E4A-447E-8E73-4B150E82325E}" srcOrd="0" destOrd="0" presId="urn:microsoft.com/office/officeart/2005/8/layout/hierarchy4"/>
    <dgm:cxn modelId="{ED7D8B60-164B-47AF-96CF-C7AF37ADCB38}" type="presOf" srcId="{24C32EDE-16A9-4F65-9050-FB4E41472535}" destId="{E2B67D04-E19E-42BF-AC92-23740CC44142}" srcOrd="0" destOrd="0" presId="urn:microsoft.com/office/officeart/2005/8/layout/hierarchy4"/>
    <dgm:cxn modelId="{B8E93F83-BB21-4052-91FA-9FF9FD8DE501}" type="presOf" srcId="{0248FE79-C1C7-4A6B-8755-FA3010AC6F15}" destId="{2775D3F8-0DF5-45C3-8F2E-4B5B3A76C4DA}" srcOrd="0" destOrd="0" presId="urn:microsoft.com/office/officeart/2005/8/layout/hierarchy4"/>
    <dgm:cxn modelId="{60F74D7F-657B-44EA-86C5-4316F7273013}" srcId="{C33E2FFD-6DC2-4A89-AE1A-4E92EC56D795}" destId="{AEA4FFDC-ACB0-46A3-A4C9-8BE9B009D78C}" srcOrd="3" destOrd="0" parTransId="{D5B44DFC-0D80-40A1-95CA-507918277E5C}" sibTransId="{B827681B-BAED-455D-8CF0-A4AD81FE92D2}"/>
    <dgm:cxn modelId="{3F1599BD-0728-420C-A575-D824F28CAA77}" type="presParOf" srcId="{2775D3F8-0DF5-45C3-8F2E-4B5B3A76C4DA}" destId="{B59A3C6F-671D-4875-91F6-2F120B7C3AFD}" srcOrd="0" destOrd="0" presId="urn:microsoft.com/office/officeart/2005/8/layout/hierarchy4"/>
    <dgm:cxn modelId="{3DBE47BA-EFA5-4BCB-8F97-65C0902AC48D}" type="presParOf" srcId="{B59A3C6F-671D-4875-91F6-2F120B7C3AFD}" destId="{B2B98F31-8E4A-447E-8E73-4B150E82325E}" srcOrd="0" destOrd="0" presId="urn:microsoft.com/office/officeart/2005/8/layout/hierarchy4"/>
    <dgm:cxn modelId="{96B77ACD-FD43-4838-86DC-24FDBD8DEFB3}" type="presParOf" srcId="{B59A3C6F-671D-4875-91F6-2F120B7C3AFD}" destId="{FAFE8C17-A715-4972-ACB9-B6FDF6101FE2}" srcOrd="1" destOrd="0" presId="urn:microsoft.com/office/officeart/2005/8/layout/hierarchy4"/>
    <dgm:cxn modelId="{69E2AFB1-826D-4A88-8299-F6106436DF88}" type="presParOf" srcId="{B59A3C6F-671D-4875-91F6-2F120B7C3AFD}" destId="{9BCAB21B-4AFB-405F-9DCD-039BE3F84D7E}" srcOrd="2" destOrd="0" presId="urn:microsoft.com/office/officeart/2005/8/layout/hierarchy4"/>
    <dgm:cxn modelId="{E1787F38-B6FD-4572-A7FA-339AF6A08056}" type="presParOf" srcId="{9BCAB21B-4AFB-405F-9DCD-039BE3F84D7E}" destId="{84D4B9CE-12D2-4EB7-A57C-816250E316A7}" srcOrd="0" destOrd="0" presId="urn:microsoft.com/office/officeart/2005/8/layout/hierarchy4"/>
    <dgm:cxn modelId="{8F1D718A-2697-4D5C-8FC0-6B1A32C9EC45}" type="presParOf" srcId="{84D4B9CE-12D2-4EB7-A57C-816250E316A7}" destId="{BE122137-1CBC-4A32-93E5-8D147172DE2D}" srcOrd="0" destOrd="0" presId="urn:microsoft.com/office/officeart/2005/8/layout/hierarchy4"/>
    <dgm:cxn modelId="{77AC8133-39F4-42FC-8EC5-C3EAB59AADE4}" type="presParOf" srcId="{84D4B9CE-12D2-4EB7-A57C-816250E316A7}" destId="{5044434E-0501-4555-8B5C-1C7506F34B61}" srcOrd="1" destOrd="0" presId="urn:microsoft.com/office/officeart/2005/8/layout/hierarchy4"/>
    <dgm:cxn modelId="{6857B622-D941-49FA-9EA9-40F699BA6A3D}" type="presParOf" srcId="{9BCAB21B-4AFB-405F-9DCD-039BE3F84D7E}" destId="{C9314FB2-DDD6-4E37-B25B-AB986E2497DC}" srcOrd="1" destOrd="0" presId="urn:microsoft.com/office/officeart/2005/8/layout/hierarchy4"/>
    <dgm:cxn modelId="{659FD722-0E2C-4AD4-8201-A8ECDCAA3B0C}" type="presParOf" srcId="{9BCAB21B-4AFB-405F-9DCD-039BE3F84D7E}" destId="{5A2EAFD4-F037-4455-A4D5-08F9DB4CD64C}" srcOrd="2" destOrd="0" presId="urn:microsoft.com/office/officeart/2005/8/layout/hierarchy4"/>
    <dgm:cxn modelId="{8BBAB51F-65CB-4ECF-ADFB-293C7654AEA9}" type="presParOf" srcId="{5A2EAFD4-F037-4455-A4D5-08F9DB4CD64C}" destId="{0C3B1963-2F0D-487B-B4CE-29082328F842}" srcOrd="0" destOrd="0" presId="urn:microsoft.com/office/officeart/2005/8/layout/hierarchy4"/>
    <dgm:cxn modelId="{9B134D64-740E-4876-B0C9-06CA38759D10}" type="presParOf" srcId="{5A2EAFD4-F037-4455-A4D5-08F9DB4CD64C}" destId="{3D0807C7-DD32-4DAA-869A-CF1BC0CF2DC2}" srcOrd="1" destOrd="0" presId="urn:microsoft.com/office/officeart/2005/8/layout/hierarchy4"/>
    <dgm:cxn modelId="{0523226C-84B4-43B0-B216-5BF7BD3E36EA}" type="presParOf" srcId="{9BCAB21B-4AFB-405F-9DCD-039BE3F84D7E}" destId="{D3C093E6-93B8-4D59-9EF5-BD5017095D24}" srcOrd="3" destOrd="0" presId="urn:microsoft.com/office/officeart/2005/8/layout/hierarchy4"/>
    <dgm:cxn modelId="{1E786E41-09A5-4A0E-905D-00EFB52E53D8}" type="presParOf" srcId="{9BCAB21B-4AFB-405F-9DCD-039BE3F84D7E}" destId="{3250E9BC-5E26-440E-802D-C567D92A2570}" srcOrd="4" destOrd="0" presId="urn:microsoft.com/office/officeart/2005/8/layout/hierarchy4"/>
    <dgm:cxn modelId="{7CA7F82D-C852-4B5F-A633-61AAF3F623D7}" type="presParOf" srcId="{3250E9BC-5E26-440E-802D-C567D92A2570}" destId="{32FF7CA8-8A86-45BC-B970-1E6E35FBB3EB}" srcOrd="0" destOrd="0" presId="urn:microsoft.com/office/officeart/2005/8/layout/hierarchy4"/>
    <dgm:cxn modelId="{2E8F4402-E44F-4F70-AFF9-286001808593}" type="presParOf" srcId="{3250E9BC-5E26-440E-802D-C567D92A2570}" destId="{30C69660-40CD-4244-9C7A-31112B6F67F3}" srcOrd="1" destOrd="0" presId="urn:microsoft.com/office/officeart/2005/8/layout/hierarchy4"/>
    <dgm:cxn modelId="{8DFF17E0-DA7B-47B0-B8E6-A3F19E1EABD5}" type="presParOf" srcId="{9BCAB21B-4AFB-405F-9DCD-039BE3F84D7E}" destId="{AA9DC38B-1511-4B5F-AE12-AC4097235A65}" srcOrd="5" destOrd="0" presId="urn:microsoft.com/office/officeart/2005/8/layout/hierarchy4"/>
    <dgm:cxn modelId="{2D739804-CC7E-493B-A092-1C2ED26645A9}" type="presParOf" srcId="{9BCAB21B-4AFB-405F-9DCD-039BE3F84D7E}" destId="{64C6518E-EAC6-4A93-8BF5-22C72C599498}" srcOrd="6" destOrd="0" presId="urn:microsoft.com/office/officeart/2005/8/layout/hierarchy4"/>
    <dgm:cxn modelId="{67DA2A80-140D-48E8-BA0F-16274A432D14}" type="presParOf" srcId="{64C6518E-EAC6-4A93-8BF5-22C72C599498}" destId="{390F7938-0E2E-4234-8AE7-20D0559CC511}" srcOrd="0" destOrd="0" presId="urn:microsoft.com/office/officeart/2005/8/layout/hierarchy4"/>
    <dgm:cxn modelId="{2982F660-B2E8-4CBF-87D6-12B3AF0DE7FB}" type="presParOf" srcId="{64C6518E-EAC6-4A93-8BF5-22C72C599498}" destId="{7FEBD76E-B198-40AC-9B99-9E941C53BF38}" srcOrd="1" destOrd="0" presId="urn:microsoft.com/office/officeart/2005/8/layout/hierarchy4"/>
    <dgm:cxn modelId="{E1E016F0-1CED-40CF-8173-182F5302E966}" type="presParOf" srcId="{9BCAB21B-4AFB-405F-9DCD-039BE3F84D7E}" destId="{D8FF6FBF-F58B-416B-B6AE-14391B283092}" srcOrd="7" destOrd="0" presId="urn:microsoft.com/office/officeart/2005/8/layout/hierarchy4"/>
    <dgm:cxn modelId="{D0DCB0E2-6FB9-408D-B9A2-BC7B8F325D55}" type="presParOf" srcId="{9BCAB21B-4AFB-405F-9DCD-039BE3F84D7E}" destId="{F1102AAE-59BA-4D0C-ADDC-EF10857ED8BA}" srcOrd="8" destOrd="0" presId="urn:microsoft.com/office/officeart/2005/8/layout/hierarchy4"/>
    <dgm:cxn modelId="{3C51CE92-1B4A-46B3-B5A6-B013B2F72E84}" type="presParOf" srcId="{F1102AAE-59BA-4D0C-ADDC-EF10857ED8BA}" destId="{E2B67D04-E19E-42BF-AC92-23740CC44142}" srcOrd="0" destOrd="0" presId="urn:microsoft.com/office/officeart/2005/8/layout/hierarchy4"/>
    <dgm:cxn modelId="{9E673105-D5FC-43C5-AE79-1C8C9622628D}" type="presParOf" srcId="{F1102AAE-59BA-4D0C-ADDC-EF10857ED8BA}" destId="{47DBE7F0-1095-4B91-B14C-FE73D446847B}" srcOrd="1" destOrd="0" presId="urn:microsoft.com/office/officeart/2005/8/layout/hierarchy4"/>
    <dgm:cxn modelId="{988726CC-DF3E-49B4-9CEA-9A3EBA1BD64A}" type="presParOf" srcId="{9BCAB21B-4AFB-405F-9DCD-039BE3F84D7E}" destId="{40754CD2-8CD5-425E-9F65-07F2407F0A9E}" srcOrd="9" destOrd="0" presId="urn:microsoft.com/office/officeart/2005/8/layout/hierarchy4"/>
    <dgm:cxn modelId="{883A5C7C-4D67-4647-921E-858A099179E3}" type="presParOf" srcId="{9BCAB21B-4AFB-405F-9DCD-039BE3F84D7E}" destId="{914D3779-C94E-413E-AFD3-F7387E220FA8}" srcOrd="10" destOrd="0" presId="urn:microsoft.com/office/officeart/2005/8/layout/hierarchy4"/>
    <dgm:cxn modelId="{02FE8E61-E884-4A58-B077-F4921284EB19}" type="presParOf" srcId="{914D3779-C94E-413E-AFD3-F7387E220FA8}" destId="{EC32641E-5D56-453B-99F0-13423603C3FE}" srcOrd="0" destOrd="0" presId="urn:microsoft.com/office/officeart/2005/8/layout/hierarchy4"/>
    <dgm:cxn modelId="{8701E941-AF1D-41FE-AA4B-824C41F2EF17}" type="presParOf" srcId="{914D3779-C94E-413E-AFD3-F7387E220FA8}" destId="{694D24B5-F650-414D-A674-27199B91DDCA}"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3FF8C9-5128-4886-B468-45EFB9AF6BB5}" type="doc">
      <dgm:prSet loTypeId="urn:microsoft.com/office/officeart/2005/8/layout/hierarchy4" loCatId="hierarchy" qsTypeId="urn:microsoft.com/office/officeart/2005/8/quickstyle/3d1" qsCatId="3D" csTypeId="urn:microsoft.com/office/officeart/2005/8/colors/accent1_2" csCatId="accent1" phldr="1"/>
      <dgm:spPr/>
      <dgm:t>
        <a:bodyPr/>
        <a:lstStyle/>
        <a:p>
          <a:endParaRPr lang="en-US"/>
        </a:p>
      </dgm:t>
    </dgm:pt>
    <dgm:pt modelId="{183601FF-1085-4DFC-B70E-7AC5169975F1}">
      <dgm:prSet phldrT="[Text]" custT="1"/>
      <dgm:spPr/>
      <dgm:t>
        <a:bodyPr/>
        <a:lstStyle/>
        <a:p>
          <a:r>
            <a:rPr lang="en-US" sz="4600" dirty="0" smtClean="0">
              <a:solidFill>
                <a:schemeClr val="tx1"/>
              </a:solidFill>
            </a:rPr>
            <a:t>365 Permanent Housing Units</a:t>
          </a:r>
          <a:endParaRPr lang="en-US" sz="4600" dirty="0">
            <a:solidFill>
              <a:schemeClr val="tx1"/>
            </a:solidFill>
          </a:endParaRPr>
        </a:p>
      </dgm:t>
    </dgm:pt>
    <dgm:pt modelId="{8B0EFD9A-C35A-41B9-BBD8-51692415370A}" type="parTrans" cxnId="{CBDB6802-9604-4662-B721-39726E523323}">
      <dgm:prSet/>
      <dgm:spPr/>
      <dgm:t>
        <a:bodyPr/>
        <a:lstStyle/>
        <a:p>
          <a:endParaRPr lang="en-US">
            <a:solidFill>
              <a:schemeClr val="tx1"/>
            </a:solidFill>
          </a:endParaRPr>
        </a:p>
      </dgm:t>
    </dgm:pt>
    <dgm:pt modelId="{B3D5B01C-CCEE-40C2-BBB0-0BE7443797D8}" type="sibTrans" cxnId="{CBDB6802-9604-4662-B721-39726E523323}">
      <dgm:prSet/>
      <dgm:spPr/>
      <dgm:t>
        <a:bodyPr/>
        <a:lstStyle/>
        <a:p>
          <a:endParaRPr lang="en-US">
            <a:solidFill>
              <a:schemeClr val="tx1"/>
            </a:solidFill>
          </a:endParaRPr>
        </a:p>
      </dgm:t>
    </dgm:pt>
    <dgm:pt modelId="{2FD6DDD5-1194-4CCA-B273-7450B0A716DF}">
      <dgm:prSet/>
      <dgm:spPr/>
      <dgm:t>
        <a:bodyPr/>
        <a:lstStyle/>
        <a:p>
          <a:r>
            <a:rPr lang="en-US" smtClean="0">
              <a:solidFill>
                <a:schemeClr val="tx1"/>
              </a:solidFill>
            </a:rPr>
            <a:t>16th &amp; Market</a:t>
          </a:r>
        </a:p>
        <a:p>
          <a:r>
            <a:rPr lang="en-US" smtClean="0">
              <a:solidFill>
                <a:schemeClr val="tx1"/>
              </a:solidFill>
            </a:rPr>
            <a:t>  136 (7 PSH)</a:t>
          </a:r>
          <a:endParaRPr lang="en-US" dirty="0" smtClean="0">
            <a:solidFill>
              <a:schemeClr val="tx1"/>
            </a:solidFill>
          </a:endParaRPr>
        </a:p>
      </dgm:t>
    </dgm:pt>
    <dgm:pt modelId="{AFEF8B3B-8AA7-4B3E-B821-61352652CE1B}" type="parTrans" cxnId="{ACB17C99-3FCC-45C0-9EAD-9BAD6A427E14}">
      <dgm:prSet/>
      <dgm:spPr/>
      <dgm:t>
        <a:bodyPr/>
        <a:lstStyle/>
        <a:p>
          <a:endParaRPr lang="en-US">
            <a:solidFill>
              <a:schemeClr val="tx1"/>
            </a:solidFill>
          </a:endParaRPr>
        </a:p>
      </dgm:t>
    </dgm:pt>
    <dgm:pt modelId="{57C8E10C-6500-4FB1-921C-96408B0AAE80}" type="sibTrans" cxnId="{ACB17C99-3FCC-45C0-9EAD-9BAD6A427E14}">
      <dgm:prSet/>
      <dgm:spPr/>
      <dgm:t>
        <a:bodyPr/>
        <a:lstStyle/>
        <a:p>
          <a:endParaRPr lang="en-US">
            <a:solidFill>
              <a:schemeClr val="tx1"/>
            </a:solidFill>
          </a:endParaRPr>
        </a:p>
      </dgm:t>
    </dgm:pt>
    <dgm:pt modelId="{E05B56EE-4D1A-4496-9608-9F3455986F6D}">
      <dgm:prSet/>
      <dgm:spPr/>
      <dgm:t>
        <a:bodyPr/>
        <a:lstStyle/>
        <a:p>
          <a:r>
            <a:rPr lang="en-US" smtClean="0">
              <a:solidFill>
                <a:schemeClr val="tx1"/>
              </a:solidFill>
            </a:rPr>
            <a:t>VHM </a:t>
          </a:r>
        </a:p>
        <a:p>
          <a:r>
            <a:rPr lang="en-US" smtClean="0">
              <a:solidFill>
                <a:schemeClr val="tx1"/>
              </a:solidFill>
            </a:rPr>
            <a:t>90 (45 PSH)</a:t>
          </a:r>
          <a:endParaRPr lang="en-US" dirty="0" smtClean="0">
            <a:solidFill>
              <a:schemeClr val="tx1"/>
            </a:solidFill>
          </a:endParaRPr>
        </a:p>
      </dgm:t>
    </dgm:pt>
    <dgm:pt modelId="{39150A42-D55F-4AF0-8474-861CCEB9E041}" type="parTrans" cxnId="{9B8BC888-D20F-4398-85DC-F3B36F9D9F83}">
      <dgm:prSet/>
      <dgm:spPr/>
      <dgm:t>
        <a:bodyPr/>
        <a:lstStyle/>
        <a:p>
          <a:endParaRPr lang="en-US">
            <a:solidFill>
              <a:schemeClr val="tx1"/>
            </a:solidFill>
          </a:endParaRPr>
        </a:p>
      </dgm:t>
    </dgm:pt>
    <dgm:pt modelId="{920C52DD-8632-412F-9C3C-5C1ACA234BD1}" type="sibTrans" cxnId="{9B8BC888-D20F-4398-85DC-F3B36F9D9F83}">
      <dgm:prSet/>
      <dgm:spPr/>
      <dgm:t>
        <a:bodyPr/>
        <a:lstStyle/>
        <a:p>
          <a:endParaRPr lang="en-US">
            <a:solidFill>
              <a:schemeClr val="tx1"/>
            </a:solidFill>
          </a:endParaRPr>
        </a:p>
      </dgm:t>
    </dgm:pt>
    <dgm:pt modelId="{71033B78-6DA4-4633-85FD-9BB69C359811}">
      <dgm:prSet/>
      <dgm:spPr/>
      <dgm:t>
        <a:bodyPr/>
        <a:lstStyle/>
        <a:p>
          <a:r>
            <a:rPr lang="en-US" smtClean="0">
              <a:solidFill>
                <a:schemeClr val="tx1"/>
              </a:solidFill>
            </a:rPr>
            <a:t>Village Place</a:t>
          </a:r>
        </a:p>
        <a:p>
          <a:r>
            <a:rPr lang="en-US" smtClean="0">
              <a:solidFill>
                <a:schemeClr val="tx1"/>
              </a:solidFill>
            </a:rPr>
            <a:t>51 (30 PSH)</a:t>
          </a:r>
          <a:endParaRPr lang="en-US" dirty="0" smtClean="0">
            <a:solidFill>
              <a:schemeClr val="tx1"/>
            </a:solidFill>
          </a:endParaRPr>
        </a:p>
      </dgm:t>
    </dgm:pt>
    <dgm:pt modelId="{2FC0918E-BEDF-49EF-94A6-5BA796B1DE3F}" type="parTrans" cxnId="{38D6CC07-E3DF-486A-987D-3A4ABDD54EE4}">
      <dgm:prSet/>
      <dgm:spPr/>
      <dgm:t>
        <a:bodyPr/>
        <a:lstStyle/>
        <a:p>
          <a:endParaRPr lang="en-US">
            <a:solidFill>
              <a:schemeClr val="tx1"/>
            </a:solidFill>
          </a:endParaRPr>
        </a:p>
      </dgm:t>
    </dgm:pt>
    <dgm:pt modelId="{216892F1-C014-4251-80AA-7E345ADF355B}" type="sibTrans" cxnId="{38D6CC07-E3DF-486A-987D-3A4ABDD54EE4}">
      <dgm:prSet/>
      <dgm:spPr/>
      <dgm:t>
        <a:bodyPr/>
        <a:lstStyle/>
        <a:p>
          <a:endParaRPr lang="en-US">
            <a:solidFill>
              <a:schemeClr val="tx1"/>
            </a:solidFill>
          </a:endParaRPr>
        </a:p>
      </dgm:t>
    </dgm:pt>
    <dgm:pt modelId="{0B2F6472-B658-4903-92E8-FEF549356EEC}">
      <dgm:prSet/>
      <dgm:spPr/>
      <dgm:t>
        <a:bodyPr/>
        <a:lstStyle/>
        <a:p>
          <a:r>
            <a:rPr lang="en-US" smtClean="0">
              <a:solidFill>
                <a:schemeClr val="tx1"/>
              </a:solidFill>
            </a:rPr>
            <a:t>Comm. &amp; 15th</a:t>
          </a:r>
        </a:p>
        <a:p>
          <a:r>
            <a:rPr lang="en-US" smtClean="0">
              <a:solidFill>
                <a:schemeClr val="tx1"/>
              </a:solidFill>
            </a:rPr>
            <a:t>65 (49 PSH)</a:t>
          </a:r>
          <a:endParaRPr lang="en-US" dirty="0" smtClean="0">
            <a:solidFill>
              <a:schemeClr val="tx1"/>
            </a:solidFill>
          </a:endParaRPr>
        </a:p>
      </dgm:t>
    </dgm:pt>
    <dgm:pt modelId="{D2B3EB06-5C94-4C08-A06F-BB7EC9742E51}" type="parTrans" cxnId="{A444D7F8-3DD1-4D71-AE09-736534D171B1}">
      <dgm:prSet/>
      <dgm:spPr/>
      <dgm:t>
        <a:bodyPr/>
        <a:lstStyle/>
        <a:p>
          <a:endParaRPr lang="en-US">
            <a:solidFill>
              <a:schemeClr val="tx1"/>
            </a:solidFill>
          </a:endParaRPr>
        </a:p>
      </dgm:t>
    </dgm:pt>
    <dgm:pt modelId="{E1B2B801-5567-4F04-A9F4-6194E312670E}" type="sibTrans" cxnId="{A444D7F8-3DD1-4D71-AE09-736534D171B1}">
      <dgm:prSet/>
      <dgm:spPr/>
      <dgm:t>
        <a:bodyPr/>
        <a:lstStyle/>
        <a:p>
          <a:endParaRPr lang="en-US">
            <a:solidFill>
              <a:schemeClr val="tx1"/>
            </a:solidFill>
          </a:endParaRPr>
        </a:p>
      </dgm:t>
    </dgm:pt>
    <dgm:pt modelId="{69A42952-7612-442C-8E45-34606E7AADC0}">
      <dgm:prSet/>
      <dgm:spPr/>
      <dgm:t>
        <a:bodyPr/>
        <a:lstStyle/>
        <a:p>
          <a:r>
            <a:rPr lang="en-US" smtClean="0">
              <a:solidFill>
                <a:schemeClr val="tx1"/>
              </a:solidFill>
            </a:rPr>
            <a:t>Blvd. Apts </a:t>
          </a:r>
        </a:p>
        <a:p>
          <a:r>
            <a:rPr lang="en-US" smtClean="0">
              <a:solidFill>
                <a:schemeClr val="tx1"/>
              </a:solidFill>
            </a:rPr>
            <a:t>24 (9 PSH)</a:t>
          </a:r>
          <a:endParaRPr lang="en-US" dirty="0" smtClean="0">
            <a:solidFill>
              <a:schemeClr val="tx1"/>
            </a:solidFill>
          </a:endParaRPr>
        </a:p>
      </dgm:t>
    </dgm:pt>
    <dgm:pt modelId="{67E0E823-639A-43A2-AAE7-5F549F719F18}" type="parTrans" cxnId="{CF90BF2E-E3A2-4603-9072-261FFDB7E3D6}">
      <dgm:prSet/>
      <dgm:spPr/>
      <dgm:t>
        <a:bodyPr/>
        <a:lstStyle/>
        <a:p>
          <a:endParaRPr lang="en-US">
            <a:solidFill>
              <a:schemeClr val="tx1"/>
            </a:solidFill>
          </a:endParaRPr>
        </a:p>
      </dgm:t>
    </dgm:pt>
    <dgm:pt modelId="{3A9D03C2-9475-4F70-BEAC-7E6D991327CD}" type="sibTrans" cxnId="{CF90BF2E-E3A2-4603-9072-261FFDB7E3D6}">
      <dgm:prSet/>
      <dgm:spPr/>
      <dgm:t>
        <a:bodyPr/>
        <a:lstStyle/>
        <a:p>
          <a:endParaRPr lang="en-US">
            <a:solidFill>
              <a:schemeClr val="tx1"/>
            </a:solidFill>
          </a:endParaRPr>
        </a:p>
      </dgm:t>
    </dgm:pt>
    <dgm:pt modelId="{F5F87028-D430-4B54-8253-40788B727941}" type="pres">
      <dgm:prSet presAssocID="{863FF8C9-5128-4886-B468-45EFB9AF6BB5}" presName="Name0" presStyleCnt="0">
        <dgm:presLayoutVars>
          <dgm:chPref val="1"/>
          <dgm:dir/>
          <dgm:animOne val="branch"/>
          <dgm:animLvl val="lvl"/>
          <dgm:resizeHandles/>
        </dgm:presLayoutVars>
      </dgm:prSet>
      <dgm:spPr/>
      <dgm:t>
        <a:bodyPr/>
        <a:lstStyle/>
        <a:p>
          <a:endParaRPr lang="en-US"/>
        </a:p>
      </dgm:t>
    </dgm:pt>
    <dgm:pt modelId="{03957D38-EC37-49A4-B2A8-5FE54DA298DA}" type="pres">
      <dgm:prSet presAssocID="{183601FF-1085-4DFC-B70E-7AC5169975F1}" presName="vertOne" presStyleCnt="0"/>
      <dgm:spPr/>
      <dgm:t>
        <a:bodyPr/>
        <a:lstStyle/>
        <a:p>
          <a:endParaRPr lang="en-US"/>
        </a:p>
      </dgm:t>
    </dgm:pt>
    <dgm:pt modelId="{2BF0C063-0A24-491F-9DD7-64382553CE17}" type="pres">
      <dgm:prSet presAssocID="{183601FF-1085-4DFC-B70E-7AC5169975F1}" presName="txOne" presStyleLbl="node0" presStyleIdx="0" presStyleCnt="1">
        <dgm:presLayoutVars>
          <dgm:chPref val="3"/>
        </dgm:presLayoutVars>
      </dgm:prSet>
      <dgm:spPr/>
      <dgm:t>
        <a:bodyPr/>
        <a:lstStyle/>
        <a:p>
          <a:endParaRPr lang="en-US"/>
        </a:p>
      </dgm:t>
    </dgm:pt>
    <dgm:pt modelId="{CEDABA50-9196-48A4-BEB8-AA74201914F3}" type="pres">
      <dgm:prSet presAssocID="{183601FF-1085-4DFC-B70E-7AC5169975F1}" presName="parTransOne" presStyleCnt="0"/>
      <dgm:spPr/>
      <dgm:t>
        <a:bodyPr/>
        <a:lstStyle/>
        <a:p>
          <a:endParaRPr lang="en-US"/>
        </a:p>
      </dgm:t>
    </dgm:pt>
    <dgm:pt modelId="{1C1188FE-FACA-4E3C-A40F-AED271FA2E1E}" type="pres">
      <dgm:prSet presAssocID="{183601FF-1085-4DFC-B70E-7AC5169975F1}" presName="horzOne" presStyleCnt="0"/>
      <dgm:spPr/>
      <dgm:t>
        <a:bodyPr/>
        <a:lstStyle/>
        <a:p>
          <a:endParaRPr lang="en-US"/>
        </a:p>
      </dgm:t>
    </dgm:pt>
    <dgm:pt modelId="{99D3A74B-2EA7-4BCF-9F86-D3F7AF7EF3C1}" type="pres">
      <dgm:prSet presAssocID="{2FD6DDD5-1194-4CCA-B273-7450B0A716DF}" presName="vertTwo" presStyleCnt="0"/>
      <dgm:spPr/>
      <dgm:t>
        <a:bodyPr/>
        <a:lstStyle/>
        <a:p>
          <a:endParaRPr lang="en-US"/>
        </a:p>
      </dgm:t>
    </dgm:pt>
    <dgm:pt modelId="{9F5F15B7-3059-49DD-A447-FFC104B6DEAE}" type="pres">
      <dgm:prSet presAssocID="{2FD6DDD5-1194-4CCA-B273-7450B0A716DF}" presName="txTwo" presStyleLbl="node2" presStyleIdx="0" presStyleCnt="5">
        <dgm:presLayoutVars>
          <dgm:chPref val="3"/>
        </dgm:presLayoutVars>
      </dgm:prSet>
      <dgm:spPr/>
      <dgm:t>
        <a:bodyPr/>
        <a:lstStyle/>
        <a:p>
          <a:endParaRPr lang="en-US"/>
        </a:p>
      </dgm:t>
    </dgm:pt>
    <dgm:pt modelId="{073772CC-6723-4CB4-B272-537052D8D7DE}" type="pres">
      <dgm:prSet presAssocID="{2FD6DDD5-1194-4CCA-B273-7450B0A716DF}" presName="horzTwo" presStyleCnt="0"/>
      <dgm:spPr/>
      <dgm:t>
        <a:bodyPr/>
        <a:lstStyle/>
        <a:p>
          <a:endParaRPr lang="en-US"/>
        </a:p>
      </dgm:t>
    </dgm:pt>
    <dgm:pt modelId="{5EAB358B-8654-4AED-A4D8-E57D3ABDB810}" type="pres">
      <dgm:prSet presAssocID="{57C8E10C-6500-4FB1-921C-96408B0AAE80}" presName="sibSpaceTwo" presStyleCnt="0"/>
      <dgm:spPr/>
      <dgm:t>
        <a:bodyPr/>
        <a:lstStyle/>
        <a:p>
          <a:endParaRPr lang="en-US"/>
        </a:p>
      </dgm:t>
    </dgm:pt>
    <dgm:pt modelId="{C31A0A26-D54F-429E-82B9-372866B4F6FC}" type="pres">
      <dgm:prSet presAssocID="{E05B56EE-4D1A-4496-9608-9F3455986F6D}" presName="vertTwo" presStyleCnt="0"/>
      <dgm:spPr/>
      <dgm:t>
        <a:bodyPr/>
        <a:lstStyle/>
        <a:p>
          <a:endParaRPr lang="en-US"/>
        </a:p>
      </dgm:t>
    </dgm:pt>
    <dgm:pt modelId="{C905B7DA-94FC-42C3-A515-E6EC6B85B814}" type="pres">
      <dgm:prSet presAssocID="{E05B56EE-4D1A-4496-9608-9F3455986F6D}" presName="txTwo" presStyleLbl="node2" presStyleIdx="1" presStyleCnt="5">
        <dgm:presLayoutVars>
          <dgm:chPref val="3"/>
        </dgm:presLayoutVars>
      </dgm:prSet>
      <dgm:spPr/>
      <dgm:t>
        <a:bodyPr/>
        <a:lstStyle/>
        <a:p>
          <a:endParaRPr lang="en-US"/>
        </a:p>
      </dgm:t>
    </dgm:pt>
    <dgm:pt modelId="{18DF7D10-4759-44C2-B4D2-4B244AF24B77}" type="pres">
      <dgm:prSet presAssocID="{E05B56EE-4D1A-4496-9608-9F3455986F6D}" presName="horzTwo" presStyleCnt="0"/>
      <dgm:spPr/>
      <dgm:t>
        <a:bodyPr/>
        <a:lstStyle/>
        <a:p>
          <a:endParaRPr lang="en-US"/>
        </a:p>
      </dgm:t>
    </dgm:pt>
    <dgm:pt modelId="{F1DD1BA0-3504-4874-968E-9697FEB696B2}" type="pres">
      <dgm:prSet presAssocID="{920C52DD-8632-412F-9C3C-5C1ACA234BD1}" presName="sibSpaceTwo" presStyleCnt="0"/>
      <dgm:spPr/>
      <dgm:t>
        <a:bodyPr/>
        <a:lstStyle/>
        <a:p>
          <a:endParaRPr lang="en-US"/>
        </a:p>
      </dgm:t>
    </dgm:pt>
    <dgm:pt modelId="{5C6E1F19-1F40-4B3D-94EE-CA7969560279}" type="pres">
      <dgm:prSet presAssocID="{71033B78-6DA4-4633-85FD-9BB69C359811}" presName="vertTwo" presStyleCnt="0"/>
      <dgm:spPr/>
      <dgm:t>
        <a:bodyPr/>
        <a:lstStyle/>
        <a:p>
          <a:endParaRPr lang="en-US"/>
        </a:p>
      </dgm:t>
    </dgm:pt>
    <dgm:pt modelId="{1D52D2E3-7271-4EA4-9621-E0C9F7D28459}" type="pres">
      <dgm:prSet presAssocID="{71033B78-6DA4-4633-85FD-9BB69C359811}" presName="txTwo" presStyleLbl="node2" presStyleIdx="2" presStyleCnt="5">
        <dgm:presLayoutVars>
          <dgm:chPref val="3"/>
        </dgm:presLayoutVars>
      </dgm:prSet>
      <dgm:spPr/>
      <dgm:t>
        <a:bodyPr/>
        <a:lstStyle/>
        <a:p>
          <a:endParaRPr lang="en-US"/>
        </a:p>
      </dgm:t>
    </dgm:pt>
    <dgm:pt modelId="{71EB3E62-4AE3-441D-A77C-497C32466A63}" type="pres">
      <dgm:prSet presAssocID="{71033B78-6DA4-4633-85FD-9BB69C359811}" presName="horzTwo" presStyleCnt="0"/>
      <dgm:spPr/>
      <dgm:t>
        <a:bodyPr/>
        <a:lstStyle/>
        <a:p>
          <a:endParaRPr lang="en-US"/>
        </a:p>
      </dgm:t>
    </dgm:pt>
    <dgm:pt modelId="{95FCD701-B226-4E15-9950-1C98397343BC}" type="pres">
      <dgm:prSet presAssocID="{216892F1-C014-4251-80AA-7E345ADF355B}" presName="sibSpaceTwo" presStyleCnt="0"/>
      <dgm:spPr/>
      <dgm:t>
        <a:bodyPr/>
        <a:lstStyle/>
        <a:p>
          <a:endParaRPr lang="en-US"/>
        </a:p>
      </dgm:t>
    </dgm:pt>
    <dgm:pt modelId="{40D5C43F-AD69-439A-9B7B-6880EEE94DE2}" type="pres">
      <dgm:prSet presAssocID="{0B2F6472-B658-4903-92E8-FEF549356EEC}" presName="vertTwo" presStyleCnt="0"/>
      <dgm:spPr/>
      <dgm:t>
        <a:bodyPr/>
        <a:lstStyle/>
        <a:p>
          <a:endParaRPr lang="en-US"/>
        </a:p>
      </dgm:t>
    </dgm:pt>
    <dgm:pt modelId="{E921513F-BDC0-4BE6-B61E-B78B82368183}" type="pres">
      <dgm:prSet presAssocID="{0B2F6472-B658-4903-92E8-FEF549356EEC}" presName="txTwo" presStyleLbl="node2" presStyleIdx="3" presStyleCnt="5">
        <dgm:presLayoutVars>
          <dgm:chPref val="3"/>
        </dgm:presLayoutVars>
      </dgm:prSet>
      <dgm:spPr/>
      <dgm:t>
        <a:bodyPr/>
        <a:lstStyle/>
        <a:p>
          <a:endParaRPr lang="en-US"/>
        </a:p>
      </dgm:t>
    </dgm:pt>
    <dgm:pt modelId="{9FA26DA8-A21E-41CD-8BB3-06F5BD30D430}" type="pres">
      <dgm:prSet presAssocID="{0B2F6472-B658-4903-92E8-FEF549356EEC}" presName="horzTwo" presStyleCnt="0"/>
      <dgm:spPr/>
      <dgm:t>
        <a:bodyPr/>
        <a:lstStyle/>
        <a:p>
          <a:endParaRPr lang="en-US"/>
        </a:p>
      </dgm:t>
    </dgm:pt>
    <dgm:pt modelId="{BCA96515-3D7E-43F2-B00B-120023383B57}" type="pres">
      <dgm:prSet presAssocID="{E1B2B801-5567-4F04-A9F4-6194E312670E}" presName="sibSpaceTwo" presStyleCnt="0"/>
      <dgm:spPr/>
      <dgm:t>
        <a:bodyPr/>
        <a:lstStyle/>
        <a:p>
          <a:endParaRPr lang="en-US"/>
        </a:p>
      </dgm:t>
    </dgm:pt>
    <dgm:pt modelId="{7B234677-2E95-42D1-8CAD-6DA184F268CB}" type="pres">
      <dgm:prSet presAssocID="{69A42952-7612-442C-8E45-34606E7AADC0}" presName="vertTwo" presStyleCnt="0"/>
      <dgm:spPr/>
      <dgm:t>
        <a:bodyPr/>
        <a:lstStyle/>
        <a:p>
          <a:endParaRPr lang="en-US"/>
        </a:p>
      </dgm:t>
    </dgm:pt>
    <dgm:pt modelId="{C140D72A-61CF-4C39-B275-57A29698CAF9}" type="pres">
      <dgm:prSet presAssocID="{69A42952-7612-442C-8E45-34606E7AADC0}" presName="txTwo" presStyleLbl="node2" presStyleIdx="4" presStyleCnt="5">
        <dgm:presLayoutVars>
          <dgm:chPref val="3"/>
        </dgm:presLayoutVars>
      </dgm:prSet>
      <dgm:spPr/>
      <dgm:t>
        <a:bodyPr/>
        <a:lstStyle/>
        <a:p>
          <a:endParaRPr lang="en-US"/>
        </a:p>
      </dgm:t>
    </dgm:pt>
    <dgm:pt modelId="{D0D6F7BD-8F2F-4501-BA42-CBAA4B2E7A89}" type="pres">
      <dgm:prSet presAssocID="{69A42952-7612-442C-8E45-34606E7AADC0}" presName="horzTwo" presStyleCnt="0"/>
      <dgm:spPr/>
      <dgm:t>
        <a:bodyPr/>
        <a:lstStyle/>
        <a:p>
          <a:endParaRPr lang="en-US"/>
        </a:p>
      </dgm:t>
    </dgm:pt>
  </dgm:ptLst>
  <dgm:cxnLst>
    <dgm:cxn modelId="{A444D7F8-3DD1-4D71-AE09-736534D171B1}" srcId="{183601FF-1085-4DFC-B70E-7AC5169975F1}" destId="{0B2F6472-B658-4903-92E8-FEF549356EEC}" srcOrd="3" destOrd="0" parTransId="{D2B3EB06-5C94-4C08-A06F-BB7EC9742E51}" sibTransId="{E1B2B801-5567-4F04-A9F4-6194E312670E}"/>
    <dgm:cxn modelId="{43F51C22-D163-4922-93BF-CE085926D5AB}" type="presOf" srcId="{183601FF-1085-4DFC-B70E-7AC5169975F1}" destId="{2BF0C063-0A24-491F-9DD7-64382553CE17}" srcOrd="0" destOrd="0" presId="urn:microsoft.com/office/officeart/2005/8/layout/hierarchy4"/>
    <dgm:cxn modelId="{159094F9-379D-4EA4-BE22-23F51EF43878}" type="presOf" srcId="{0B2F6472-B658-4903-92E8-FEF549356EEC}" destId="{E921513F-BDC0-4BE6-B61E-B78B82368183}" srcOrd="0" destOrd="0" presId="urn:microsoft.com/office/officeart/2005/8/layout/hierarchy4"/>
    <dgm:cxn modelId="{9B8BC888-D20F-4398-85DC-F3B36F9D9F83}" srcId="{183601FF-1085-4DFC-B70E-7AC5169975F1}" destId="{E05B56EE-4D1A-4496-9608-9F3455986F6D}" srcOrd="1" destOrd="0" parTransId="{39150A42-D55F-4AF0-8474-861CCEB9E041}" sibTransId="{920C52DD-8632-412F-9C3C-5C1ACA234BD1}"/>
    <dgm:cxn modelId="{8911077C-AB34-4288-BCB9-ED9FCCC05B20}" type="presOf" srcId="{71033B78-6DA4-4633-85FD-9BB69C359811}" destId="{1D52D2E3-7271-4EA4-9621-E0C9F7D28459}" srcOrd="0" destOrd="0" presId="urn:microsoft.com/office/officeart/2005/8/layout/hierarchy4"/>
    <dgm:cxn modelId="{CF90BF2E-E3A2-4603-9072-261FFDB7E3D6}" srcId="{183601FF-1085-4DFC-B70E-7AC5169975F1}" destId="{69A42952-7612-442C-8E45-34606E7AADC0}" srcOrd="4" destOrd="0" parTransId="{67E0E823-639A-43A2-AAE7-5F549F719F18}" sibTransId="{3A9D03C2-9475-4F70-BEAC-7E6D991327CD}"/>
    <dgm:cxn modelId="{38D6CC07-E3DF-486A-987D-3A4ABDD54EE4}" srcId="{183601FF-1085-4DFC-B70E-7AC5169975F1}" destId="{71033B78-6DA4-4633-85FD-9BB69C359811}" srcOrd="2" destOrd="0" parTransId="{2FC0918E-BEDF-49EF-94A6-5BA796B1DE3F}" sibTransId="{216892F1-C014-4251-80AA-7E345ADF355B}"/>
    <dgm:cxn modelId="{B3E517EC-3536-4F6C-9E65-1D85EFBDF317}" type="presOf" srcId="{69A42952-7612-442C-8E45-34606E7AADC0}" destId="{C140D72A-61CF-4C39-B275-57A29698CAF9}" srcOrd="0" destOrd="0" presId="urn:microsoft.com/office/officeart/2005/8/layout/hierarchy4"/>
    <dgm:cxn modelId="{EFC7ACD4-A16B-4A19-9285-DE169EAA7407}" type="presOf" srcId="{E05B56EE-4D1A-4496-9608-9F3455986F6D}" destId="{C905B7DA-94FC-42C3-A515-E6EC6B85B814}" srcOrd="0" destOrd="0" presId="urn:microsoft.com/office/officeart/2005/8/layout/hierarchy4"/>
    <dgm:cxn modelId="{CBDB6802-9604-4662-B721-39726E523323}" srcId="{863FF8C9-5128-4886-B468-45EFB9AF6BB5}" destId="{183601FF-1085-4DFC-B70E-7AC5169975F1}" srcOrd="0" destOrd="0" parTransId="{8B0EFD9A-C35A-41B9-BBD8-51692415370A}" sibTransId="{B3D5B01C-CCEE-40C2-BBB0-0BE7443797D8}"/>
    <dgm:cxn modelId="{ACB17C99-3FCC-45C0-9EAD-9BAD6A427E14}" srcId="{183601FF-1085-4DFC-B70E-7AC5169975F1}" destId="{2FD6DDD5-1194-4CCA-B273-7450B0A716DF}" srcOrd="0" destOrd="0" parTransId="{AFEF8B3B-8AA7-4B3E-B821-61352652CE1B}" sibTransId="{57C8E10C-6500-4FB1-921C-96408B0AAE80}"/>
    <dgm:cxn modelId="{BDCD403C-1334-4505-B085-618FAA19B58B}" type="presOf" srcId="{863FF8C9-5128-4886-B468-45EFB9AF6BB5}" destId="{F5F87028-D430-4B54-8253-40788B727941}" srcOrd="0" destOrd="0" presId="urn:microsoft.com/office/officeart/2005/8/layout/hierarchy4"/>
    <dgm:cxn modelId="{B60B4491-02A3-454E-AF61-36FCF7FC18AE}" type="presOf" srcId="{2FD6DDD5-1194-4CCA-B273-7450B0A716DF}" destId="{9F5F15B7-3059-49DD-A447-FFC104B6DEAE}" srcOrd="0" destOrd="0" presId="urn:microsoft.com/office/officeart/2005/8/layout/hierarchy4"/>
    <dgm:cxn modelId="{62AE40B5-0CC0-4602-9C5D-29FB3FE8D8AE}" type="presParOf" srcId="{F5F87028-D430-4B54-8253-40788B727941}" destId="{03957D38-EC37-49A4-B2A8-5FE54DA298DA}" srcOrd="0" destOrd="0" presId="urn:microsoft.com/office/officeart/2005/8/layout/hierarchy4"/>
    <dgm:cxn modelId="{21B76D7A-DCD9-41A2-8014-0B63DAD5A238}" type="presParOf" srcId="{03957D38-EC37-49A4-B2A8-5FE54DA298DA}" destId="{2BF0C063-0A24-491F-9DD7-64382553CE17}" srcOrd="0" destOrd="0" presId="urn:microsoft.com/office/officeart/2005/8/layout/hierarchy4"/>
    <dgm:cxn modelId="{1F619A1D-8A98-4BD6-8B08-4064A187EEB0}" type="presParOf" srcId="{03957D38-EC37-49A4-B2A8-5FE54DA298DA}" destId="{CEDABA50-9196-48A4-BEB8-AA74201914F3}" srcOrd="1" destOrd="0" presId="urn:microsoft.com/office/officeart/2005/8/layout/hierarchy4"/>
    <dgm:cxn modelId="{1B0D0536-5A91-4600-842C-9B3435B2220C}" type="presParOf" srcId="{03957D38-EC37-49A4-B2A8-5FE54DA298DA}" destId="{1C1188FE-FACA-4E3C-A40F-AED271FA2E1E}" srcOrd="2" destOrd="0" presId="urn:microsoft.com/office/officeart/2005/8/layout/hierarchy4"/>
    <dgm:cxn modelId="{4372F80D-02CE-4E9B-A282-B050A0FA7DD0}" type="presParOf" srcId="{1C1188FE-FACA-4E3C-A40F-AED271FA2E1E}" destId="{99D3A74B-2EA7-4BCF-9F86-D3F7AF7EF3C1}" srcOrd="0" destOrd="0" presId="urn:microsoft.com/office/officeart/2005/8/layout/hierarchy4"/>
    <dgm:cxn modelId="{0EE9CD38-0958-44CE-9C66-2CB60AADCC28}" type="presParOf" srcId="{99D3A74B-2EA7-4BCF-9F86-D3F7AF7EF3C1}" destId="{9F5F15B7-3059-49DD-A447-FFC104B6DEAE}" srcOrd="0" destOrd="0" presId="urn:microsoft.com/office/officeart/2005/8/layout/hierarchy4"/>
    <dgm:cxn modelId="{39AAAEBE-E7D7-4824-BB38-F55E2F2DD3F0}" type="presParOf" srcId="{99D3A74B-2EA7-4BCF-9F86-D3F7AF7EF3C1}" destId="{073772CC-6723-4CB4-B272-537052D8D7DE}" srcOrd="1" destOrd="0" presId="urn:microsoft.com/office/officeart/2005/8/layout/hierarchy4"/>
    <dgm:cxn modelId="{1CC6F969-0F81-478C-9855-745198D54844}" type="presParOf" srcId="{1C1188FE-FACA-4E3C-A40F-AED271FA2E1E}" destId="{5EAB358B-8654-4AED-A4D8-E57D3ABDB810}" srcOrd="1" destOrd="0" presId="urn:microsoft.com/office/officeart/2005/8/layout/hierarchy4"/>
    <dgm:cxn modelId="{0705BB3C-6938-4A6B-B0A3-BEDB5CC7AEB9}" type="presParOf" srcId="{1C1188FE-FACA-4E3C-A40F-AED271FA2E1E}" destId="{C31A0A26-D54F-429E-82B9-372866B4F6FC}" srcOrd="2" destOrd="0" presId="urn:microsoft.com/office/officeart/2005/8/layout/hierarchy4"/>
    <dgm:cxn modelId="{EDC3B320-0B2F-451C-9F4A-16EFEDB053F3}" type="presParOf" srcId="{C31A0A26-D54F-429E-82B9-372866B4F6FC}" destId="{C905B7DA-94FC-42C3-A515-E6EC6B85B814}" srcOrd="0" destOrd="0" presId="urn:microsoft.com/office/officeart/2005/8/layout/hierarchy4"/>
    <dgm:cxn modelId="{A134BFA7-1DD9-4B56-B95E-37FEF756E260}" type="presParOf" srcId="{C31A0A26-D54F-429E-82B9-372866B4F6FC}" destId="{18DF7D10-4759-44C2-B4D2-4B244AF24B77}" srcOrd="1" destOrd="0" presId="urn:microsoft.com/office/officeart/2005/8/layout/hierarchy4"/>
    <dgm:cxn modelId="{61FB5E27-8FCC-4705-8A79-206F3F0560F0}" type="presParOf" srcId="{1C1188FE-FACA-4E3C-A40F-AED271FA2E1E}" destId="{F1DD1BA0-3504-4874-968E-9697FEB696B2}" srcOrd="3" destOrd="0" presId="urn:microsoft.com/office/officeart/2005/8/layout/hierarchy4"/>
    <dgm:cxn modelId="{2FEFCDED-A756-4C18-8CE9-8354D24E4801}" type="presParOf" srcId="{1C1188FE-FACA-4E3C-A40F-AED271FA2E1E}" destId="{5C6E1F19-1F40-4B3D-94EE-CA7969560279}" srcOrd="4" destOrd="0" presId="urn:microsoft.com/office/officeart/2005/8/layout/hierarchy4"/>
    <dgm:cxn modelId="{22F7559E-D7CC-48BB-A9CC-B817E5CC8977}" type="presParOf" srcId="{5C6E1F19-1F40-4B3D-94EE-CA7969560279}" destId="{1D52D2E3-7271-4EA4-9621-E0C9F7D28459}" srcOrd="0" destOrd="0" presId="urn:microsoft.com/office/officeart/2005/8/layout/hierarchy4"/>
    <dgm:cxn modelId="{46C6F9ED-7E61-428D-994A-7945A5515B5D}" type="presParOf" srcId="{5C6E1F19-1F40-4B3D-94EE-CA7969560279}" destId="{71EB3E62-4AE3-441D-A77C-497C32466A63}" srcOrd="1" destOrd="0" presId="urn:microsoft.com/office/officeart/2005/8/layout/hierarchy4"/>
    <dgm:cxn modelId="{ED94F362-1674-4725-B521-EF82810DF2D3}" type="presParOf" srcId="{1C1188FE-FACA-4E3C-A40F-AED271FA2E1E}" destId="{95FCD701-B226-4E15-9950-1C98397343BC}" srcOrd="5" destOrd="0" presId="urn:microsoft.com/office/officeart/2005/8/layout/hierarchy4"/>
    <dgm:cxn modelId="{3FA99870-C775-4A7C-8E9B-03DE5A9327D1}" type="presParOf" srcId="{1C1188FE-FACA-4E3C-A40F-AED271FA2E1E}" destId="{40D5C43F-AD69-439A-9B7B-6880EEE94DE2}" srcOrd="6" destOrd="0" presId="urn:microsoft.com/office/officeart/2005/8/layout/hierarchy4"/>
    <dgm:cxn modelId="{A56F9A69-809D-4F97-BFD2-5B0953A89E9C}" type="presParOf" srcId="{40D5C43F-AD69-439A-9B7B-6880EEE94DE2}" destId="{E921513F-BDC0-4BE6-B61E-B78B82368183}" srcOrd="0" destOrd="0" presId="urn:microsoft.com/office/officeart/2005/8/layout/hierarchy4"/>
    <dgm:cxn modelId="{0AF8BB61-7F29-4EE5-9163-ED5EB31E607F}" type="presParOf" srcId="{40D5C43F-AD69-439A-9B7B-6880EEE94DE2}" destId="{9FA26DA8-A21E-41CD-8BB3-06F5BD30D430}" srcOrd="1" destOrd="0" presId="urn:microsoft.com/office/officeart/2005/8/layout/hierarchy4"/>
    <dgm:cxn modelId="{2EEDAD33-5638-445A-867F-DB3F0AA96F5A}" type="presParOf" srcId="{1C1188FE-FACA-4E3C-A40F-AED271FA2E1E}" destId="{BCA96515-3D7E-43F2-B00B-120023383B57}" srcOrd="7" destOrd="0" presId="urn:microsoft.com/office/officeart/2005/8/layout/hierarchy4"/>
    <dgm:cxn modelId="{FE88ACF6-FC61-41F9-B176-681DF6F98478}" type="presParOf" srcId="{1C1188FE-FACA-4E3C-A40F-AED271FA2E1E}" destId="{7B234677-2E95-42D1-8CAD-6DA184F268CB}" srcOrd="8" destOrd="0" presId="urn:microsoft.com/office/officeart/2005/8/layout/hierarchy4"/>
    <dgm:cxn modelId="{03018684-5F0A-48CE-8963-725FDFAA7FB8}" type="presParOf" srcId="{7B234677-2E95-42D1-8CAD-6DA184F268CB}" destId="{C140D72A-61CF-4C39-B275-57A29698CAF9}" srcOrd="0" destOrd="0" presId="urn:microsoft.com/office/officeart/2005/8/layout/hierarchy4"/>
    <dgm:cxn modelId="{66D582F7-A809-489F-B5E5-11973A50A6B6}" type="presParOf" srcId="{7B234677-2E95-42D1-8CAD-6DA184F268CB}" destId="{D0D6F7BD-8F2F-4501-BA42-CBAA4B2E7A89}"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3FF8C9-5128-4886-B468-45EFB9AF6BB5}" type="doc">
      <dgm:prSet loTypeId="urn:microsoft.com/office/officeart/2005/8/layout/hierarchy4" loCatId="hierarchy" qsTypeId="urn:microsoft.com/office/officeart/2005/8/quickstyle/simple1" qsCatId="simple" csTypeId="urn:microsoft.com/office/officeart/2005/8/colors/accent2_2" csCatId="accent2" phldr="1"/>
      <dgm:spPr/>
      <dgm:t>
        <a:bodyPr/>
        <a:lstStyle/>
        <a:p>
          <a:endParaRPr lang="en-US"/>
        </a:p>
      </dgm:t>
    </dgm:pt>
    <dgm:pt modelId="{183601FF-1085-4DFC-B70E-7AC5169975F1}">
      <dgm:prSet phldrT="[Text]" custT="1"/>
      <dgm:spPr/>
      <dgm:t>
        <a:bodyPr/>
        <a:lstStyle/>
        <a:p>
          <a:r>
            <a:rPr lang="en-US" sz="1400" dirty="0" smtClean="0"/>
            <a:t>Supportive Services</a:t>
          </a:r>
          <a:endParaRPr lang="en-US" sz="1400" dirty="0"/>
        </a:p>
      </dgm:t>
    </dgm:pt>
    <dgm:pt modelId="{8B0EFD9A-C35A-41B9-BBD8-51692415370A}" type="parTrans" cxnId="{CBDB6802-9604-4662-B721-39726E523323}">
      <dgm:prSet/>
      <dgm:spPr/>
      <dgm:t>
        <a:bodyPr/>
        <a:lstStyle/>
        <a:p>
          <a:endParaRPr lang="en-US" sz="1400"/>
        </a:p>
      </dgm:t>
    </dgm:pt>
    <dgm:pt modelId="{B3D5B01C-CCEE-40C2-BBB0-0BE7443797D8}" type="sibTrans" cxnId="{CBDB6802-9604-4662-B721-39726E523323}">
      <dgm:prSet/>
      <dgm:spPr/>
      <dgm:t>
        <a:bodyPr/>
        <a:lstStyle/>
        <a:p>
          <a:endParaRPr lang="en-US" sz="1400"/>
        </a:p>
      </dgm:t>
    </dgm:pt>
    <dgm:pt modelId="{2FD6DDD5-1194-4CCA-B273-7450B0A716DF}">
      <dgm:prSet custT="1"/>
      <dgm:spPr/>
      <dgm:t>
        <a:bodyPr/>
        <a:lstStyle/>
        <a:p>
          <a:r>
            <a:rPr lang="en-US" sz="1400" dirty="0" smtClean="0"/>
            <a:t>MAS Teams</a:t>
          </a:r>
        </a:p>
      </dgm:t>
    </dgm:pt>
    <dgm:pt modelId="{AFEF8B3B-8AA7-4B3E-B821-61352652CE1B}" type="parTrans" cxnId="{ACB17C99-3FCC-45C0-9EAD-9BAD6A427E14}">
      <dgm:prSet/>
      <dgm:spPr/>
      <dgm:t>
        <a:bodyPr/>
        <a:lstStyle/>
        <a:p>
          <a:endParaRPr lang="en-US" sz="1400"/>
        </a:p>
      </dgm:t>
    </dgm:pt>
    <dgm:pt modelId="{57C8E10C-6500-4FB1-921C-96408B0AAE80}" type="sibTrans" cxnId="{ACB17C99-3FCC-45C0-9EAD-9BAD6A427E14}">
      <dgm:prSet/>
      <dgm:spPr/>
      <dgm:t>
        <a:bodyPr/>
        <a:lstStyle/>
        <a:p>
          <a:endParaRPr lang="en-US" sz="1400"/>
        </a:p>
      </dgm:t>
    </dgm:pt>
    <dgm:pt modelId="{430D5513-AE5E-40E5-A85E-64EB9A34DD0B}">
      <dgm:prSet custT="1"/>
      <dgm:spPr/>
      <dgm:t>
        <a:bodyPr/>
        <a:lstStyle/>
        <a:p>
          <a:r>
            <a:rPr lang="en-US" sz="1400" dirty="0" smtClean="0"/>
            <a:t>Therapeutic Childcare</a:t>
          </a:r>
        </a:p>
      </dgm:t>
    </dgm:pt>
    <dgm:pt modelId="{5A3375CB-88BF-4FAB-9E49-266D777CCD03}" type="parTrans" cxnId="{FBCD4F6E-F9DF-4E04-AA50-05AFF0B9AB34}">
      <dgm:prSet/>
      <dgm:spPr/>
      <dgm:t>
        <a:bodyPr/>
        <a:lstStyle/>
        <a:p>
          <a:endParaRPr lang="en-US" sz="1400"/>
        </a:p>
      </dgm:t>
    </dgm:pt>
    <dgm:pt modelId="{EFA1E9DA-7ED6-466B-BA8B-9CCA91A765AC}" type="sibTrans" cxnId="{FBCD4F6E-F9DF-4E04-AA50-05AFF0B9AB34}">
      <dgm:prSet/>
      <dgm:spPr/>
      <dgm:t>
        <a:bodyPr/>
        <a:lstStyle/>
        <a:p>
          <a:endParaRPr lang="en-US" sz="1400"/>
        </a:p>
      </dgm:t>
    </dgm:pt>
    <dgm:pt modelId="{98BF9EEE-6D2C-47BE-951D-509F0668DA86}">
      <dgm:prSet custT="1"/>
      <dgm:spPr/>
      <dgm:t>
        <a:bodyPr/>
        <a:lstStyle/>
        <a:p>
          <a:r>
            <a:rPr lang="en-US" sz="1400" dirty="0" smtClean="0"/>
            <a:t>Integrated Healthcare</a:t>
          </a:r>
        </a:p>
      </dgm:t>
    </dgm:pt>
    <dgm:pt modelId="{C62408ED-0961-4BFF-BFB2-D2FAC6180EA8}" type="parTrans" cxnId="{8859FF2E-CB8E-430C-A9AB-919C51D47BDD}">
      <dgm:prSet/>
      <dgm:spPr/>
      <dgm:t>
        <a:bodyPr/>
        <a:lstStyle/>
        <a:p>
          <a:endParaRPr lang="en-US" sz="1400"/>
        </a:p>
      </dgm:t>
    </dgm:pt>
    <dgm:pt modelId="{5B81347F-5C5F-443D-BDB8-4E3C14A0C373}" type="sibTrans" cxnId="{8859FF2E-CB8E-430C-A9AB-919C51D47BDD}">
      <dgm:prSet/>
      <dgm:spPr/>
      <dgm:t>
        <a:bodyPr/>
        <a:lstStyle/>
        <a:p>
          <a:endParaRPr lang="en-US" sz="1400"/>
        </a:p>
      </dgm:t>
    </dgm:pt>
    <dgm:pt modelId="{B08F139E-6F23-46F5-8C6C-6A3F0BEF6561}">
      <dgm:prSet custT="1"/>
      <dgm:spPr/>
      <dgm:t>
        <a:bodyPr/>
        <a:lstStyle/>
        <a:p>
          <a:r>
            <a:rPr lang="en-US" sz="1400" dirty="0" smtClean="0"/>
            <a:t>Employment &amp; Education</a:t>
          </a:r>
        </a:p>
      </dgm:t>
    </dgm:pt>
    <dgm:pt modelId="{7DF23C9D-AC2D-48B4-B1B8-8C11CEB9C073}" type="parTrans" cxnId="{BBE7631B-01FE-4D1D-856D-219AB10BCB42}">
      <dgm:prSet/>
      <dgm:spPr/>
      <dgm:t>
        <a:bodyPr/>
        <a:lstStyle/>
        <a:p>
          <a:endParaRPr lang="en-US" sz="1400"/>
        </a:p>
      </dgm:t>
    </dgm:pt>
    <dgm:pt modelId="{E4E81742-B1DB-4CC9-8F1E-EC774CAC4A6D}" type="sibTrans" cxnId="{BBE7631B-01FE-4D1D-856D-219AB10BCB42}">
      <dgm:prSet/>
      <dgm:spPr/>
      <dgm:t>
        <a:bodyPr/>
        <a:lstStyle/>
        <a:p>
          <a:endParaRPr lang="en-US" sz="1400"/>
        </a:p>
      </dgm:t>
    </dgm:pt>
    <dgm:pt modelId="{269543AD-6E5E-4136-BE3F-5A712B5AC76A}">
      <dgm:prSet custT="1"/>
      <dgm:spPr/>
      <dgm:t>
        <a:bodyPr/>
        <a:lstStyle/>
        <a:p>
          <a:r>
            <a:rPr lang="en-US" sz="1200" dirty="0" smtClean="0"/>
            <a:t>Homeless Prevention Services</a:t>
          </a:r>
        </a:p>
      </dgm:t>
    </dgm:pt>
    <dgm:pt modelId="{410818D5-F3E9-45F9-93CF-26BAE2E43B90}" type="parTrans" cxnId="{BDD720C0-FE17-4931-810E-724830E1AEF5}">
      <dgm:prSet/>
      <dgm:spPr/>
      <dgm:t>
        <a:bodyPr/>
        <a:lstStyle/>
        <a:p>
          <a:endParaRPr lang="en-US" sz="1400"/>
        </a:p>
      </dgm:t>
    </dgm:pt>
    <dgm:pt modelId="{4B4D3622-C4C1-4BC1-9160-E0833D9DBF64}" type="sibTrans" cxnId="{BDD720C0-FE17-4931-810E-724830E1AEF5}">
      <dgm:prSet/>
      <dgm:spPr/>
      <dgm:t>
        <a:bodyPr/>
        <a:lstStyle/>
        <a:p>
          <a:endParaRPr lang="en-US" sz="1400"/>
        </a:p>
      </dgm:t>
    </dgm:pt>
    <dgm:pt modelId="{9034A3F9-72EB-431E-B6F5-A0C958D2C184}">
      <dgm:prSet custT="1"/>
      <dgm:spPr/>
      <dgm:t>
        <a:bodyPr/>
        <a:lstStyle/>
        <a:p>
          <a:r>
            <a:rPr lang="en-US" sz="1400" dirty="0" smtClean="0"/>
            <a:t>Meals</a:t>
          </a:r>
        </a:p>
      </dgm:t>
    </dgm:pt>
    <dgm:pt modelId="{C6741162-86D6-403B-A26F-E39133B6CF31}" type="parTrans" cxnId="{9CEA4F2A-2587-4B82-ABBE-F22CFA2BB2F4}">
      <dgm:prSet/>
      <dgm:spPr/>
      <dgm:t>
        <a:bodyPr/>
        <a:lstStyle/>
        <a:p>
          <a:endParaRPr lang="en-US" sz="1400"/>
        </a:p>
      </dgm:t>
    </dgm:pt>
    <dgm:pt modelId="{91F35010-5ACD-4D4D-B383-6CEE81AC0EE6}" type="sibTrans" cxnId="{9CEA4F2A-2587-4B82-ABBE-F22CFA2BB2F4}">
      <dgm:prSet/>
      <dgm:spPr/>
      <dgm:t>
        <a:bodyPr/>
        <a:lstStyle/>
        <a:p>
          <a:endParaRPr lang="en-US" sz="1400"/>
        </a:p>
      </dgm:t>
    </dgm:pt>
    <dgm:pt modelId="{2EDB6488-1FA5-4645-A9C5-040A9DCBB647}">
      <dgm:prSet custT="1"/>
      <dgm:spPr/>
      <dgm:t>
        <a:bodyPr/>
        <a:lstStyle/>
        <a:p>
          <a:r>
            <a:rPr lang="en-US" sz="1400" dirty="0" smtClean="0"/>
            <a:t>Chaplaincy</a:t>
          </a:r>
        </a:p>
      </dgm:t>
    </dgm:pt>
    <dgm:pt modelId="{7143522E-8742-44D8-B62A-7260FC4F6CE3}" type="parTrans" cxnId="{198F79B3-C4E6-4118-B67C-B940FAD18A37}">
      <dgm:prSet/>
      <dgm:spPr/>
      <dgm:t>
        <a:bodyPr/>
        <a:lstStyle/>
        <a:p>
          <a:endParaRPr lang="en-US" sz="1400"/>
        </a:p>
      </dgm:t>
    </dgm:pt>
    <dgm:pt modelId="{38B7601D-3F5B-4A80-8761-2B43A47490F2}" type="sibTrans" cxnId="{198F79B3-C4E6-4118-B67C-B940FAD18A37}">
      <dgm:prSet/>
      <dgm:spPr/>
      <dgm:t>
        <a:bodyPr/>
        <a:lstStyle/>
        <a:p>
          <a:endParaRPr lang="en-US" sz="1400"/>
        </a:p>
      </dgm:t>
    </dgm:pt>
    <dgm:pt modelId="{FCD4D0A8-0D56-466B-B83B-395E1E26E4C7}" type="pres">
      <dgm:prSet presAssocID="{863FF8C9-5128-4886-B468-45EFB9AF6BB5}" presName="Name0" presStyleCnt="0">
        <dgm:presLayoutVars>
          <dgm:chPref val="1"/>
          <dgm:dir/>
          <dgm:animOne val="branch"/>
          <dgm:animLvl val="lvl"/>
          <dgm:resizeHandles/>
        </dgm:presLayoutVars>
      </dgm:prSet>
      <dgm:spPr/>
      <dgm:t>
        <a:bodyPr/>
        <a:lstStyle/>
        <a:p>
          <a:endParaRPr lang="en-US"/>
        </a:p>
      </dgm:t>
    </dgm:pt>
    <dgm:pt modelId="{7792155B-23BF-4A6C-B9DA-3A115592D3B3}" type="pres">
      <dgm:prSet presAssocID="{183601FF-1085-4DFC-B70E-7AC5169975F1}" presName="vertOne" presStyleCnt="0"/>
      <dgm:spPr/>
    </dgm:pt>
    <dgm:pt modelId="{0A91A816-F231-453A-8C82-3E85ABFB7D55}" type="pres">
      <dgm:prSet presAssocID="{183601FF-1085-4DFC-B70E-7AC5169975F1}" presName="txOne" presStyleLbl="node0" presStyleIdx="0" presStyleCnt="1">
        <dgm:presLayoutVars>
          <dgm:chPref val="3"/>
        </dgm:presLayoutVars>
      </dgm:prSet>
      <dgm:spPr/>
      <dgm:t>
        <a:bodyPr/>
        <a:lstStyle/>
        <a:p>
          <a:endParaRPr lang="en-US"/>
        </a:p>
      </dgm:t>
    </dgm:pt>
    <dgm:pt modelId="{257FA465-1845-40EA-B012-629FFC8436B6}" type="pres">
      <dgm:prSet presAssocID="{183601FF-1085-4DFC-B70E-7AC5169975F1}" presName="parTransOne" presStyleCnt="0"/>
      <dgm:spPr/>
    </dgm:pt>
    <dgm:pt modelId="{97CCC26D-7037-4B05-A31B-D8F06D24463C}" type="pres">
      <dgm:prSet presAssocID="{183601FF-1085-4DFC-B70E-7AC5169975F1}" presName="horzOne" presStyleCnt="0"/>
      <dgm:spPr/>
    </dgm:pt>
    <dgm:pt modelId="{65D81C15-05B9-4AA4-BD9F-00FE070395F7}" type="pres">
      <dgm:prSet presAssocID="{2FD6DDD5-1194-4CCA-B273-7450B0A716DF}" presName="vertTwo" presStyleCnt="0"/>
      <dgm:spPr/>
    </dgm:pt>
    <dgm:pt modelId="{169E4351-9E94-4A9B-AD3E-18471717E855}" type="pres">
      <dgm:prSet presAssocID="{2FD6DDD5-1194-4CCA-B273-7450B0A716DF}" presName="txTwo" presStyleLbl="node2" presStyleIdx="0" presStyleCnt="7">
        <dgm:presLayoutVars>
          <dgm:chPref val="3"/>
        </dgm:presLayoutVars>
      </dgm:prSet>
      <dgm:spPr/>
      <dgm:t>
        <a:bodyPr/>
        <a:lstStyle/>
        <a:p>
          <a:endParaRPr lang="en-US"/>
        </a:p>
      </dgm:t>
    </dgm:pt>
    <dgm:pt modelId="{03A3C278-553C-42A6-83FC-F70A7B9451F0}" type="pres">
      <dgm:prSet presAssocID="{2FD6DDD5-1194-4CCA-B273-7450B0A716DF}" presName="horzTwo" presStyleCnt="0"/>
      <dgm:spPr/>
    </dgm:pt>
    <dgm:pt modelId="{85ACD108-B21C-4C9C-8018-D491C12EB4FD}" type="pres">
      <dgm:prSet presAssocID="{57C8E10C-6500-4FB1-921C-96408B0AAE80}" presName="sibSpaceTwo" presStyleCnt="0"/>
      <dgm:spPr/>
    </dgm:pt>
    <dgm:pt modelId="{F0A05763-9B7E-445D-B941-52E8DBCA15E4}" type="pres">
      <dgm:prSet presAssocID="{430D5513-AE5E-40E5-A85E-64EB9A34DD0B}" presName="vertTwo" presStyleCnt="0"/>
      <dgm:spPr/>
    </dgm:pt>
    <dgm:pt modelId="{B8433E7D-389B-42F2-A3A4-7694B8322321}" type="pres">
      <dgm:prSet presAssocID="{430D5513-AE5E-40E5-A85E-64EB9A34DD0B}" presName="txTwo" presStyleLbl="node2" presStyleIdx="1" presStyleCnt="7">
        <dgm:presLayoutVars>
          <dgm:chPref val="3"/>
        </dgm:presLayoutVars>
      </dgm:prSet>
      <dgm:spPr/>
      <dgm:t>
        <a:bodyPr/>
        <a:lstStyle/>
        <a:p>
          <a:endParaRPr lang="en-US"/>
        </a:p>
      </dgm:t>
    </dgm:pt>
    <dgm:pt modelId="{54042B74-6297-4BA9-9866-86FCC4EAD0CD}" type="pres">
      <dgm:prSet presAssocID="{430D5513-AE5E-40E5-A85E-64EB9A34DD0B}" presName="horzTwo" presStyleCnt="0"/>
      <dgm:spPr/>
    </dgm:pt>
    <dgm:pt modelId="{5EEF4779-1941-4593-B1CF-246012E08A1B}" type="pres">
      <dgm:prSet presAssocID="{EFA1E9DA-7ED6-466B-BA8B-9CCA91A765AC}" presName="sibSpaceTwo" presStyleCnt="0"/>
      <dgm:spPr/>
    </dgm:pt>
    <dgm:pt modelId="{39A4794D-C85C-47B2-83F1-1A08400CFDD5}" type="pres">
      <dgm:prSet presAssocID="{98BF9EEE-6D2C-47BE-951D-509F0668DA86}" presName="vertTwo" presStyleCnt="0"/>
      <dgm:spPr/>
    </dgm:pt>
    <dgm:pt modelId="{0233839C-925F-4119-A0DE-B6040C44FF99}" type="pres">
      <dgm:prSet presAssocID="{98BF9EEE-6D2C-47BE-951D-509F0668DA86}" presName="txTwo" presStyleLbl="node2" presStyleIdx="2" presStyleCnt="7">
        <dgm:presLayoutVars>
          <dgm:chPref val="3"/>
        </dgm:presLayoutVars>
      </dgm:prSet>
      <dgm:spPr/>
      <dgm:t>
        <a:bodyPr/>
        <a:lstStyle/>
        <a:p>
          <a:endParaRPr lang="en-US"/>
        </a:p>
      </dgm:t>
    </dgm:pt>
    <dgm:pt modelId="{9DE6D28D-65CA-4686-B641-345397FDF2D4}" type="pres">
      <dgm:prSet presAssocID="{98BF9EEE-6D2C-47BE-951D-509F0668DA86}" presName="horzTwo" presStyleCnt="0"/>
      <dgm:spPr/>
    </dgm:pt>
    <dgm:pt modelId="{62F7BF22-CBA0-4382-8720-15DDE0E02FDE}" type="pres">
      <dgm:prSet presAssocID="{5B81347F-5C5F-443D-BDB8-4E3C14A0C373}" presName="sibSpaceTwo" presStyleCnt="0"/>
      <dgm:spPr/>
    </dgm:pt>
    <dgm:pt modelId="{C7DF308E-EFD4-4798-8D90-5B0F283D3058}" type="pres">
      <dgm:prSet presAssocID="{B08F139E-6F23-46F5-8C6C-6A3F0BEF6561}" presName="vertTwo" presStyleCnt="0"/>
      <dgm:spPr/>
    </dgm:pt>
    <dgm:pt modelId="{022AEF21-3DFC-490D-82ED-E6796EFA686B}" type="pres">
      <dgm:prSet presAssocID="{B08F139E-6F23-46F5-8C6C-6A3F0BEF6561}" presName="txTwo" presStyleLbl="node2" presStyleIdx="3" presStyleCnt="7">
        <dgm:presLayoutVars>
          <dgm:chPref val="3"/>
        </dgm:presLayoutVars>
      </dgm:prSet>
      <dgm:spPr/>
      <dgm:t>
        <a:bodyPr/>
        <a:lstStyle/>
        <a:p>
          <a:endParaRPr lang="en-US"/>
        </a:p>
      </dgm:t>
    </dgm:pt>
    <dgm:pt modelId="{678BB492-D858-411E-B4B3-513A3EFDFD6E}" type="pres">
      <dgm:prSet presAssocID="{B08F139E-6F23-46F5-8C6C-6A3F0BEF6561}" presName="horzTwo" presStyleCnt="0"/>
      <dgm:spPr/>
    </dgm:pt>
    <dgm:pt modelId="{7472BD7A-3620-4A53-B43B-9D620C73CE6C}" type="pres">
      <dgm:prSet presAssocID="{E4E81742-B1DB-4CC9-8F1E-EC774CAC4A6D}" presName="sibSpaceTwo" presStyleCnt="0"/>
      <dgm:spPr/>
    </dgm:pt>
    <dgm:pt modelId="{BDF0B6DE-EA92-4D41-A009-344185F18FD2}" type="pres">
      <dgm:prSet presAssocID="{269543AD-6E5E-4136-BE3F-5A712B5AC76A}" presName="vertTwo" presStyleCnt="0"/>
      <dgm:spPr/>
    </dgm:pt>
    <dgm:pt modelId="{1C1BDF1B-7D7A-4844-8B90-A8354CBE1F1D}" type="pres">
      <dgm:prSet presAssocID="{269543AD-6E5E-4136-BE3F-5A712B5AC76A}" presName="txTwo" presStyleLbl="node2" presStyleIdx="4" presStyleCnt="7">
        <dgm:presLayoutVars>
          <dgm:chPref val="3"/>
        </dgm:presLayoutVars>
      </dgm:prSet>
      <dgm:spPr/>
      <dgm:t>
        <a:bodyPr/>
        <a:lstStyle/>
        <a:p>
          <a:endParaRPr lang="en-US"/>
        </a:p>
      </dgm:t>
    </dgm:pt>
    <dgm:pt modelId="{F79391E9-5BF6-4977-8201-0CACDD761FB3}" type="pres">
      <dgm:prSet presAssocID="{269543AD-6E5E-4136-BE3F-5A712B5AC76A}" presName="horzTwo" presStyleCnt="0"/>
      <dgm:spPr/>
    </dgm:pt>
    <dgm:pt modelId="{D4732722-A154-4384-A190-2877483BF69E}" type="pres">
      <dgm:prSet presAssocID="{4B4D3622-C4C1-4BC1-9160-E0833D9DBF64}" presName="sibSpaceTwo" presStyleCnt="0"/>
      <dgm:spPr/>
    </dgm:pt>
    <dgm:pt modelId="{A4D0A4FB-E45B-4AE1-8B76-B9B873B586B9}" type="pres">
      <dgm:prSet presAssocID="{9034A3F9-72EB-431E-B6F5-A0C958D2C184}" presName="vertTwo" presStyleCnt="0"/>
      <dgm:spPr/>
    </dgm:pt>
    <dgm:pt modelId="{9B293295-316D-4C94-AB29-F57395068C27}" type="pres">
      <dgm:prSet presAssocID="{9034A3F9-72EB-431E-B6F5-A0C958D2C184}" presName="txTwo" presStyleLbl="node2" presStyleIdx="5" presStyleCnt="7">
        <dgm:presLayoutVars>
          <dgm:chPref val="3"/>
        </dgm:presLayoutVars>
      </dgm:prSet>
      <dgm:spPr/>
      <dgm:t>
        <a:bodyPr/>
        <a:lstStyle/>
        <a:p>
          <a:endParaRPr lang="en-US"/>
        </a:p>
      </dgm:t>
    </dgm:pt>
    <dgm:pt modelId="{F01A49FE-A3CF-49EE-8FFB-FADEAB04798D}" type="pres">
      <dgm:prSet presAssocID="{9034A3F9-72EB-431E-B6F5-A0C958D2C184}" presName="horzTwo" presStyleCnt="0"/>
      <dgm:spPr/>
    </dgm:pt>
    <dgm:pt modelId="{D486E6F3-5942-4A3C-9B49-129ABC6278F8}" type="pres">
      <dgm:prSet presAssocID="{91F35010-5ACD-4D4D-B383-6CEE81AC0EE6}" presName="sibSpaceTwo" presStyleCnt="0"/>
      <dgm:spPr/>
    </dgm:pt>
    <dgm:pt modelId="{7F325ECA-9255-4983-BD18-37025C7E99B2}" type="pres">
      <dgm:prSet presAssocID="{2EDB6488-1FA5-4645-A9C5-040A9DCBB647}" presName="vertTwo" presStyleCnt="0"/>
      <dgm:spPr/>
    </dgm:pt>
    <dgm:pt modelId="{57A0885B-1147-4DFF-87FE-D6EBBB822D66}" type="pres">
      <dgm:prSet presAssocID="{2EDB6488-1FA5-4645-A9C5-040A9DCBB647}" presName="txTwo" presStyleLbl="node2" presStyleIdx="6" presStyleCnt="7">
        <dgm:presLayoutVars>
          <dgm:chPref val="3"/>
        </dgm:presLayoutVars>
      </dgm:prSet>
      <dgm:spPr/>
      <dgm:t>
        <a:bodyPr/>
        <a:lstStyle/>
        <a:p>
          <a:endParaRPr lang="en-US"/>
        </a:p>
      </dgm:t>
    </dgm:pt>
    <dgm:pt modelId="{56D4B901-4C8B-4FEB-9B9C-59896BD1DA37}" type="pres">
      <dgm:prSet presAssocID="{2EDB6488-1FA5-4645-A9C5-040A9DCBB647}" presName="horzTwo" presStyleCnt="0"/>
      <dgm:spPr/>
    </dgm:pt>
  </dgm:ptLst>
  <dgm:cxnLst>
    <dgm:cxn modelId="{DE9FDD1A-0642-4D27-94D0-CFF10F87BB6F}" type="presOf" srcId="{2EDB6488-1FA5-4645-A9C5-040A9DCBB647}" destId="{57A0885B-1147-4DFF-87FE-D6EBBB822D66}" srcOrd="0" destOrd="0" presId="urn:microsoft.com/office/officeart/2005/8/layout/hierarchy4"/>
    <dgm:cxn modelId="{BBE7631B-01FE-4D1D-856D-219AB10BCB42}" srcId="{183601FF-1085-4DFC-B70E-7AC5169975F1}" destId="{B08F139E-6F23-46F5-8C6C-6A3F0BEF6561}" srcOrd="3" destOrd="0" parTransId="{7DF23C9D-AC2D-48B4-B1B8-8C11CEB9C073}" sibTransId="{E4E81742-B1DB-4CC9-8F1E-EC774CAC4A6D}"/>
    <dgm:cxn modelId="{A4C9D576-04C7-4CB5-A4E2-D342598F59D0}" type="presOf" srcId="{863FF8C9-5128-4886-B468-45EFB9AF6BB5}" destId="{FCD4D0A8-0D56-466B-B83B-395E1E26E4C7}" srcOrd="0" destOrd="0" presId="urn:microsoft.com/office/officeart/2005/8/layout/hierarchy4"/>
    <dgm:cxn modelId="{8859FF2E-CB8E-430C-A9AB-919C51D47BDD}" srcId="{183601FF-1085-4DFC-B70E-7AC5169975F1}" destId="{98BF9EEE-6D2C-47BE-951D-509F0668DA86}" srcOrd="2" destOrd="0" parTransId="{C62408ED-0961-4BFF-BFB2-D2FAC6180EA8}" sibTransId="{5B81347F-5C5F-443D-BDB8-4E3C14A0C373}"/>
    <dgm:cxn modelId="{7F18B1C2-EBFA-481F-BE47-4B34CAA905AB}" type="presOf" srcId="{2FD6DDD5-1194-4CCA-B273-7450B0A716DF}" destId="{169E4351-9E94-4A9B-AD3E-18471717E855}" srcOrd="0" destOrd="0" presId="urn:microsoft.com/office/officeart/2005/8/layout/hierarchy4"/>
    <dgm:cxn modelId="{198F79B3-C4E6-4118-B67C-B940FAD18A37}" srcId="{183601FF-1085-4DFC-B70E-7AC5169975F1}" destId="{2EDB6488-1FA5-4645-A9C5-040A9DCBB647}" srcOrd="6" destOrd="0" parTransId="{7143522E-8742-44D8-B62A-7260FC4F6CE3}" sibTransId="{38B7601D-3F5B-4A80-8761-2B43A47490F2}"/>
    <dgm:cxn modelId="{FBCD4F6E-F9DF-4E04-AA50-05AFF0B9AB34}" srcId="{183601FF-1085-4DFC-B70E-7AC5169975F1}" destId="{430D5513-AE5E-40E5-A85E-64EB9A34DD0B}" srcOrd="1" destOrd="0" parTransId="{5A3375CB-88BF-4FAB-9E49-266D777CCD03}" sibTransId="{EFA1E9DA-7ED6-466B-BA8B-9CCA91A765AC}"/>
    <dgm:cxn modelId="{CBDB6802-9604-4662-B721-39726E523323}" srcId="{863FF8C9-5128-4886-B468-45EFB9AF6BB5}" destId="{183601FF-1085-4DFC-B70E-7AC5169975F1}" srcOrd="0" destOrd="0" parTransId="{8B0EFD9A-C35A-41B9-BBD8-51692415370A}" sibTransId="{B3D5B01C-CCEE-40C2-BBB0-0BE7443797D8}"/>
    <dgm:cxn modelId="{9CEA4F2A-2587-4B82-ABBE-F22CFA2BB2F4}" srcId="{183601FF-1085-4DFC-B70E-7AC5169975F1}" destId="{9034A3F9-72EB-431E-B6F5-A0C958D2C184}" srcOrd="5" destOrd="0" parTransId="{C6741162-86D6-403B-A26F-E39133B6CF31}" sibTransId="{91F35010-5ACD-4D4D-B383-6CEE81AC0EE6}"/>
    <dgm:cxn modelId="{6DDF5C34-3953-420A-A809-B603DEDE758E}" type="presOf" srcId="{B08F139E-6F23-46F5-8C6C-6A3F0BEF6561}" destId="{022AEF21-3DFC-490D-82ED-E6796EFA686B}" srcOrd="0" destOrd="0" presId="urn:microsoft.com/office/officeart/2005/8/layout/hierarchy4"/>
    <dgm:cxn modelId="{4AC177AB-89B1-4C4F-B31E-A8CE2E8139E3}" type="presOf" srcId="{430D5513-AE5E-40E5-A85E-64EB9A34DD0B}" destId="{B8433E7D-389B-42F2-A3A4-7694B8322321}" srcOrd="0" destOrd="0" presId="urn:microsoft.com/office/officeart/2005/8/layout/hierarchy4"/>
    <dgm:cxn modelId="{ACB17C99-3FCC-45C0-9EAD-9BAD6A427E14}" srcId="{183601FF-1085-4DFC-B70E-7AC5169975F1}" destId="{2FD6DDD5-1194-4CCA-B273-7450B0A716DF}" srcOrd="0" destOrd="0" parTransId="{AFEF8B3B-8AA7-4B3E-B821-61352652CE1B}" sibTransId="{57C8E10C-6500-4FB1-921C-96408B0AAE80}"/>
    <dgm:cxn modelId="{86369388-0C1C-46B2-8FB0-75BBD06894D8}" type="presOf" srcId="{9034A3F9-72EB-431E-B6F5-A0C958D2C184}" destId="{9B293295-316D-4C94-AB29-F57395068C27}" srcOrd="0" destOrd="0" presId="urn:microsoft.com/office/officeart/2005/8/layout/hierarchy4"/>
    <dgm:cxn modelId="{4A4E5F71-1076-4199-86F8-E162AD481418}" type="presOf" srcId="{183601FF-1085-4DFC-B70E-7AC5169975F1}" destId="{0A91A816-F231-453A-8C82-3E85ABFB7D55}" srcOrd="0" destOrd="0" presId="urn:microsoft.com/office/officeart/2005/8/layout/hierarchy4"/>
    <dgm:cxn modelId="{BDD720C0-FE17-4931-810E-724830E1AEF5}" srcId="{183601FF-1085-4DFC-B70E-7AC5169975F1}" destId="{269543AD-6E5E-4136-BE3F-5A712B5AC76A}" srcOrd="4" destOrd="0" parTransId="{410818D5-F3E9-45F9-93CF-26BAE2E43B90}" sibTransId="{4B4D3622-C4C1-4BC1-9160-E0833D9DBF64}"/>
    <dgm:cxn modelId="{612EF21A-854B-4581-B8BA-264DF95FAA02}" type="presOf" srcId="{98BF9EEE-6D2C-47BE-951D-509F0668DA86}" destId="{0233839C-925F-4119-A0DE-B6040C44FF99}" srcOrd="0" destOrd="0" presId="urn:microsoft.com/office/officeart/2005/8/layout/hierarchy4"/>
    <dgm:cxn modelId="{AE8F6202-F028-47B6-92D5-D988FA512B9C}" type="presOf" srcId="{269543AD-6E5E-4136-BE3F-5A712B5AC76A}" destId="{1C1BDF1B-7D7A-4844-8B90-A8354CBE1F1D}" srcOrd="0" destOrd="0" presId="urn:microsoft.com/office/officeart/2005/8/layout/hierarchy4"/>
    <dgm:cxn modelId="{7D9601C7-0D30-46FF-94B1-3A4A0F24704D}" type="presParOf" srcId="{FCD4D0A8-0D56-466B-B83B-395E1E26E4C7}" destId="{7792155B-23BF-4A6C-B9DA-3A115592D3B3}" srcOrd="0" destOrd="0" presId="urn:microsoft.com/office/officeart/2005/8/layout/hierarchy4"/>
    <dgm:cxn modelId="{3FA6687F-01D8-4787-8E11-CD180325C751}" type="presParOf" srcId="{7792155B-23BF-4A6C-B9DA-3A115592D3B3}" destId="{0A91A816-F231-453A-8C82-3E85ABFB7D55}" srcOrd="0" destOrd="0" presId="urn:microsoft.com/office/officeart/2005/8/layout/hierarchy4"/>
    <dgm:cxn modelId="{CB6C87AA-26FC-4E05-B270-F878462F1D34}" type="presParOf" srcId="{7792155B-23BF-4A6C-B9DA-3A115592D3B3}" destId="{257FA465-1845-40EA-B012-629FFC8436B6}" srcOrd="1" destOrd="0" presId="urn:microsoft.com/office/officeart/2005/8/layout/hierarchy4"/>
    <dgm:cxn modelId="{D08B0773-2A04-4F1C-9898-F0ADD8F001EB}" type="presParOf" srcId="{7792155B-23BF-4A6C-B9DA-3A115592D3B3}" destId="{97CCC26D-7037-4B05-A31B-D8F06D24463C}" srcOrd="2" destOrd="0" presId="urn:microsoft.com/office/officeart/2005/8/layout/hierarchy4"/>
    <dgm:cxn modelId="{39E36A68-49BC-4F8B-B29A-4DFEF43025E0}" type="presParOf" srcId="{97CCC26D-7037-4B05-A31B-D8F06D24463C}" destId="{65D81C15-05B9-4AA4-BD9F-00FE070395F7}" srcOrd="0" destOrd="0" presId="urn:microsoft.com/office/officeart/2005/8/layout/hierarchy4"/>
    <dgm:cxn modelId="{603C76D6-FD08-45F4-9365-44054567EFE4}" type="presParOf" srcId="{65D81C15-05B9-4AA4-BD9F-00FE070395F7}" destId="{169E4351-9E94-4A9B-AD3E-18471717E855}" srcOrd="0" destOrd="0" presId="urn:microsoft.com/office/officeart/2005/8/layout/hierarchy4"/>
    <dgm:cxn modelId="{F769CDFF-9223-4581-AA81-1B57F0287F80}" type="presParOf" srcId="{65D81C15-05B9-4AA4-BD9F-00FE070395F7}" destId="{03A3C278-553C-42A6-83FC-F70A7B9451F0}" srcOrd="1" destOrd="0" presId="urn:microsoft.com/office/officeart/2005/8/layout/hierarchy4"/>
    <dgm:cxn modelId="{9C690056-CDD7-4FCA-B1D5-BBDEA28BD930}" type="presParOf" srcId="{97CCC26D-7037-4B05-A31B-D8F06D24463C}" destId="{85ACD108-B21C-4C9C-8018-D491C12EB4FD}" srcOrd="1" destOrd="0" presId="urn:microsoft.com/office/officeart/2005/8/layout/hierarchy4"/>
    <dgm:cxn modelId="{AA618017-AA22-4840-BC7B-D41DDF1AB111}" type="presParOf" srcId="{97CCC26D-7037-4B05-A31B-D8F06D24463C}" destId="{F0A05763-9B7E-445D-B941-52E8DBCA15E4}" srcOrd="2" destOrd="0" presId="urn:microsoft.com/office/officeart/2005/8/layout/hierarchy4"/>
    <dgm:cxn modelId="{C42252C1-A826-4049-801D-CC03053B22A7}" type="presParOf" srcId="{F0A05763-9B7E-445D-B941-52E8DBCA15E4}" destId="{B8433E7D-389B-42F2-A3A4-7694B8322321}" srcOrd="0" destOrd="0" presId="urn:microsoft.com/office/officeart/2005/8/layout/hierarchy4"/>
    <dgm:cxn modelId="{12E9E08F-A435-4EB7-8C0A-CA1BA9F180CF}" type="presParOf" srcId="{F0A05763-9B7E-445D-B941-52E8DBCA15E4}" destId="{54042B74-6297-4BA9-9866-86FCC4EAD0CD}" srcOrd="1" destOrd="0" presId="urn:microsoft.com/office/officeart/2005/8/layout/hierarchy4"/>
    <dgm:cxn modelId="{D423A8D0-B614-4CBE-8228-465E8E1EEA63}" type="presParOf" srcId="{97CCC26D-7037-4B05-A31B-D8F06D24463C}" destId="{5EEF4779-1941-4593-B1CF-246012E08A1B}" srcOrd="3" destOrd="0" presId="urn:microsoft.com/office/officeart/2005/8/layout/hierarchy4"/>
    <dgm:cxn modelId="{7531BB4E-AE25-4B9C-92B2-A170E58F6653}" type="presParOf" srcId="{97CCC26D-7037-4B05-A31B-D8F06D24463C}" destId="{39A4794D-C85C-47B2-83F1-1A08400CFDD5}" srcOrd="4" destOrd="0" presId="urn:microsoft.com/office/officeart/2005/8/layout/hierarchy4"/>
    <dgm:cxn modelId="{1A06F595-3E2B-498B-8EED-C95215F8B5C7}" type="presParOf" srcId="{39A4794D-C85C-47B2-83F1-1A08400CFDD5}" destId="{0233839C-925F-4119-A0DE-B6040C44FF99}" srcOrd="0" destOrd="0" presId="urn:microsoft.com/office/officeart/2005/8/layout/hierarchy4"/>
    <dgm:cxn modelId="{55A66B71-6B29-4A04-A958-37E9F725DC29}" type="presParOf" srcId="{39A4794D-C85C-47B2-83F1-1A08400CFDD5}" destId="{9DE6D28D-65CA-4686-B641-345397FDF2D4}" srcOrd="1" destOrd="0" presId="urn:microsoft.com/office/officeart/2005/8/layout/hierarchy4"/>
    <dgm:cxn modelId="{BE839611-E69D-4610-992A-DF8523AE6339}" type="presParOf" srcId="{97CCC26D-7037-4B05-A31B-D8F06D24463C}" destId="{62F7BF22-CBA0-4382-8720-15DDE0E02FDE}" srcOrd="5" destOrd="0" presId="urn:microsoft.com/office/officeart/2005/8/layout/hierarchy4"/>
    <dgm:cxn modelId="{7B00439A-0153-4BBC-AFB3-1BE34D333C58}" type="presParOf" srcId="{97CCC26D-7037-4B05-A31B-D8F06D24463C}" destId="{C7DF308E-EFD4-4798-8D90-5B0F283D3058}" srcOrd="6" destOrd="0" presId="urn:microsoft.com/office/officeart/2005/8/layout/hierarchy4"/>
    <dgm:cxn modelId="{4E751898-3C7A-4783-B54A-6D2C0699360B}" type="presParOf" srcId="{C7DF308E-EFD4-4798-8D90-5B0F283D3058}" destId="{022AEF21-3DFC-490D-82ED-E6796EFA686B}" srcOrd="0" destOrd="0" presId="urn:microsoft.com/office/officeart/2005/8/layout/hierarchy4"/>
    <dgm:cxn modelId="{F0D2A03F-3595-4280-88D5-350E75AB71F9}" type="presParOf" srcId="{C7DF308E-EFD4-4798-8D90-5B0F283D3058}" destId="{678BB492-D858-411E-B4B3-513A3EFDFD6E}" srcOrd="1" destOrd="0" presId="urn:microsoft.com/office/officeart/2005/8/layout/hierarchy4"/>
    <dgm:cxn modelId="{A3793BCF-4F12-4590-BA68-13A5BDF441CE}" type="presParOf" srcId="{97CCC26D-7037-4B05-A31B-D8F06D24463C}" destId="{7472BD7A-3620-4A53-B43B-9D620C73CE6C}" srcOrd="7" destOrd="0" presId="urn:microsoft.com/office/officeart/2005/8/layout/hierarchy4"/>
    <dgm:cxn modelId="{4006C1A8-9C50-49E9-B831-07A6FA7B8CFF}" type="presParOf" srcId="{97CCC26D-7037-4B05-A31B-D8F06D24463C}" destId="{BDF0B6DE-EA92-4D41-A009-344185F18FD2}" srcOrd="8" destOrd="0" presId="urn:microsoft.com/office/officeart/2005/8/layout/hierarchy4"/>
    <dgm:cxn modelId="{9981A534-A8C1-47DB-BB30-68105C480397}" type="presParOf" srcId="{BDF0B6DE-EA92-4D41-A009-344185F18FD2}" destId="{1C1BDF1B-7D7A-4844-8B90-A8354CBE1F1D}" srcOrd="0" destOrd="0" presId="urn:microsoft.com/office/officeart/2005/8/layout/hierarchy4"/>
    <dgm:cxn modelId="{625A6D9D-8824-4D4F-A928-C4E70CC67190}" type="presParOf" srcId="{BDF0B6DE-EA92-4D41-A009-344185F18FD2}" destId="{F79391E9-5BF6-4977-8201-0CACDD761FB3}" srcOrd="1" destOrd="0" presId="urn:microsoft.com/office/officeart/2005/8/layout/hierarchy4"/>
    <dgm:cxn modelId="{2D66B099-E14D-451C-9A1C-A7DC38E40022}" type="presParOf" srcId="{97CCC26D-7037-4B05-A31B-D8F06D24463C}" destId="{D4732722-A154-4384-A190-2877483BF69E}" srcOrd="9" destOrd="0" presId="urn:microsoft.com/office/officeart/2005/8/layout/hierarchy4"/>
    <dgm:cxn modelId="{746155CB-4DA1-4525-92DA-0943001E0E72}" type="presParOf" srcId="{97CCC26D-7037-4B05-A31B-D8F06D24463C}" destId="{A4D0A4FB-E45B-4AE1-8B76-B9B873B586B9}" srcOrd="10" destOrd="0" presId="urn:microsoft.com/office/officeart/2005/8/layout/hierarchy4"/>
    <dgm:cxn modelId="{C553C7FD-4483-4FD9-9AE4-F1E591B1CD95}" type="presParOf" srcId="{A4D0A4FB-E45B-4AE1-8B76-B9B873B586B9}" destId="{9B293295-316D-4C94-AB29-F57395068C27}" srcOrd="0" destOrd="0" presId="urn:microsoft.com/office/officeart/2005/8/layout/hierarchy4"/>
    <dgm:cxn modelId="{AD7A5CEF-10EC-4106-BB63-CBE386D9D176}" type="presParOf" srcId="{A4D0A4FB-E45B-4AE1-8B76-B9B873B586B9}" destId="{F01A49FE-A3CF-49EE-8FFB-FADEAB04798D}" srcOrd="1" destOrd="0" presId="urn:microsoft.com/office/officeart/2005/8/layout/hierarchy4"/>
    <dgm:cxn modelId="{159E11E5-6C77-4F48-B743-DF93A372311C}" type="presParOf" srcId="{97CCC26D-7037-4B05-A31B-D8F06D24463C}" destId="{D486E6F3-5942-4A3C-9B49-129ABC6278F8}" srcOrd="11" destOrd="0" presId="urn:microsoft.com/office/officeart/2005/8/layout/hierarchy4"/>
    <dgm:cxn modelId="{60A2E5DC-385B-47E7-A798-F1BBD31033EE}" type="presParOf" srcId="{97CCC26D-7037-4B05-A31B-D8F06D24463C}" destId="{7F325ECA-9255-4983-BD18-37025C7E99B2}" srcOrd="12" destOrd="0" presId="urn:microsoft.com/office/officeart/2005/8/layout/hierarchy4"/>
    <dgm:cxn modelId="{25626EB5-AA82-4064-A871-431346CE483D}" type="presParOf" srcId="{7F325ECA-9255-4983-BD18-37025C7E99B2}" destId="{57A0885B-1147-4DFF-87FE-D6EBBB822D66}" srcOrd="0" destOrd="0" presId="urn:microsoft.com/office/officeart/2005/8/layout/hierarchy4"/>
    <dgm:cxn modelId="{6BCCE86D-D1E1-481D-BCB8-57D554AB259A}" type="presParOf" srcId="{7F325ECA-9255-4983-BD18-37025C7E99B2}" destId="{56D4B901-4C8B-4FEB-9B9C-59896BD1DA37}"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50E915-79A8-4738-80B6-A4D0FFFF2AF9}" type="doc">
      <dgm:prSet loTypeId="urn:microsoft.com/office/officeart/2005/8/layout/default#1" loCatId="list" qsTypeId="urn:microsoft.com/office/officeart/2005/8/quickstyle/3d2" qsCatId="3D" csTypeId="urn:microsoft.com/office/officeart/2005/8/colors/colorful4" csCatId="colorful" phldr="1"/>
      <dgm:spPr/>
      <dgm:t>
        <a:bodyPr/>
        <a:lstStyle/>
        <a:p>
          <a:endParaRPr lang="en-US"/>
        </a:p>
      </dgm:t>
    </dgm:pt>
    <dgm:pt modelId="{985DFD5E-6896-4DBF-BC4C-AE21A31CCE87}">
      <dgm:prSet phldrT="[Text]"/>
      <dgm:spPr/>
      <dgm:t>
        <a:bodyPr/>
        <a:lstStyle/>
        <a:p>
          <a:r>
            <a:rPr lang="en-US" b="1" smtClean="0">
              <a:solidFill>
                <a:schemeClr val="tx1"/>
              </a:solidFill>
            </a:rPr>
            <a:t>Facilities</a:t>
          </a:r>
          <a:endParaRPr lang="en-US" b="1" dirty="0">
            <a:solidFill>
              <a:schemeClr val="tx1"/>
            </a:solidFill>
          </a:endParaRPr>
        </a:p>
      </dgm:t>
    </dgm:pt>
    <dgm:pt modelId="{EEF409F2-10FD-495C-A343-AB3717A0024E}" type="parTrans" cxnId="{DA172275-FFB1-4558-8061-8D8847A5787C}">
      <dgm:prSet/>
      <dgm:spPr/>
      <dgm:t>
        <a:bodyPr/>
        <a:lstStyle/>
        <a:p>
          <a:endParaRPr lang="en-US"/>
        </a:p>
      </dgm:t>
    </dgm:pt>
    <dgm:pt modelId="{21AFC486-4AD8-49BA-8DB9-18CAC9ECCCC7}" type="sibTrans" cxnId="{DA172275-FFB1-4558-8061-8D8847A5787C}">
      <dgm:prSet/>
      <dgm:spPr/>
      <dgm:t>
        <a:bodyPr/>
        <a:lstStyle/>
        <a:p>
          <a:endParaRPr lang="en-US"/>
        </a:p>
      </dgm:t>
    </dgm:pt>
    <dgm:pt modelId="{0F4C1919-3178-4749-BA35-CC372F912A70}">
      <dgm:prSet phldrT="[Text]"/>
      <dgm:spPr/>
      <dgm:t>
        <a:bodyPr/>
        <a:lstStyle/>
        <a:p>
          <a:r>
            <a:rPr lang="en-US" b="1" smtClean="0">
              <a:solidFill>
                <a:schemeClr val="tx1"/>
              </a:solidFill>
            </a:rPr>
            <a:t>Security</a:t>
          </a:r>
          <a:endParaRPr lang="en-US" b="1" dirty="0">
            <a:solidFill>
              <a:schemeClr val="tx1"/>
            </a:solidFill>
          </a:endParaRPr>
        </a:p>
      </dgm:t>
    </dgm:pt>
    <dgm:pt modelId="{C1E1432E-79DF-45D3-96A6-C730532D1156}" type="parTrans" cxnId="{2A2F2E55-4825-4CF5-B595-7DCE8A106ECD}">
      <dgm:prSet/>
      <dgm:spPr/>
      <dgm:t>
        <a:bodyPr/>
        <a:lstStyle/>
        <a:p>
          <a:endParaRPr lang="en-US"/>
        </a:p>
      </dgm:t>
    </dgm:pt>
    <dgm:pt modelId="{26DF537D-1806-49E1-BC4B-6A13FC644871}" type="sibTrans" cxnId="{2A2F2E55-4825-4CF5-B595-7DCE8A106ECD}">
      <dgm:prSet/>
      <dgm:spPr/>
      <dgm:t>
        <a:bodyPr/>
        <a:lstStyle/>
        <a:p>
          <a:endParaRPr lang="en-US"/>
        </a:p>
      </dgm:t>
    </dgm:pt>
    <dgm:pt modelId="{EF435ACD-3A3B-4CC1-9F78-A86F5E7DB474}">
      <dgm:prSet phldrT="[Text]"/>
      <dgm:spPr/>
      <dgm:t>
        <a:bodyPr/>
        <a:lstStyle/>
        <a:p>
          <a:r>
            <a:rPr lang="en-US" b="1" smtClean="0">
              <a:solidFill>
                <a:schemeClr val="tx1"/>
              </a:solidFill>
            </a:rPr>
            <a:t>Food Services</a:t>
          </a:r>
          <a:endParaRPr lang="en-US" b="1" dirty="0">
            <a:solidFill>
              <a:schemeClr val="tx1"/>
            </a:solidFill>
          </a:endParaRPr>
        </a:p>
      </dgm:t>
    </dgm:pt>
    <dgm:pt modelId="{5B5F3A5F-1686-46CF-8F29-C132E74AAEB2}" type="parTrans" cxnId="{6763B681-9E58-46B0-8FD3-B733B97B469C}">
      <dgm:prSet/>
      <dgm:spPr/>
      <dgm:t>
        <a:bodyPr/>
        <a:lstStyle/>
        <a:p>
          <a:endParaRPr lang="en-US"/>
        </a:p>
      </dgm:t>
    </dgm:pt>
    <dgm:pt modelId="{7FC67AC3-4471-49EA-8632-AECB0C95A657}" type="sibTrans" cxnId="{6763B681-9E58-46B0-8FD3-B733B97B469C}">
      <dgm:prSet/>
      <dgm:spPr/>
      <dgm:t>
        <a:bodyPr/>
        <a:lstStyle/>
        <a:p>
          <a:endParaRPr lang="en-US"/>
        </a:p>
      </dgm:t>
    </dgm:pt>
    <dgm:pt modelId="{74B82AE6-8ECC-4237-B384-C62849F33D6D}">
      <dgm:prSet phldrT="[Text]"/>
      <dgm:spPr/>
      <dgm:t>
        <a:bodyPr/>
        <a:lstStyle/>
        <a:p>
          <a:r>
            <a:rPr lang="en-US" b="1" smtClean="0">
              <a:solidFill>
                <a:schemeClr val="tx1"/>
              </a:solidFill>
            </a:rPr>
            <a:t>Assessments</a:t>
          </a:r>
          <a:endParaRPr lang="en-US" b="1" dirty="0">
            <a:solidFill>
              <a:schemeClr val="tx1"/>
            </a:solidFill>
          </a:endParaRPr>
        </a:p>
      </dgm:t>
    </dgm:pt>
    <dgm:pt modelId="{305F8A40-A888-4720-A6BE-3C0B24832B01}" type="parTrans" cxnId="{63154F79-9C23-48CA-9822-3F03866A5486}">
      <dgm:prSet/>
      <dgm:spPr/>
      <dgm:t>
        <a:bodyPr/>
        <a:lstStyle/>
        <a:p>
          <a:endParaRPr lang="en-US"/>
        </a:p>
      </dgm:t>
    </dgm:pt>
    <dgm:pt modelId="{AE85D746-E462-4352-B32C-41CAAB6A2AED}" type="sibTrans" cxnId="{63154F79-9C23-48CA-9822-3F03866A5486}">
      <dgm:prSet/>
      <dgm:spPr/>
      <dgm:t>
        <a:bodyPr/>
        <a:lstStyle/>
        <a:p>
          <a:endParaRPr lang="en-US"/>
        </a:p>
      </dgm:t>
    </dgm:pt>
    <dgm:pt modelId="{12C856E4-D3E8-46BE-BF33-3A4C5D6F7E38}">
      <dgm:prSet phldrT="[Text]"/>
      <dgm:spPr/>
      <dgm:t>
        <a:bodyPr/>
        <a:lstStyle/>
        <a:p>
          <a:r>
            <a:rPr lang="en-US" b="1" smtClean="0">
              <a:solidFill>
                <a:schemeClr val="tx1"/>
              </a:solidFill>
            </a:rPr>
            <a:t>Employment &amp; Housing Services</a:t>
          </a:r>
          <a:endParaRPr lang="en-US" b="1" dirty="0">
            <a:solidFill>
              <a:schemeClr val="tx1"/>
            </a:solidFill>
          </a:endParaRPr>
        </a:p>
      </dgm:t>
    </dgm:pt>
    <dgm:pt modelId="{0105FE42-AC88-4D95-B5C2-7E6908948760}" type="parTrans" cxnId="{EA295DBB-B18F-4D1E-9AFF-61B51FFE3B3D}">
      <dgm:prSet/>
      <dgm:spPr/>
      <dgm:t>
        <a:bodyPr/>
        <a:lstStyle/>
        <a:p>
          <a:endParaRPr lang="en-US"/>
        </a:p>
      </dgm:t>
    </dgm:pt>
    <dgm:pt modelId="{91EDCF18-5F54-4776-BF1F-27968BDFE3E4}" type="sibTrans" cxnId="{EA295DBB-B18F-4D1E-9AFF-61B51FFE3B3D}">
      <dgm:prSet/>
      <dgm:spPr/>
      <dgm:t>
        <a:bodyPr/>
        <a:lstStyle/>
        <a:p>
          <a:endParaRPr lang="en-US"/>
        </a:p>
      </dgm:t>
    </dgm:pt>
    <dgm:pt modelId="{96BE69AB-FDF0-4806-9E40-C7DE6A748F8A}">
      <dgm:prSet phldrT="[Text]"/>
      <dgm:spPr/>
      <dgm:t>
        <a:bodyPr/>
        <a:lstStyle/>
        <a:p>
          <a:r>
            <a:rPr lang="en-US" b="1" smtClean="0">
              <a:solidFill>
                <a:schemeClr val="tx1"/>
              </a:solidFill>
            </a:rPr>
            <a:t>Integrated Healthcare</a:t>
          </a:r>
          <a:endParaRPr lang="en-US" b="1" dirty="0">
            <a:solidFill>
              <a:schemeClr val="tx1"/>
            </a:solidFill>
          </a:endParaRPr>
        </a:p>
      </dgm:t>
    </dgm:pt>
    <dgm:pt modelId="{47F35AC6-661F-4ABE-822C-9FDBE99CB378}" type="parTrans" cxnId="{71631FF8-957E-4D96-AD24-6F62E499CFE4}">
      <dgm:prSet/>
      <dgm:spPr/>
      <dgm:t>
        <a:bodyPr/>
        <a:lstStyle/>
        <a:p>
          <a:endParaRPr lang="en-US"/>
        </a:p>
      </dgm:t>
    </dgm:pt>
    <dgm:pt modelId="{7AF532EA-96F5-45F7-AE1D-02B49F5D9681}" type="sibTrans" cxnId="{71631FF8-957E-4D96-AD24-6F62E499CFE4}">
      <dgm:prSet/>
      <dgm:spPr/>
      <dgm:t>
        <a:bodyPr/>
        <a:lstStyle/>
        <a:p>
          <a:endParaRPr lang="en-US"/>
        </a:p>
      </dgm:t>
    </dgm:pt>
    <dgm:pt modelId="{911E436B-A176-43C5-A3B0-0D35476878EA}">
      <dgm:prSet phldrT="[Text]"/>
      <dgm:spPr/>
      <dgm:t>
        <a:bodyPr/>
        <a:lstStyle/>
        <a:p>
          <a:pPr marL="350838" indent="-122238"/>
          <a:r>
            <a:rPr lang="en-US" b="1" smtClean="0">
              <a:solidFill>
                <a:schemeClr val="tx1"/>
              </a:solidFill>
            </a:rPr>
            <a:t>Chaplaincy</a:t>
          </a:r>
          <a:endParaRPr lang="en-US" b="1" dirty="0">
            <a:solidFill>
              <a:schemeClr val="tx1"/>
            </a:solidFill>
          </a:endParaRPr>
        </a:p>
      </dgm:t>
    </dgm:pt>
    <dgm:pt modelId="{A8565430-5DFE-43D2-A5E7-1054216B24FD}" type="parTrans" cxnId="{5A7F5518-1C44-4F96-ABB6-2AD4EE503B61}">
      <dgm:prSet/>
      <dgm:spPr/>
      <dgm:t>
        <a:bodyPr/>
        <a:lstStyle/>
        <a:p>
          <a:endParaRPr lang="en-US"/>
        </a:p>
      </dgm:t>
    </dgm:pt>
    <dgm:pt modelId="{996F63C1-37A1-4D06-BE46-E93D0C7C2D89}" type="sibTrans" cxnId="{5A7F5518-1C44-4F96-ABB6-2AD4EE503B61}">
      <dgm:prSet/>
      <dgm:spPr/>
      <dgm:t>
        <a:bodyPr/>
        <a:lstStyle/>
        <a:p>
          <a:endParaRPr lang="en-US"/>
        </a:p>
      </dgm:t>
    </dgm:pt>
    <dgm:pt modelId="{2B86B990-705D-4221-96F4-F6EBBD5F995E}">
      <dgm:prSet phldrT="[Text]"/>
      <dgm:spPr/>
      <dgm:t>
        <a:bodyPr/>
        <a:lstStyle/>
        <a:p>
          <a:r>
            <a:rPr lang="en-US" b="1" smtClean="0">
              <a:solidFill>
                <a:schemeClr val="tx1"/>
              </a:solidFill>
            </a:rPr>
            <a:t>Case Management</a:t>
          </a:r>
          <a:endParaRPr lang="en-US" b="1" dirty="0">
            <a:solidFill>
              <a:schemeClr val="tx1"/>
            </a:solidFill>
          </a:endParaRPr>
        </a:p>
      </dgm:t>
    </dgm:pt>
    <dgm:pt modelId="{7F4B94F0-0586-47FD-9B88-EF93F0729DE1}" type="parTrans" cxnId="{9B4EBA12-D026-4829-AD10-0C538FE7D0B7}">
      <dgm:prSet/>
      <dgm:spPr/>
      <dgm:t>
        <a:bodyPr/>
        <a:lstStyle/>
        <a:p>
          <a:endParaRPr lang="en-US"/>
        </a:p>
      </dgm:t>
    </dgm:pt>
    <dgm:pt modelId="{2D76B04C-EB9A-4671-8CAF-32C8B120D6B5}" type="sibTrans" cxnId="{9B4EBA12-D026-4829-AD10-0C538FE7D0B7}">
      <dgm:prSet/>
      <dgm:spPr/>
      <dgm:t>
        <a:bodyPr/>
        <a:lstStyle/>
        <a:p>
          <a:endParaRPr lang="en-US"/>
        </a:p>
      </dgm:t>
    </dgm:pt>
    <dgm:pt modelId="{3A468FB0-D1CD-43A4-940D-79D4B9FBAB80}">
      <dgm:prSet phldrT="[Text]"/>
      <dgm:spPr/>
      <dgm:t>
        <a:bodyPr/>
        <a:lstStyle/>
        <a:p>
          <a:r>
            <a:rPr lang="en-US" b="1" smtClean="0">
              <a:solidFill>
                <a:schemeClr val="tx1"/>
              </a:solidFill>
            </a:rPr>
            <a:t>Therapeutic Childcare</a:t>
          </a:r>
          <a:endParaRPr lang="en-US" b="1" dirty="0">
            <a:solidFill>
              <a:schemeClr val="tx1"/>
            </a:solidFill>
          </a:endParaRPr>
        </a:p>
      </dgm:t>
    </dgm:pt>
    <dgm:pt modelId="{3E431B38-3BB5-4633-A4B8-3F491DC99D7F}" type="parTrans" cxnId="{C8EF181A-FAE0-47B3-8AF7-C0D624BDDF59}">
      <dgm:prSet/>
      <dgm:spPr/>
      <dgm:t>
        <a:bodyPr/>
        <a:lstStyle/>
        <a:p>
          <a:endParaRPr lang="en-US"/>
        </a:p>
      </dgm:t>
    </dgm:pt>
    <dgm:pt modelId="{C23BC09B-F2D5-4FDE-8F8A-2D177BA95EDF}" type="sibTrans" cxnId="{C8EF181A-FAE0-47B3-8AF7-C0D624BDDF59}">
      <dgm:prSet/>
      <dgm:spPr/>
      <dgm:t>
        <a:bodyPr/>
        <a:lstStyle/>
        <a:p>
          <a:endParaRPr lang="en-US"/>
        </a:p>
      </dgm:t>
    </dgm:pt>
    <dgm:pt modelId="{9E9251AC-3FBC-486C-9E63-2E394F081D68}">
      <dgm:prSet phldrT="[Text]"/>
      <dgm:spPr/>
      <dgm:t>
        <a:bodyPr/>
        <a:lstStyle/>
        <a:p>
          <a:pPr marL="0" indent="0" algn="ctr"/>
          <a:r>
            <a:rPr lang="en-US" b="1" smtClean="0">
              <a:solidFill>
                <a:schemeClr val="tx1"/>
              </a:solidFill>
            </a:rPr>
            <a:t>Homeless Prevention Services</a:t>
          </a:r>
          <a:endParaRPr lang="en-US" b="1" dirty="0">
            <a:solidFill>
              <a:schemeClr val="tx1"/>
            </a:solidFill>
          </a:endParaRPr>
        </a:p>
      </dgm:t>
    </dgm:pt>
    <dgm:pt modelId="{2663A11F-F5DB-4262-854E-79786245F4B6}" type="parTrans" cxnId="{26E134D1-4780-45B0-A254-BA1B150C62AE}">
      <dgm:prSet/>
      <dgm:spPr/>
      <dgm:t>
        <a:bodyPr/>
        <a:lstStyle/>
        <a:p>
          <a:endParaRPr lang="en-US"/>
        </a:p>
      </dgm:t>
    </dgm:pt>
    <dgm:pt modelId="{C4FD7CBE-213D-4CFB-98D5-0AF61CDA425B}" type="sibTrans" cxnId="{26E134D1-4780-45B0-A254-BA1B150C62AE}">
      <dgm:prSet/>
      <dgm:spPr/>
      <dgm:t>
        <a:bodyPr/>
        <a:lstStyle/>
        <a:p>
          <a:endParaRPr lang="en-US"/>
        </a:p>
      </dgm:t>
    </dgm:pt>
    <dgm:pt modelId="{81BD2B36-C28A-4E22-A32D-917B2BBA6D1A}">
      <dgm:prSet phldrT="[Text]"/>
      <dgm:spPr/>
      <dgm:t>
        <a:bodyPr/>
        <a:lstStyle/>
        <a:p>
          <a:pPr marL="0" indent="0" algn="ctr"/>
          <a:r>
            <a:rPr lang="en-US" b="1" smtClean="0">
              <a:solidFill>
                <a:schemeClr val="tx1"/>
              </a:solidFill>
            </a:rPr>
            <a:t>Volunteer Services</a:t>
          </a:r>
          <a:endParaRPr lang="en-US" b="1" dirty="0">
            <a:solidFill>
              <a:schemeClr val="tx1"/>
            </a:solidFill>
          </a:endParaRPr>
        </a:p>
      </dgm:t>
    </dgm:pt>
    <dgm:pt modelId="{9224C678-D9FA-4DFF-BA9C-3BEBF4D6EC71}" type="parTrans" cxnId="{15628D5D-F1FA-47A5-856C-169B5FE67415}">
      <dgm:prSet/>
      <dgm:spPr/>
      <dgm:t>
        <a:bodyPr/>
        <a:lstStyle/>
        <a:p>
          <a:endParaRPr lang="en-US"/>
        </a:p>
      </dgm:t>
    </dgm:pt>
    <dgm:pt modelId="{71C7D5AE-7E7A-490E-9CC7-69A3ED44E9DB}" type="sibTrans" cxnId="{15628D5D-F1FA-47A5-856C-169B5FE67415}">
      <dgm:prSet/>
      <dgm:spPr/>
      <dgm:t>
        <a:bodyPr/>
        <a:lstStyle/>
        <a:p>
          <a:endParaRPr lang="en-US"/>
        </a:p>
      </dgm:t>
    </dgm:pt>
    <dgm:pt modelId="{8A764DF3-C042-485B-A7AC-0DD52478CD86}">
      <dgm:prSet phldrT="[Text]"/>
      <dgm:spPr/>
      <dgm:t>
        <a:bodyPr/>
        <a:lstStyle/>
        <a:p>
          <a:r>
            <a:rPr lang="en-US" b="1" smtClean="0">
              <a:solidFill>
                <a:schemeClr val="tx1"/>
              </a:solidFill>
            </a:rPr>
            <a:t>Tenant Services</a:t>
          </a:r>
          <a:endParaRPr lang="en-US" b="1" dirty="0">
            <a:solidFill>
              <a:schemeClr val="tx1"/>
            </a:solidFill>
          </a:endParaRPr>
        </a:p>
      </dgm:t>
    </dgm:pt>
    <dgm:pt modelId="{1C808A21-72BA-4337-B4E9-5B89B6118D2D}" type="parTrans" cxnId="{AEFE46AF-5CFB-4EC8-9034-9D1DBFE4D0FB}">
      <dgm:prSet/>
      <dgm:spPr/>
      <dgm:t>
        <a:bodyPr/>
        <a:lstStyle/>
        <a:p>
          <a:endParaRPr lang="en-US"/>
        </a:p>
      </dgm:t>
    </dgm:pt>
    <dgm:pt modelId="{8F9FB06C-8112-46CE-9E9C-0A536B2645CA}" type="sibTrans" cxnId="{AEFE46AF-5CFB-4EC8-9034-9D1DBFE4D0FB}">
      <dgm:prSet/>
      <dgm:spPr/>
      <dgm:t>
        <a:bodyPr/>
        <a:lstStyle/>
        <a:p>
          <a:endParaRPr lang="en-US"/>
        </a:p>
      </dgm:t>
    </dgm:pt>
    <dgm:pt modelId="{785FC618-E1CC-487B-A1D3-F834C5C2061A}" type="pres">
      <dgm:prSet presAssocID="{7650E915-79A8-4738-80B6-A4D0FFFF2AF9}" presName="diagram" presStyleCnt="0">
        <dgm:presLayoutVars>
          <dgm:dir/>
          <dgm:resizeHandles val="exact"/>
        </dgm:presLayoutVars>
      </dgm:prSet>
      <dgm:spPr/>
      <dgm:t>
        <a:bodyPr/>
        <a:lstStyle/>
        <a:p>
          <a:endParaRPr lang="en-US"/>
        </a:p>
      </dgm:t>
    </dgm:pt>
    <dgm:pt modelId="{7D7B03B4-F649-4FAF-B6CF-426513A0E38F}" type="pres">
      <dgm:prSet presAssocID="{74B82AE6-8ECC-4237-B384-C62849F33D6D}" presName="node" presStyleLbl="node1" presStyleIdx="0" presStyleCnt="12">
        <dgm:presLayoutVars>
          <dgm:bulletEnabled val="1"/>
        </dgm:presLayoutVars>
      </dgm:prSet>
      <dgm:spPr/>
      <dgm:t>
        <a:bodyPr/>
        <a:lstStyle/>
        <a:p>
          <a:endParaRPr lang="en-US"/>
        </a:p>
      </dgm:t>
    </dgm:pt>
    <dgm:pt modelId="{C3BE6A6A-CFE6-42CD-ADB3-985202EF6D01}" type="pres">
      <dgm:prSet presAssocID="{AE85D746-E462-4352-B32C-41CAAB6A2AED}" presName="sibTrans" presStyleCnt="0"/>
      <dgm:spPr/>
      <dgm:t>
        <a:bodyPr/>
        <a:lstStyle/>
        <a:p>
          <a:endParaRPr lang="en-US"/>
        </a:p>
      </dgm:t>
    </dgm:pt>
    <dgm:pt modelId="{031F87F5-1CC0-4D62-9D08-9966B219743E}" type="pres">
      <dgm:prSet presAssocID="{2B86B990-705D-4221-96F4-F6EBBD5F995E}" presName="node" presStyleLbl="node1" presStyleIdx="1" presStyleCnt="12">
        <dgm:presLayoutVars>
          <dgm:bulletEnabled val="1"/>
        </dgm:presLayoutVars>
      </dgm:prSet>
      <dgm:spPr/>
      <dgm:t>
        <a:bodyPr/>
        <a:lstStyle/>
        <a:p>
          <a:endParaRPr lang="en-US"/>
        </a:p>
      </dgm:t>
    </dgm:pt>
    <dgm:pt modelId="{EF0AC025-A3CC-4E96-9D22-FF40B4A08AA7}" type="pres">
      <dgm:prSet presAssocID="{2D76B04C-EB9A-4671-8CAF-32C8B120D6B5}" presName="sibTrans" presStyleCnt="0"/>
      <dgm:spPr/>
      <dgm:t>
        <a:bodyPr/>
        <a:lstStyle/>
        <a:p>
          <a:endParaRPr lang="en-US"/>
        </a:p>
      </dgm:t>
    </dgm:pt>
    <dgm:pt modelId="{CFF97FFE-323B-4097-B61B-0839DA3E704C}" type="pres">
      <dgm:prSet presAssocID="{12C856E4-D3E8-46BE-BF33-3A4C5D6F7E38}" presName="node" presStyleLbl="node1" presStyleIdx="2" presStyleCnt="12">
        <dgm:presLayoutVars>
          <dgm:bulletEnabled val="1"/>
        </dgm:presLayoutVars>
      </dgm:prSet>
      <dgm:spPr/>
      <dgm:t>
        <a:bodyPr/>
        <a:lstStyle/>
        <a:p>
          <a:endParaRPr lang="en-US"/>
        </a:p>
      </dgm:t>
    </dgm:pt>
    <dgm:pt modelId="{979D829C-D934-4D56-8C7D-F147D79440C0}" type="pres">
      <dgm:prSet presAssocID="{91EDCF18-5F54-4776-BF1F-27968BDFE3E4}" presName="sibTrans" presStyleCnt="0"/>
      <dgm:spPr/>
      <dgm:t>
        <a:bodyPr/>
        <a:lstStyle/>
        <a:p>
          <a:endParaRPr lang="en-US"/>
        </a:p>
      </dgm:t>
    </dgm:pt>
    <dgm:pt modelId="{DEAAA541-6362-42EF-955B-437CAE0114BB}" type="pres">
      <dgm:prSet presAssocID="{3A468FB0-D1CD-43A4-940D-79D4B9FBAB80}" presName="node" presStyleLbl="node1" presStyleIdx="3" presStyleCnt="12">
        <dgm:presLayoutVars>
          <dgm:bulletEnabled val="1"/>
        </dgm:presLayoutVars>
      </dgm:prSet>
      <dgm:spPr/>
      <dgm:t>
        <a:bodyPr/>
        <a:lstStyle/>
        <a:p>
          <a:endParaRPr lang="en-US"/>
        </a:p>
      </dgm:t>
    </dgm:pt>
    <dgm:pt modelId="{A74EB2FF-8E85-49C6-8A96-7DCD42D35F8D}" type="pres">
      <dgm:prSet presAssocID="{C23BC09B-F2D5-4FDE-8F8A-2D177BA95EDF}" presName="sibTrans" presStyleCnt="0"/>
      <dgm:spPr/>
      <dgm:t>
        <a:bodyPr/>
        <a:lstStyle/>
        <a:p>
          <a:endParaRPr lang="en-US"/>
        </a:p>
      </dgm:t>
    </dgm:pt>
    <dgm:pt modelId="{4AD13B20-35B3-4486-B5ED-643C604C792F}" type="pres">
      <dgm:prSet presAssocID="{96BE69AB-FDF0-4806-9E40-C7DE6A748F8A}" presName="node" presStyleLbl="node1" presStyleIdx="4" presStyleCnt="12">
        <dgm:presLayoutVars>
          <dgm:bulletEnabled val="1"/>
        </dgm:presLayoutVars>
      </dgm:prSet>
      <dgm:spPr/>
      <dgm:t>
        <a:bodyPr/>
        <a:lstStyle/>
        <a:p>
          <a:endParaRPr lang="en-US"/>
        </a:p>
      </dgm:t>
    </dgm:pt>
    <dgm:pt modelId="{9853F9B3-B2AD-4FC7-8989-0C6E2CB24350}" type="pres">
      <dgm:prSet presAssocID="{7AF532EA-96F5-45F7-AE1D-02B49F5D9681}" presName="sibTrans" presStyleCnt="0"/>
      <dgm:spPr/>
      <dgm:t>
        <a:bodyPr/>
        <a:lstStyle/>
        <a:p>
          <a:endParaRPr lang="en-US"/>
        </a:p>
      </dgm:t>
    </dgm:pt>
    <dgm:pt modelId="{47A6186E-9C51-4086-AC14-A5709EC4BCAB}" type="pres">
      <dgm:prSet presAssocID="{8A764DF3-C042-485B-A7AC-0DD52478CD86}" presName="node" presStyleLbl="node1" presStyleIdx="5" presStyleCnt="12">
        <dgm:presLayoutVars>
          <dgm:bulletEnabled val="1"/>
        </dgm:presLayoutVars>
      </dgm:prSet>
      <dgm:spPr/>
      <dgm:t>
        <a:bodyPr/>
        <a:lstStyle/>
        <a:p>
          <a:endParaRPr lang="en-US"/>
        </a:p>
      </dgm:t>
    </dgm:pt>
    <dgm:pt modelId="{50BC0597-1B48-4A1F-91AF-336737F1C612}" type="pres">
      <dgm:prSet presAssocID="{8F9FB06C-8112-46CE-9E9C-0A536B2645CA}" presName="sibTrans" presStyleCnt="0"/>
      <dgm:spPr/>
      <dgm:t>
        <a:bodyPr/>
        <a:lstStyle/>
        <a:p>
          <a:endParaRPr lang="en-US"/>
        </a:p>
      </dgm:t>
    </dgm:pt>
    <dgm:pt modelId="{3E8082B1-1EDF-4E03-997F-75186F184E95}" type="pres">
      <dgm:prSet presAssocID="{911E436B-A176-43C5-A3B0-0D35476878EA}" presName="node" presStyleLbl="node1" presStyleIdx="6" presStyleCnt="12">
        <dgm:presLayoutVars>
          <dgm:bulletEnabled val="1"/>
        </dgm:presLayoutVars>
      </dgm:prSet>
      <dgm:spPr/>
      <dgm:t>
        <a:bodyPr/>
        <a:lstStyle/>
        <a:p>
          <a:endParaRPr lang="en-US"/>
        </a:p>
      </dgm:t>
    </dgm:pt>
    <dgm:pt modelId="{05BCDE2C-E11C-4A4C-BBE3-B85B29C46286}" type="pres">
      <dgm:prSet presAssocID="{996F63C1-37A1-4D06-BE46-E93D0C7C2D89}" presName="sibTrans" presStyleCnt="0"/>
      <dgm:spPr/>
      <dgm:t>
        <a:bodyPr/>
        <a:lstStyle/>
        <a:p>
          <a:endParaRPr lang="en-US"/>
        </a:p>
      </dgm:t>
    </dgm:pt>
    <dgm:pt modelId="{C4A8218C-E438-49B5-A9D0-2140076BD54B}" type="pres">
      <dgm:prSet presAssocID="{9E9251AC-3FBC-486C-9E63-2E394F081D68}" presName="node" presStyleLbl="node1" presStyleIdx="7" presStyleCnt="12">
        <dgm:presLayoutVars>
          <dgm:bulletEnabled val="1"/>
        </dgm:presLayoutVars>
      </dgm:prSet>
      <dgm:spPr/>
      <dgm:t>
        <a:bodyPr/>
        <a:lstStyle/>
        <a:p>
          <a:endParaRPr lang="en-US"/>
        </a:p>
      </dgm:t>
    </dgm:pt>
    <dgm:pt modelId="{9C81258C-C248-46A7-BF68-9F5657E6792B}" type="pres">
      <dgm:prSet presAssocID="{C4FD7CBE-213D-4CFB-98D5-0AF61CDA425B}" presName="sibTrans" presStyleCnt="0"/>
      <dgm:spPr/>
      <dgm:t>
        <a:bodyPr/>
        <a:lstStyle/>
        <a:p>
          <a:endParaRPr lang="en-US"/>
        </a:p>
      </dgm:t>
    </dgm:pt>
    <dgm:pt modelId="{EAB6297D-36EC-421E-99AC-07B98B06E71D}" type="pres">
      <dgm:prSet presAssocID="{81BD2B36-C28A-4E22-A32D-917B2BBA6D1A}" presName="node" presStyleLbl="node1" presStyleIdx="8" presStyleCnt="12">
        <dgm:presLayoutVars>
          <dgm:bulletEnabled val="1"/>
        </dgm:presLayoutVars>
      </dgm:prSet>
      <dgm:spPr/>
      <dgm:t>
        <a:bodyPr/>
        <a:lstStyle/>
        <a:p>
          <a:endParaRPr lang="en-US"/>
        </a:p>
      </dgm:t>
    </dgm:pt>
    <dgm:pt modelId="{B8020B18-48F8-4798-9405-E14CF28DAADB}" type="pres">
      <dgm:prSet presAssocID="{71C7D5AE-7E7A-490E-9CC7-69A3ED44E9DB}" presName="sibTrans" presStyleCnt="0"/>
      <dgm:spPr/>
      <dgm:t>
        <a:bodyPr/>
        <a:lstStyle/>
        <a:p>
          <a:endParaRPr lang="en-US"/>
        </a:p>
      </dgm:t>
    </dgm:pt>
    <dgm:pt modelId="{A384F0ED-024E-40F7-865D-6AB90B79F5A8}" type="pres">
      <dgm:prSet presAssocID="{985DFD5E-6896-4DBF-BC4C-AE21A31CCE87}" presName="node" presStyleLbl="node1" presStyleIdx="9" presStyleCnt="12">
        <dgm:presLayoutVars>
          <dgm:bulletEnabled val="1"/>
        </dgm:presLayoutVars>
      </dgm:prSet>
      <dgm:spPr/>
      <dgm:t>
        <a:bodyPr/>
        <a:lstStyle/>
        <a:p>
          <a:endParaRPr lang="en-US"/>
        </a:p>
      </dgm:t>
    </dgm:pt>
    <dgm:pt modelId="{86CB7CB7-4AA5-414B-998B-1E64060A6B5B}" type="pres">
      <dgm:prSet presAssocID="{21AFC486-4AD8-49BA-8DB9-18CAC9ECCCC7}" presName="sibTrans" presStyleCnt="0"/>
      <dgm:spPr/>
      <dgm:t>
        <a:bodyPr/>
        <a:lstStyle/>
        <a:p>
          <a:endParaRPr lang="en-US"/>
        </a:p>
      </dgm:t>
    </dgm:pt>
    <dgm:pt modelId="{26421E0A-40CB-40CB-962D-287787696BD3}" type="pres">
      <dgm:prSet presAssocID="{0F4C1919-3178-4749-BA35-CC372F912A70}" presName="node" presStyleLbl="node1" presStyleIdx="10" presStyleCnt="12">
        <dgm:presLayoutVars>
          <dgm:bulletEnabled val="1"/>
        </dgm:presLayoutVars>
      </dgm:prSet>
      <dgm:spPr/>
      <dgm:t>
        <a:bodyPr/>
        <a:lstStyle/>
        <a:p>
          <a:endParaRPr lang="en-US"/>
        </a:p>
      </dgm:t>
    </dgm:pt>
    <dgm:pt modelId="{50A46544-DA43-42B2-9065-C9CE58C9B832}" type="pres">
      <dgm:prSet presAssocID="{26DF537D-1806-49E1-BC4B-6A13FC644871}" presName="sibTrans" presStyleCnt="0"/>
      <dgm:spPr/>
      <dgm:t>
        <a:bodyPr/>
        <a:lstStyle/>
        <a:p>
          <a:endParaRPr lang="en-US"/>
        </a:p>
      </dgm:t>
    </dgm:pt>
    <dgm:pt modelId="{5D80F46F-16AA-4C0D-A720-27BB7ED5FFD8}" type="pres">
      <dgm:prSet presAssocID="{EF435ACD-3A3B-4CC1-9F78-A86F5E7DB474}" presName="node" presStyleLbl="node1" presStyleIdx="11" presStyleCnt="12">
        <dgm:presLayoutVars>
          <dgm:bulletEnabled val="1"/>
        </dgm:presLayoutVars>
      </dgm:prSet>
      <dgm:spPr/>
      <dgm:t>
        <a:bodyPr/>
        <a:lstStyle/>
        <a:p>
          <a:endParaRPr lang="en-US"/>
        </a:p>
      </dgm:t>
    </dgm:pt>
  </dgm:ptLst>
  <dgm:cxnLst>
    <dgm:cxn modelId="{9918654D-9FA3-4C75-A713-9120DA2ACD5D}" type="presOf" srcId="{96BE69AB-FDF0-4806-9E40-C7DE6A748F8A}" destId="{4AD13B20-35B3-4486-B5ED-643C604C792F}" srcOrd="0" destOrd="0" presId="urn:microsoft.com/office/officeart/2005/8/layout/default#1"/>
    <dgm:cxn modelId="{9B4EBA12-D026-4829-AD10-0C538FE7D0B7}" srcId="{7650E915-79A8-4738-80B6-A4D0FFFF2AF9}" destId="{2B86B990-705D-4221-96F4-F6EBBD5F995E}" srcOrd="1" destOrd="0" parTransId="{7F4B94F0-0586-47FD-9B88-EF93F0729DE1}" sibTransId="{2D76B04C-EB9A-4671-8CAF-32C8B120D6B5}"/>
    <dgm:cxn modelId="{26E134D1-4780-45B0-A254-BA1B150C62AE}" srcId="{7650E915-79A8-4738-80B6-A4D0FFFF2AF9}" destId="{9E9251AC-3FBC-486C-9E63-2E394F081D68}" srcOrd="7" destOrd="0" parTransId="{2663A11F-F5DB-4262-854E-79786245F4B6}" sibTransId="{C4FD7CBE-213D-4CFB-98D5-0AF61CDA425B}"/>
    <dgm:cxn modelId="{6763B681-9E58-46B0-8FD3-B733B97B469C}" srcId="{7650E915-79A8-4738-80B6-A4D0FFFF2AF9}" destId="{EF435ACD-3A3B-4CC1-9F78-A86F5E7DB474}" srcOrd="11" destOrd="0" parTransId="{5B5F3A5F-1686-46CF-8F29-C132E74AAEB2}" sibTransId="{7FC67AC3-4471-49EA-8632-AECB0C95A657}"/>
    <dgm:cxn modelId="{62BC457B-45C1-416B-A11B-2DCD26EFB96A}" type="presOf" srcId="{12C856E4-D3E8-46BE-BF33-3A4C5D6F7E38}" destId="{CFF97FFE-323B-4097-B61B-0839DA3E704C}" srcOrd="0" destOrd="0" presId="urn:microsoft.com/office/officeart/2005/8/layout/default#1"/>
    <dgm:cxn modelId="{02F656B5-08E1-4DA0-B07F-DFBDFE9B1FFD}" type="presOf" srcId="{74B82AE6-8ECC-4237-B384-C62849F33D6D}" destId="{7D7B03B4-F649-4FAF-B6CF-426513A0E38F}" srcOrd="0" destOrd="0" presId="urn:microsoft.com/office/officeart/2005/8/layout/default#1"/>
    <dgm:cxn modelId="{15628D5D-F1FA-47A5-856C-169B5FE67415}" srcId="{7650E915-79A8-4738-80B6-A4D0FFFF2AF9}" destId="{81BD2B36-C28A-4E22-A32D-917B2BBA6D1A}" srcOrd="8" destOrd="0" parTransId="{9224C678-D9FA-4DFF-BA9C-3BEBF4D6EC71}" sibTransId="{71C7D5AE-7E7A-490E-9CC7-69A3ED44E9DB}"/>
    <dgm:cxn modelId="{FC4109F2-D99F-48D6-B4B9-ECBBBEB880EF}" type="presOf" srcId="{911E436B-A176-43C5-A3B0-0D35476878EA}" destId="{3E8082B1-1EDF-4E03-997F-75186F184E95}" srcOrd="0" destOrd="0" presId="urn:microsoft.com/office/officeart/2005/8/layout/default#1"/>
    <dgm:cxn modelId="{D98EFF1B-4ABB-4EF9-BA49-0FE2AD369D74}" type="presOf" srcId="{8A764DF3-C042-485B-A7AC-0DD52478CD86}" destId="{47A6186E-9C51-4086-AC14-A5709EC4BCAB}" srcOrd="0" destOrd="0" presId="urn:microsoft.com/office/officeart/2005/8/layout/default#1"/>
    <dgm:cxn modelId="{EA295DBB-B18F-4D1E-9AFF-61B51FFE3B3D}" srcId="{7650E915-79A8-4738-80B6-A4D0FFFF2AF9}" destId="{12C856E4-D3E8-46BE-BF33-3A4C5D6F7E38}" srcOrd="2" destOrd="0" parTransId="{0105FE42-AC88-4D95-B5C2-7E6908948760}" sibTransId="{91EDCF18-5F54-4776-BF1F-27968BDFE3E4}"/>
    <dgm:cxn modelId="{DF6E5014-D054-4A06-AD20-0430428CBEE5}" type="presOf" srcId="{7650E915-79A8-4738-80B6-A4D0FFFF2AF9}" destId="{785FC618-E1CC-487B-A1D3-F834C5C2061A}" srcOrd="0" destOrd="0" presId="urn:microsoft.com/office/officeart/2005/8/layout/default#1"/>
    <dgm:cxn modelId="{24E1F9FF-7AC8-426B-990B-B1988294C2D7}" type="presOf" srcId="{3A468FB0-D1CD-43A4-940D-79D4B9FBAB80}" destId="{DEAAA541-6362-42EF-955B-437CAE0114BB}" srcOrd="0" destOrd="0" presId="urn:microsoft.com/office/officeart/2005/8/layout/default#1"/>
    <dgm:cxn modelId="{C8EF181A-FAE0-47B3-8AF7-C0D624BDDF59}" srcId="{7650E915-79A8-4738-80B6-A4D0FFFF2AF9}" destId="{3A468FB0-D1CD-43A4-940D-79D4B9FBAB80}" srcOrd="3" destOrd="0" parTransId="{3E431B38-3BB5-4633-A4B8-3F491DC99D7F}" sibTransId="{C23BC09B-F2D5-4FDE-8F8A-2D177BA95EDF}"/>
    <dgm:cxn modelId="{EF6C4B80-3A55-4593-ABB0-C359A735EDE8}" type="presOf" srcId="{EF435ACD-3A3B-4CC1-9F78-A86F5E7DB474}" destId="{5D80F46F-16AA-4C0D-A720-27BB7ED5FFD8}" srcOrd="0" destOrd="0" presId="urn:microsoft.com/office/officeart/2005/8/layout/default#1"/>
    <dgm:cxn modelId="{2A2F2E55-4825-4CF5-B595-7DCE8A106ECD}" srcId="{7650E915-79A8-4738-80B6-A4D0FFFF2AF9}" destId="{0F4C1919-3178-4749-BA35-CC372F912A70}" srcOrd="10" destOrd="0" parTransId="{C1E1432E-79DF-45D3-96A6-C730532D1156}" sibTransId="{26DF537D-1806-49E1-BC4B-6A13FC644871}"/>
    <dgm:cxn modelId="{5A7F5518-1C44-4F96-ABB6-2AD4EE503B61}" srcId="{7650E915-79A8-4738-80B6-A4D0FFFF2AF9}" destId="{911E436B-A176-43C5-A3B0-0D35476878EA}" srcOrd="6" destOrd="0" parTransId="{A8565430-5DFE-43D2-A5E7-1054216B24FD}" sibTransId="{996F63C1-37A1-4D06-BE46-E93D0C7C2D89}"/>
    <dgm:cxn modelId="{08542E2F-E5F1-4DC8-A29F-1E72C067DEB2}" type="presOf" srcId="{2B86B990-705D-4221-96F4-F6EBBD5F995E}" destId="{031F87F5-1CC0-4D62-9D08-9966B219743E}" srcOrd="0" destOrd="0" presId="urn:microsoft.com/office/officeart/2005/8/layout/default#1"/>
    <dgm:cxn modelId="{DA172275-FFB1-4558-8061-8D8847A5787C}" srcId="{7650E915-79A8-4738-80B6-A4D0FFFF2AF9}" destId="{985DFD5E-6896-4DBF-BC4C-AE21A31CCE87}" srcOrd="9" destOrd="0" parTransId="{EEF409F2-10FD-495C-A343-AB3717A0024E}" sibTransId="{21AFC486-4AD8-49BA-8DB9-18CAC9ECCCC7}"/>
    <dgm:cxn modelId="{F923BA67-D67F-4DB7-A6B9-9FE35C131CE1}" type="presOf" srcId="{0F4C1919-3178-4749-BA35-CC372F912A70}" destId="{26421E0A-40CB-40CB-962D-287787696BD3}" srcOrd="0" destOrd="0" presId="urn:microsoft.com/office/officeart/2005/8/layout/default#1"/>
    <dgm:cxn modelId="{E45DB914-0375-4B3B-A56B-A7C06A70F469}" type="presOf" srcId="{81BD2B36-C28A-4E22-A32D-917B2BBA6D1A}" destId="{EAB6297D-36EC-421E-99AC-07B98B06E71D}" srcOrd="0" destOrd="0" presId="urn:microsoft.com/office/officeart/2005/8/layout/default#1"/>
    <dgm:cxn modelId="{63154F79-9C23-48CA-9822-3F03866A5486}" srcId="{7650E915-79A8-4738-80B6-A4D0FFFF2AF9}" destId="{74B82AE6-8ECC-4237-B384-C62849F33D6D}" srcOrd="0" destOrd="0" parTransId="{305F8A40-A888-4720-A6BE-3C0B24832B01}" sibTransId="{AE85D746-E462-4352-B32C-41CAAB6A2AED}"/>
    <dgm:cxn modelId="{71631FF8-957E-4D96-AD24-6F62E499CFE4}" srcId="{7650E915-79A8-4738-80B6-A4D0FFFF2AF9}" destId="{96BE69AB-FDF0-4806-9E40-C7DE6A748F8A}" srcOrd="4" destOrd="0" parTransId="{47F35AC6-661F-4ABE-822C-9FDBE99CB378}" sibTransId="{7AF532EA-96F5-45F7-AE1D-02B49F5D9681}"/>
    <dgm:cxn modelId="{7FA529B5-8FB5-4CDF-AAD5-B46AC245DB2A}" type="presOf" srcId="{9E9251AC-3FBC-486C-9E63-2E394F081D68}" destId="{C4A8218C-E438-49B5-A9D0-2140076BD54B}" srcOrd="0" destOrd="0" presId="urn:microsoft.com/office/officeart/2005/8/layout/default#1"/>
    <dgm:cxn modelId="{AEFE46AF-5CFB-4EC8-9034-9D1DBFE4D0FB}" srcId="{7650E915-79A8-4738-80B6-A4D0FFFF2AF9}" destId="{8A764DF3-C042-485B-A7AC-0DD52478CD86}" srcOrd="5" destOrd="0" parTransId="{1C808A21-72BA-4337-B4E9-5B89B6118D2D}" sibTransId="{8F9FB06C-8112-46CE-9E9C-0A536B2645CA}"/>
    <dgm:cxn modelId="{15C6E51D-9E1B-4D6C-92E6-70140C635CA4}" type="presOf" srcId="{985DFD5E-6896-4DBF-BC4C-AE21A31CCE87}" destId="{A384F0ED-024E-40F7-865D-6AB90B79F5A8}" srcOrd="0" destOrd="0" presId="urn:microsoft.com/office/officeart/2005/8/layout/default#1"/>
    <dgm:cxn modelId="{285BDF28-6494-4730-8AC9-F929DE8DC1DE}" type="presParOf" srcId="{785FC618-E1CC-487B-A1D3-F834C5C2061A}" destId="{7D7B03B4-F649-4FAF-B6CF-426513A0E38F}" srcOrd="0" destOrd="0" presId="urn:microsoft.com/office/officeart/2005/8/layout/default#1"/>
    <dgm:cxn modelId="{1F5DFD9F-AEAB-45C0-BB66-DF6219B4D34D}" type="presParOf" srcId="{785FC618-E1CC-487B-A1D3-F834C5C2061A}" destId="{C3BE6A6A-CFE6-42CD-ADB3-985202EF6D01}" srcOrd="1" destOrd="0" presId="urn:microsoft.com/office/officeart/2005/8/layout/default#1"/>
    <dgm:cxn modelId="{5959CA42-A77A-43AF-B6FD-7DE77639BD2C}" type="presParOf" srcId="{785FC618-E1CC-487B-A1D3-F834C5C2061A}" destId="{031F87F5-1CC0-4D62-9D08-9966B219743E}" srcOrd="2" destOrd="0" presId="urn:microsoft.com/office/officeart/2005/8/layout/default#1"/>
    <dgm:cxn modelId="{8D349615-1EA6-4964-9F98-74BC3A4089B8}" type="presParOf" srcId="{785FC618-E1CC-487B-A1D3-F834C5C2061A}" destId="{EF0AC025-A3CC-4E96-9D22-FF40B4A08AA7}" srcOrd="3" destOrd="0" presId="urn:microsoft.com/office/officeart/2005/8/layout/default#1"/>
    <dgm:cxn modelId="{90CB331D-A9BE-48A1-81F2-3099789EA256}" type="presParOf" srcId="{785FC618-E1CC-487B-A1D3-F834C5C2061A}" destId="{CFF97FFE-323B-4097-B61B-0839DA3E704C}" srcOrd="4" destOrd="0" presId="urn:microsoft.com/office/officeart/2005/8/layout/default#1"/>
    <dgm:cxn modelId="{2DD95179-69C6-48CE-AE3D-596C4755AD5E}" type="presParOf" srcId="{785FC618-E1CC-487B-A1D3-F834C5C2061A}" destId="{979D829C-D934-4D56-8C7D-F147D79440C0}" srcOrd="5" destOrd="0" presId="urn:microsoft.com/office/officeart/2005/8/layout/default#1"/>
    <dgm:cxn modelId="{8F79469A-EB10-4C34-9AE0-BDCD75D74D57}" type="presParOf" srcId="{785FC618-E1CC-487B-A1D3-F834C5C2061A}" destId="{DEAAA541-6362-42EF-955B-437CAE0114BB}" srcOrd="6" destOrd="0" presId="urn:microsoft.com/office/officeart/2005/8/layout/default#1"/>
    <dgm:cxn modelId="{13396E2D-F458-4D82-935E-6A75EA51AD33}" type="presParOf" srcId="{785FC618-E1CC-487B-A1D3-F834C5C2061A}" destId="{A74EB2FF-8E85-49C6-8A96-7DCD42D35F8D}" srcOrd="7" destOrd="0" presId="urn:microsoft.com/office/officeart/2005/8/layout/default#1"/>
    <dgm:cxn modelId="{83192D90-9B1B-4F92-9B86-13736EB30088}" type="presParOf" srcId="{785FC618-E1CC-487B-A1D3-F834C5C2061A}" destId="{4AD13B20-35B3-4486-B5ED-643C604C792F}" srcOrd="8" destOrd="0" presId="urn:microsoft.com/office/officeart/2005/8/layout/default#1"/>
    <dgm:cxn modelId="{7EDAB927-CB14-4028-B823-707B34E1EAE7}" type="presParOf" srcId="{785FC618-E1CC-487B-A1D3-F834C5C2061A}" destId="{9853F9B3-B2AD-4FC7-8989-0C6E2CB24350}" srcOrd="9" destOrd="0" presId="urn:microsoft.com/office/officeart/2005/8/layout/default#1"/>
    <dgm:cxn modelId="{BC727EEA-E262-4F38-B0DE-9194110B3417}" type="presParOf" srcId="{785FC618-E1CC-487B-A1D3-F834C5C2061A}" destId="{47A6186E-9C51-4086-AC14-A5709EC4BCAB}" srcOrd="10" destOrd="0" presId="urn:microsoft.com/office/officeart/2005/8/layout/default#1"/>
    <dgm:cxn modelId="{969ACA22-2BD2-44A4-B597-923AC4E901FD}" type="presParOf" srcId="{785FC618-E1CC-487B-A1D3-F834C5C2061A}" destId="{50BC0597-1B48-4A1F-91AF-336737F1C612}" srcOrd="11" destOrd="0" presId="urn:microsoft.com/office/officeart/2005/8/layout/default#1"/>
    <dgm:cxn modelId="{340B0FEC-4BE1-434C-A9E2-7908B8CBABD2}" type="presParOf" srcId="{785FC618-E1CC-487B-A1D3-F834C5C2061A}" destId="{3E8082B1-1EDF-4E03-997F-75186F184E95}" srcOrd="12" destOrd="0" presId="urn:microsoft.com/office/officeart/2005/8/layout/default#1"/>
    <dgm:cxn modelId="{55B02E17-8DC3-4140-91F0-24FF3F52B40C}" type="presParOf" srcId="{785FC618-E1CC-487B-A1D3-F834C5C2061A}" destId="{05BCDE2C-E11C-4A4C-BBE3-B85B29C46286}" srcOrd="13" destOrd="0" presId="urn:microsoft.com/office/officeart/2005/8/layout/default#1"/>
    <dgm:cxn modelId="{3C0453C7-C7E2-4187-BE54-1BB77BD07D66}" type="presParOf" srcId="{785FC618-E1CC-487B-A1D3-F834C5C2061A}" destId="{C4A8218C-E438-49B5-A9D0-2140076BD54B}" srcOrd="14" destOrd="0" presId="urn:microsoft.com/office/officeart/2005/8/layout/default#1"/>
    <dgm:cxn modelId="{288C9B3D-0A28-4E84-BEFF-CBDC9AAA23B8}" type="presParOf" srcId="{785FC618-E1CC-487B-A1D3-F834C5C2061A}" destId="{9C81258C-C248-46A7-BF68-9F5657E6792B}" srcOrd="15" destOrd="0" presId="urn:microsoft.com/office/officeart/2005/8/layout/default#1"/>
    <dgm:cxn modelId="{C98BA36E-C4EB-4F05-8FD5-CAF5950EE696}" type="presParOf" srcId="{785FC618-E1CC-487B-A1D3-F834C5C2061A}" destId="{EAB6297D-36EC-421E-99AC-07B98B06E71D}" srcOrd="16" destOrd="0" presId="urn:microsoft.com/office/officeart/2005/8/layout/default#1"/>
    <dgm:cxn modelId="{2AC1BAD7-A0F3-4E63-B09F-4BCA3EFDFEFA}" type="presParOf" srcId="{785FC618-E1CC-487B-A1D3-F834C5C2061A}" destId="{B8020B18-48F8-4798-9405-E14CF28DAADB}" srcOrd="17" destOrd="0" presId="urn:microsoft.com/office/officeart/2005/8/layout/default#1"/>
    <dgm:cxn modelId="{0793809A-8FFE-4FE3-A002-213951BDAEDD}" type="presParOf" srcId="{785FC618-E1CC-487B-A1D3-F834C5C2061A}" destId="{A384F0ED-024E-40F7-865D-6AB90B79F5A8}" srcOrd="18" destOrd="0" presId="urn:microsoft.com/office/officeart/2005/8/layout/default#1"/>
    <dgm:cxn modelId="{A3C80E2E-9CF0-4481-8101-C5F2634CDF17}" type="presParOf" srcId="{785FC618-E1CC-487B-A1D3-F834C5C2061A}" destId="{86CB7CB7-4AA5-414B-998B-1E64060A6B5B}" srcOrd="19" destOrd="0" presId="urn:microsoft.com/office/officeart/2005/8/layout/default#1"/>
    <dgm:cxn modelId="{42760E9F-3525-4F5D-8033-909774C92789}" type="presParOf" srcId="{785FC618-E1CC-487B-A1D3-F834C5C2061A}" destId="{26421E0A-40CB-40CB-962D-287787696BD3}" srcOrd="20" destOrd="0" presId="urn:microsoft.com/office/officeart/2005/8/layout/default#1"/>
    <dgm:cxn modelId="{A2E5B7B5-4FFA-44C6-8A8B-04A4A781A5C7}" type="presParOf" srcId="{785FC618-E1CC-487B-A1D3-F834C5C2061A}" destId="{50A46544-DA43-42B2-9065-C9CE58C9B832}" srcOrd="21" destOrd="0" presId="urn:microsoft.com/office/officeart/2005/8/layout/default#1"/>
    <dgm:cxn modelId="{479DEC51-E9A5-4CC3-815E-6505D6ED27BE}" type="presParOf" srcId="{785FC618-E1CC-487B-A1D3-F834C5C2061A}" destId="{5D80F46F-16AA-4C0D-A720-27BB7ED5FFD8}" srcOrd="22" destOrd="0" presId="urn:microsoft.com/office/officeart/2005/8/layout/defaul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B895CB-98C9-497C-9A96-4461C74E3625}" type="doc">
      <dgm:prSet loTypeId="urn:microsoft.com/office/officeart/2005/8/layout/radial5" loCatId="relationship" qsTypeId="urn:microsoft.com/office/officeart/2005/8/quickstyle/3d2" qsCatId="3D" csTypeId="urn:microsoft.com/office/officeart/2005/8/colors/accent6_2" csCatId="accent6" phldr="1"/>
      <dgm:spPr/>
      <dgm:t>
        <a:bodyPr/>
        <a:lstStyle/>
        <a:p>
          <a:endParaRPr lang="en-US"/>
        </a:p>
      </dgm:t>
    </dgm:pt>
    <dgm:pt modelId="{03E5AED7-C77B-4F56-98EC-62117E1A12E3}">
      <dgm:prSet phldrT="[Text]" custT="1"/>
      <dgm:spPr/>
      <dgm:t>
        <a:bodyPr/>
        <a:lstStyle/>
        <a:p>
          <a:r>
            <a:rPr lang="en-US" sz="6000" b="0" baseline="0" dirty="0" smtClean="0">
              <a:solidFill>
                <a:schemeClr val="tx1"/>
              </a:solidFill>
            </a:rPr>
            <a:t>MAS</a:t>
          </a:r>
          <a:endParaRPr lang="en-US" sz="6000" b="0" baseline="0" dirty="0">
            <a:solidFill>
              <a:schemeClr val="tx1"/>
            </a:solidFill>
          </a:endParaRPr>
        </a:p>
      </dgm:t>
    </dgm:pt>
    <dgm:pt modelId="{FB93394B-125E-4CF3-9590-EBDA2A3B82CD}" type="parTrans" cxnId="{8DBABC4F-621E-4A98-9933-619AAB8868F4}">
      <dgm:prSet/>
      <dgm:spPr/>
      <dgm:t>
        <a:bodyPr/>
        <a:lstStyle/>
        <a:p>
          <a:endParaRPr lang="en-US"/>
        </a:p>
      </dgm:t>
    </dgm:pt>
    <dgm:pt modelId="{EAC8775A-DDB3-4CBA-9DB8-5F10958AE1D1}" type="sibTrans" cxnId="{8DBABC4F-621E-4A98-9933-619AAB8868F4}">
      <dgm:prSet/>
      <dgm:spPr/>
      <dgm:t>
        <a:bodyPr/>
        <a:lstStyle/>
        <a:p>
          <a:endParaRPr lang="en-US"/>
        </a:p>
      </dgm:t>
    </dgm:pt>
    <dgm:pt modelId="{39A3D35D-47BA-4744-8C90-71D00656D759}">
      <dgm:prSet phldrT="[Text]" custT="1"/>
      <dgm:spPr/>
      <dgm:t>
        <a:bodyPr/>
        <a:lstStyle/>
        <a:p>
          <a:r>
            <a:rPr lang="en-US" sz="1400" baseline="0" dirty="0" smtClean="0">
              <a:solidFill>
                <a:schemeClr val="tx1"/>
              </a:solidFill>
            </a:rPr>
            <a:t>Veteran Team</a:t>
          </a:r>
          <a:endParaRPr lang="en-US" sz="1400" baseline="0" dirty="0">
            <a:solidFill>
              <a:schemeClr val="tx1"/>
            </a:solidFill>
          </a:endParaRPr>
        </a:p>
      </dgm:t>
    </dgm:pt>
    <dgm:pt modelId="{58521782-282E-48F0-A542-AC8FDFE1DE7F}" type="parTrans" cxnId="{60BB875F-F80B-40BF-81EF-4F0DF55A362A}">
      <dgm:prSet/>
      <dgm:spPr/>
      <dgm:t>
        <a:bodyPr/>
        <a:lstStyle/>
        <a:p>
          <a:endParaRPr lang="en-US" dirty="0"/>
        </a:p>
      </dgm:t>
    </dgm:pt>
    <dgm:pt modelId="{728E1BFB-0071-4299-A1B2-598E1CB0A538}" type="sibTrans" cxnId="{60BB875F-F80B-40BF-81EF-4F0DF55A362A}">
      <dgm:prSet/>
      <dgm:spPr/>
      <dgm:t>
        <a:bodyPr/>
        <a:lstStyle/>
        <a:p>
          <a:endParaRPr lang="en-US"/>
        </a:p>
      </dgm:t>
    </dgm:pt>
    <dgm:pt modelId="{45F457A7-F3F4-4020-8955-200FE5B81332}">
      <dgm:prSet phldrT="[Text]" custT="1"/>
      <dgm:spPr/>
      <dgm:t>
        <a:bodyPr/>
        <a:lstStyle/>
        <a:p>
          <a:r>
            <a:rPr lang="en-US" sz="1400" baseline="0" dirty="0" smtClean="0">
              <a:solidFill>
                <a:schemeClr val="tx1"/>
              </a:solidFill>
            </a:rPr>
            <a:t>Family Team</a:t>
          </a:r>
          <a:endParaRPr lang="en-US" sz="1400" baseline="0" dirty="0">
            <a:solidFill>
              <a:schemeClr val="tx1"/>
            </a:solidFill>
          </a:endParaRPr>
        </a:p>
      </dgm:t>
    </dgm:pt>
    <dgm:pt modelId="{9AAA4CF1-BC0C-44BE-9891-AD4BF180B117}" type="parTrans" cxnId="{CDE1074E-481D-4A38-B659-81232406B4E3}">
      <dgm:prSet/>
      <dgm:spPr/>
      <dgm:t>
        <a:bodyPr/>
        <a:lstStyle/>
        <a:p>
          <a:endParaRPr lang="en-US" dirty="0"/>
        </a:p>
      </dgm:t>
    </dgm:pt>
    <dgm:pt modelId="{5CFADC91-0616-4A95-8023-05BAD650BB9F}" type="sibTrans" cxnId="{CDE1074E-481D-4A38-B659-81232406B4E3}">
      <dgm:prSet/>
      <dgm:spPr/>
      <dgm:t>
        <a:bodyPr/>
        <a:lstStyle/>
        <a:p>
          <a:endParaRPr lang="en-US"/>
        </a:p>
      </dgm:t>
    </dgm:pt>
    <dgm:pt modelId="{BA752591-4760-411E-A7CD-87D6FE5A9846}">
      <dgm:prSet phldrT="[Text]" custT="1"/>
      <dgm:spPr>
        <a:solidFill>
          <a:schemeClr val="accent5">
            <a:lumMod val="75000"/>
          </a:schemeClr>
        </a:solidFill>
      </dgm:spPr>
      <dgm:t>
        <a:bodyPr/>
        <a:lstStyle/>
        <a:p>
          <a:r>
            <a:rPr lang="en-US" sz="1400" baseline="0" dirty="0" smtClean="0">
              <a:solidFill>
                <a:schemeClr val="tx1"/>
              </a:solidFill>
            </a:rPr>
            <a:t>Rapid         Re-Entry Team</a:t>
          </a:r>
          <a:endParaRPr lang="en-US" sz="1400" baseline="0" dirty="0">
            <a:solidFill>
              <a:schemeClr val="tx1"/>
            </a:solidFill>
          </a:endParaRPr>
        </a:p>
      </dgm:t>
    </dgm:pt>
    <dgm:pt modelId="{16B70405-4932-461C-A746-B721C25C4EDF}" type="parTrans" cxnId="{320F16B9-C7C3-4438-9117-4C868574E895}">
      <dgm:prSet/>
      <dgm:spPr/>
      <dgm:t>
        <a:bodyPr/>
        <a:lstStyle/>
        <a:p>
          <a:endParaRPr lang="en-US" dirty="0"/>
        </a:p>
      </dgm:t>
    </dgm:pt>
    <dgm:pt modelId="{36918555-3E40-4586-82EA-C489F387BF2F}" type="sibTrans" cxnId="{320F16B9-C7C3-4438-9117-4C868574E895}">
      <dgm:prSet/>
      <dgm:spPr/>
      <dgm:t>
        <a:bodyPr/>
        <a:lstStyle/>
        <a:p>
          <a:endParaRPr lang="en-US"/>
        </a:p>
      </dgm:t>
    </dgm:pt>
    <dgm:pt modelId="{BF308C07-9AA8-4B82-844A-E8AE0888591A}">
      <dgm:prSet phldrT="[Text]" custT="1"/>
      <dgm:spPr/>
      <dgm:t>
        <a:bodyPr/>
        <a:lstStyle/>
        <a:p>
          <a:r>
            <a:rPr lang="en-US" sz="1400" baseline="0" dirty="0" smtClean="0">
              <a:solidFill>
                <a:schemeClr val="tx1"/>
              </a:solidFill>
            </a:rPr>
            <a:t>Supported Income Team</a:t>
          </a:r>
          <a:endParaRPr lang="en-US" sz="1400" baseline="0" dirty="0">
            <a:solidFill>
              <a:schemeClr val="tx1"/>
            </a:solidFill>
          </a:endParaRPr>
        </a:p>
      </dgm:t>
    </dgm:pt>
    <dgm:pt modelId="{3DE30FAF-B504-4A14-A1CA-D5A5F21E5D9A}" type="parTrans" cxnId="{42C5EF6C-FC5A-45AE-95BB-A8213C02BE00}">
      <dgm:prSet/>
      <dgm:spPr/>
      <dgm:t>
        <a:bodyPr/>
        <a:lstStyle/>
        <a:p>
          <a:endParaRPr lang="en-US" dirty="0"/>
        </a:p>
      </dgm:t>
    </dgm:pt>
    <dgm:pt modelId="{63AD35D1-F170-4250-A545-22B1C48F3740}" type="sibTrans" cxnId="{42C5EF6C-FC5A-45AE-95BB-A8213C02BE00}">
      <dgm:prSet/>
      <dgm:spPr/>
      <dgm:t>
        <a:bodyPr/>
        <a:lstStyle/>
        <a:p>
          <a:endParaRPr lang="en-US"/>
        </a:p>
      </dgm:t>
    </dgm:pt>
    <dgm:pt modelId="{A6890C15-D778-42BC-8D8D-78ED7C8DA619}">
      <dgm:prSet phldrT="[Text]" custT="1"/>
      <dgm:spPr/>
      <dgm:t>
        <a:bodyPr/>
        <a:lstStyle/>
        <a:p>
          <a:r>
            <a:rPr lang="en-US" sz="1400" baseline="0" dirty="0" smtClean="0">
              <a:solidFill>
                <a:schemeClr val="tx1"/>
              </a:solidFill>
            </a:rPr>
            <a:t>Employment Team</a:t>
          </a:r>
          <a:endParaRPr lang="en-US" sz="1400" baseline="0" dirty="0">
            <a:solidFill>
              <a:schemeClr val="tx1"/>
            </a:solidFill>
          </a:endParaRPr>
        </a:p>
      </dgm:t>
    </dgm:pt>
    <dgm:pt modelId="{15CA147C-2DE3-4807-86A7-073E11ADFB73}" type="parTrans" cxnId="{6F43F2D5-2B55-4E24-93AA-4D3711F90473}">
      <dgm:prSet/>
      <dgm:spPr/>
      <dgm:t>
        <a:bodyPr/>
        <a:lstStyle/>
        <a:p>
          <a:endParaRPr lang="en-US" dirty="0"/>
        </a:p>
      </dgm:t>
    </dgm:pt>
    <dgm:pt modelId="{699D3A2E-9AC4-4F4D-9CFF-ECB35FD3542C}" type="sibTrans" cxnId="{6F43F2D5-2B55-4E24-93AA-4D3711F90473}">
      <dgm:prSet/>
      <dgm:spPr/>
      <dgm:t>
        <a:bodyPr/>
        <a:lstStyle/>
        <a:p>
          <a:endParaRPr lang="en-US"/>
        </a:p>
      </dgm:t>
    </dgm:pt>
    <dgm:pt modelId="{4DB62717-5E84-46E8-B2E6-2A83A07A4CD3}">
      <dgm:prSet phldrT="[Text]" custRadScaleRad="100238" custRadScaleInc="-6808"/>
      <dgm:spPr/>
      <dgm:t>
        <a:bodyPr/>
        <a:lstStyle/>
        <a:p>
          <a:endParaRPr lang="en-US" dirty="0"/>
        </a:p>
      </dgm:t>
    </dgm:pt>
    <dgm:pt modelId="{957E166D-8403-4A0A-9996-415E55F8CEB6}" type="parTrans" cxnId="{A205197C-E654-4D41-ACC4-8435E3B26F88}">
      <dgm:prSet/>
      <dgm:spPr>
        <a:prstGeom prst="leftArrow">
          <a:avLst/>
        </a:prstGeom>
      </dgm:spPr>
      <dgm:t>
        <a:bodyPr/>
        <a:lstStyle/>
        <a:p>
          <a:endParaRPr lang="en-US"/>
        </a:p>
      </dgm:t>
    </dgm:pt>
    <dgm:pt modelId="{9AF88118-5F20-4495-A9DA-39DC3501E3BE}" type="sibTrans" cxnId="{A205197C-E654-4D41-ACC4-8435E3B26F88}">
      <dgm:prSet/>
      <dgm:spPr/>
      <dgm:t>
        <a:bodyPr/>
        <a:lstStyle/>
        <a:p>
          <a:endParaRPr lang="en-US"/>
        </a:p>
      </dgm:t>
    </dgm:pt>
    <dgm:pt modelId="{991DD754-57CE-4F40-8927-C8FC9F8383F0}">
      <dgm:prSet phldrT="[Text]" custRadScaleRad="100238" custRadScaleInc="-6808"/>
      <dgm:spPr/>
      <dgm:t>
        <a:bodyPr/>
        <a:lstStyle/>
        <a:p>
          <a:endParaRPr lang="en-US" dirty="0"/>
        </a:p>
      </dgm:t>
    </dgm:pt>
    <dgm:pt modelId="{E07A07DC-890E-43F2-A660-5EB83511E92E}" type="parTrans" cxnId="{21242874-77D8-45A7-B378-442CB9DD1FDA}">
      <dgm:prSet/>
      <dgm:spPr>
        <a:prstGeom prst="leftArrow">
          <a:avLst/>
        </a:prstGeom>
      </dgm:spPr>
      <dgm:t>
        <a:bodyPr/>
        <a:lstStyle/>
        <a:p>
          <a:endParaRPr lang="en-US"/>
        </a:p>
      </dgm:t>
    </dgm:pt>
    <dgm:pt modelId="{6110F19B-EFD6-45A3-9769-678E92592996}" type="sibTrans" cxnId="{21242874-77D8-45A7-B378-442CB9DD1FDA}">
      <dgm:prSet/>
      <dgm:spPr/>
      <dgm:t>
        <a:bodyPr/>
        <a:lstStyle/>
        <a:p>
          <a:endParaRPr lang="en-US"/>
        </a:p>
      </dgm:t>
    </dgm:pt>
    <dgm:pt modelId="{AE23FE53-35FD-4CE5-B9CA-B7F8FCB3CC93}">
      <dgm:prSet phldrT="[Text]" custT="1"/>
      <dgm:spPr>
        <a:solidFill>
          <a:schemeClr val="accent4">
            <a:lumMod val="75000"/>
          </a:schemeClr>
        </a:solidFill>
      </dgm:spPr>
      <dgm:t>
        <a:bodyPr/>
        <a:lstStyle/>
        <a:p>
          <a:r>
            <a:rPr lang="en-US" sz="1400" baseline="0" dirty="0" smtClean="0">
              <a:solidFill>
                <a:schemeClr val="tx1"/>
              </a:solidFill>
            </a:rPr>
            <a:t>Tenant Services Team</a:t>
          </a:r>
          <a:endParaRPr lang="en-US" sz="1400" baseline="0" dirty="0">
            <a:solidFill>
              <a:schemeClr val="tx1"/>
            </a:solidFill>
          </a:endParaRPr>
        </a:p>
      </dgm:t>
    </dgm:pt>
    <dgm:pt modelId="{E9D23F25-6CC7-472A-94F2-BAA46A01CFFE}" type="sibTrans" cxnId="{DE62880C-2251-48B8-86D4-F2265084CEF5}">
      <dgm:prSet/>
      <dgm:spPr/>
      <dgm:t>
        <a:bodyPr/>
        <a:lstStyle/>
        <a:p>
          <a:endParaRPr lang="en-US"/>
        </a:p>
      </dgm:t>
    </dgm:pt>
    <dgm:pt modelId="{9023AF6F-EF7C-4719-B14A-146B81AB94D3}" type="parTrans" cxnId="{DE62880C-2251-48B8-86D4-F2265084CEF5}">
      <dgm:prSet/>
      <dgm:spPr/>
      <dgm:t>
        <a:bodyPr/>
        <a:lstStyle/>
        <a:p>
          <a:endParaRPr lang="en-US" dirty="0"/>
        </a:p>
      </dgm:t>
    </dgm:pt>
    <dgm:pt modelId="{EF312C31-982F-489D-9D71-E9B3AB43C853}" type="pres">
      <dgm:prSet presAssocID="{6DB895CB-98C9-497C-9A96-4461C74E3625}" presName="Name0" presStyleCnt="0">
        <dgm:presLayoutVars>
          <dgm:chMax val="1"/>
          <dgm:dir/>
          <dgm:animLvl val="ctr"/>
          <dgm:resizeHandles val="exact"/>
        </dgm:presLayoutVars>
      </dgm:prSet>
      <dgm:spPr/>
      <dgm:t>
        <a:bodyPr/>
        <a:lstStyle/>
        <a:p>
          <a:endParaRPr lang="en-US"/>
        </a:p>
      </dgm:t>
    </dgm:pt>
    <dgm:pt modelId="{6016D218-354A-46D6-A56F-56AF0E3CE2C2}" type="pres">
      <dgm:prSet presAssocID="{03E5AED7-C77B-4F56-98EC-62117E1A12E3}" presName="centerShape" presStyleLbl="node0" presStyleIdx="0" presStyleCnt="1" custScaleX="314012" custScaleY="186652" custLinFactNeighborX="1562" custLinFactNeighborY="-1170"/>
      <dgm:spPr/>
      <dgm:t>
        <a:bodyPr/>
        <a:lstStyle/>
        <a:p>
          <a:endParaRPr lang="en-US"/>
        </a:p>
      </dgm:t>
    </dgm:pt>
    <dgm:pt modelId="{2B6D7D07-534A-4AEA-BFE2-9B111AA49B3C}" type="pres">
      <dgm:prSet presAssocID="{15CA147C-2DE3-4807-86A7-073E11ADFB73}" presName="parTrans" presStyleLbl="sibTrans2D1" presStyleIdx="0" presStyleCnt="6"/>
      <dgm:spPr>
        <a:prstGeom prst="leftArrow">
          <a:avLst/>
        </a:prstGeom>
      </dgm:spPr>
      <dgm:t>
        <a:bodyPr/>
        <a:lstStyle/>
        <a:p>
          <a:endParaRPr lang="en-US"/>
        </a:p>
      </dgm:t>
    </dgm:pt>
    <dgm:pt modelId="{FBF67760-2FBE-42F8-AF56-7F7B41707865}" type="pres">
      <dgm:prSet presAssocID="{15CA147C-2DE3-4807-86A7-073E11ADFB73}" presName="connectorText" presStyleLbl="sibTrans2D1" presStyleIdx="0" presStyleCnt="6"/>
      <dgm:spPr/>
      <dgm:t>
        <a:bodyPr/>
        <a:lstStyle/>
        <a:p>
          <a:endParaRPr lang="en-US"/>
        </a:p>
      </dgm:t>
    </dgm:pt>
    <dgm:pt modelId="{A27B2C88-2640-43B9-A199-6FA625F82932}" type="pres">
      <dgm:prSet presAssocID="{A6890C15-D778-42BC-8D8D-78ED7C8DA619}" presName="node" presStyleLbl="node1" presStyleIdx="0" presStyleCnt="6" custScaleX="133419" custScaleY="109296" custRadScaleRad="92204" custRadScaleInc="3235">
        <dgm:presLayoutVars>
          <dgm:bulletEnabled val="1"/>
        </dgm:presLayoutVars>
      </dgm:prSet>
      <dgm:spPr/>
      <dgm:t>
        <a:bodyPr/>
        <a:lstStyle/>
        <a:p>
          <a:endParaRPr lang="en-US"/>
        </a:p>
      </dgm:t>
    </dgm:pt>
    <dgm:pt modelId="{169F633A-0F26-4917-B4AC-AF9D13CD9E5A}" type="pres">
      <dgm:prSet presAssocID="{3DE30FAF-B504-4A14-A1CA-D5A5F21E5D9A}" presName="parTrans" presStyleLbl="sibTrans2D1" presStyleIdx="1" presStyleCnt="6"/>
      <dgm:spPr>
        <a:prstGeom prst="leftArrow">
          <a:avLst/>
        </a:prstGeom>
      </dgm:spPr>
      <dgm:t>
        <a:bodyPr/>
        <a:lstStyle/>
        <a:p>
          <a:endParaRPr lang="en-US"/>
        </a:p>
      </dgm:t>
    </dgm:pt>
    <dgm:pt modelId="{DC4AA3E4-70A4-4DDD-A137-6536536E37AC}" type="pres">
      <dgm:prSet presAssocID="{3DE30FAF-B504-4A14-A1CA-D5A5F21E5D9A}" presName="connectorText" presStyleLbl="sibTrans2D1" presStyleIdx="1" presStyleCnt="6"/>
      <dgm:spPr/>
      <dgm:t>
        <a:bodyPr/>
        <a:lstStyle/>
        <a:p>
          <a:endParaRPr lang="en-US"/>
        </a:p>
      </dgm:t>
    </dgm:pt>
    <dgm:pt modelId="{A56375BF-2F4E-4E3C-A1B4-B5FCAC8651BE}" type="pres">
      <dgm:prSet presAssocID="{BF308C07-9AA8-4B82-844A-E8AE0888591A}" presName="node" presStyleLbl="node1" presStyleIdx="1" presStyleCnt="6" custScaleX="124885" custScaleY="109296">
        <dgm:presLayoutVars>
          <dgm:bulletEnabled val="1"/>
        </dgm:presLayoutVars>
      </dgm:prSet>
      <dgm:spPr/>
      <dgm:t>
        <a:bodyPr/>
        <a:lstStyle/>
        <a:p>
          <a:endParaRPr lang="en-US"/>
        </a:p>
      </dgm:t>
    </dgm:pt>
    <dgm:pt modelId="{E1F01F25-6F41-49A9-8AD3-68E3020463E9}" type="pres">
      <dgm:prSet presAssocID="{58521782-282E-48F0-A542-AC8FDFE1DE7F}" presName="parTrans" presStyleLbl="sibTrans2D1" presStyleIdx="2" presStyleCnt="6"/>
      <dgm:spPr>
        <a:prstGeom prst="leftArrow">
          <a:avLst/>
        </a:prstGeom>
      </dgm:spPr>
      <dgm:t>
        <a:bodyPr/>
        <a:lstStyle/>
        <a:p>
          <a:endParaRPr lang="en-US"/>
        </a:p>
      </dgm:t>
    </dgm:pt>
    <dgm:pt modelId="{D9C3BB4B-86C9-417F-8824-7CAEBA5FC247}" type="pres">
      <dgm:prSet presAssocID="{58521782-282E-48F0-A542-AC8FDFE1DE7F}" presName="connectorText" presStyleLbl="sibTrans2D1" presStyleIdx="2" presStyleCnt="6"/>
      <dgm:spPr/>
      <dgm:t>
        <a:bodyPr/>
        <a:lstStyle/>
        <a:p>
          <a:endParaRPr lang="en-US"/>
        </a:p>
      </dgm:t>
    </dgm:pt>
    <dgm:pt modelId="{8CEB6E2D-6A1B-4548-8936-D25443B871B3}" type="pres">
      <dgm:prSet presAssocID="{39A3D35D-47BA-4744-8C90-71D00656D759}" presName="node" presStyleLbl="node1" presStyleIdx="2" presStyleCnt="6" custScaleX="124885" custScaleY="109296">
        <dgm:presLayoutVars>
          <dgm:bulletEnabled val="1"/>
        </dgm:presLayoutVars>
      </dgm:prSet>
      <dgm:spPr/>
      <dgm:t>
        <a:bodyPr/>
        <a:lstStyle/>
        <a:p>
          <a:endParaRPr lang="en-US"/>
        </a:p>
      </dgm:t>
    </dgm:pt>
    <dgm:pt modelId="{289A3D55-81BA-41D7-B99D-D169760B812E}" type="pres">
      <dgm:prSet presAssocID="{9AAA4CF1-BC0C-44BE-9891-AD4BF180B117}" presName="parTrans" presStyleLbl="sibTrans2D1" presStyleIdx="3" presStyleCnt="6"/>
      <dgm:spPr>
        <a:prstGeom prst="leftArrow">
          <a:avLst/>
        </a:prstGeom>
      </dgm:spPr>
      <dgm:t>
        <a:bodyPr/>
        <a:lstStyle/>
        <a:p>
          <a:endParaRPr lang="en-US"/>
        </a:p>
      </dgm:t>
    </dgm:pt>
    <dgm:pt modelId="{5A7601B8-DB45-4701-ABD6-640CA0A9C1E9}" type="pres">
      <dgm:prSet presAssocID="{9AAA4CF1-BC0C-44BE-9891-AD4BF180B117}" presName="connectorText" presStyleLbl="sibTrans2D1" presStyleIdx="3" presStyleCnt="6"/>
      <dgm:spPr/>
      <dgm:t>
        <a:bodyPr/>
        <a:lstStyle/>
        <a:p>
          <a:endParaRPr lang="en-US"/>
        </a:p>
      </dgm:t>
    </dgm:pt>
    <dgm:pt modelId="{66EB2846-0971-44D0-BFFB-438254E3DCCD}" type="pres">
      <dgm:prSet presAssocID="{45F457A7-F3F4-4020-8955-200FE5B81332}" presName="node" presStyleLbl="node1" presStyleIdx="3" presStyleCnt="6" custScaleX="124885" custScaleY="109296" custRadScaleRad="89848">
        <dgm:presLayoutVars>
          <dgm:bulletEnabled val="1"/>
        </dgm:presLayoutVars>
      </dgm:prSet>
      <dgm:spPr/>
      <dgm:t>
        <a:bodyPr/>
        <a:lstStyle/>
        <a:p>
          <a:endParaRPr lang="en-US"/>
        </a:p>
      </dgm:t>
    </dgm:pt>
    <dgm:pt modelId="{4FDDF1C0-F5E8-47D6-AB9C-4F88AF3DCC2E}" type="pres">
      <dgm:prSet presAssocID="{16B70405-4932-461C-A746-B721C25C4EDF}" presName="parTrans" presStyleLbl="sibTrans2D1" presStyleIdx="4" presStyleCnt="6"/>
      <dgm:spPr>
        <a:prstGeom prst="leftArrow">
          <a:avLst/>
        </a:prstGeom>
      </dgm:spPr>
      <dgm:t>
        <a:bodyPr/>
        <a:lstStyle/>
        <a:p>
          <a:endParaRPr lang="en-US"/>
        </a:p>
      </dgm:t>
    </dgm:pt>
    <dgm:pt modelId="{ACD9DE6B-9546-45F3-B973-34742A85F856}" type="pres">
      <dgm:prSet presAssocID="{16B70405-4932-461C-A746-B721C25C4EDF}" presName="connectorText" presStyleLbl="sibTrans2D1" presStyleIdx="4" presStyleCnt="6"/>
      <dgm:spPr/>
      <dgm:t>
        <a:bodyPr/>
        <a:lstStyle/>
        <a:p>
          <a:endParaRPr lang="en-US"/>
        </a:p>
      </dgm:t>
    </dgm:pt>
    <dgm:pt modelId="{93034538-3F18-453F-9AE0-1E0CDEC95891}" type="pres">
      <dgm:prSet presAssocID="{BA752591-4760-411E-A7CD-87D6FE5A9846}" presName="node" presStyleLbl="node1" presStyleIdx="4" presStyleCnt="6" custScaleX="124885" custScaleY="109296">
        <dgm:presLayoutVars>
          <dgm:bulletEnabled val="1"/>
        </dgm:presLayoutVars>
      </dgm:prSet>
      <dgm:spPr/>
      <dgm:t>
        <a:bodyPr/>
        <a:lstStyle/>
        <a:p>
          <a:endParaRPr lang="en-US"/>
        </a:p>
      </dgm:t>
    </dgm:pt>
    <dgm:pt modelId="{F3A8F4B8-CA27-407E-BBE5-9983E2787CDC}" type="pres">
      <dgm:prSet presAssocID="{9023AF6F-EF7C-4719-B14A-146B81AB94D3}" presName="parTrans" presStyleLbl="sibTrans2D1" presStyleIdx="5" presStyleCnt="6"/>
      <dgm:spPr>
        <a:prstGeom prst="leftArrow">
          <a:avLst/>
        </a:prstGeom>
      </dgm:spPr>
      <dgm:t>
        <a:bodyPr/>
        <a:lstStyle/>
        <a:p>
          <a:endParaRPr lang="en-US"/>
        </a:p>
      </dgm:t>
    </dgm:pt>
    <dgm:pt modelId="{BF61CB3F-D519-495F-8E2B-CB506A834E47}" type="pres">
      <dgm:prSet presAssocID="{9023AF6F-EF7C-4719-B14A-146B81AB94D3}" presName="connectorText" presStyleLbl="sibTrans2D1" presStyleIdx="5" presStyleCnt="6"/>
      <dgm:spPr/>
      <dgm:t>
        <a:bodyPr/>
        <a:lstStyle/>
        <a:p>
          <a:endParaRPr lang="en-US"/>
        </a:p>
      </dgm:t>
    </dgm:pt>
    <dgm:pt modelId="{E7D91FE2-6DB1-43FA-9228-A1FA40F18134}" type="pres">
      <dgm:prSet presAssocID="{AE23FE53-35FD-4CE5-B9CA-B7F8FCB3CC93}" presName="node" presStyleLbl="node1" presStyleIdx="5" presStyleCnt="6" custScaleX="124885" custScaleY="109296">
        <dgm:presLayoutVars>
          <dgm:bulletEnabled val="1"/>
        </dgm:presLayoutVars>
      </dgm:prSet>
      <dgm:spPr/>
      <dgm:t>
        <a:bodyPr/>
        <a:lstStyle/>
        <a:p>
          <a:endParaRPr lang="en-US"/>
        </a:p>
      </dgm:t>
    </dgm:pt>
  </dgm:ptLst>
  <dgm:cxnLst>
    <dgm:cxn modelId="{0D1BA811-B8E5-4753-BB4F-AE048DA6188E}" type="presOf" srcId="{15CA147C-2DE3-4807-86A7-073E11ADFB73}" destId="{FBF67760-2FBE-42F8-AF56-7F7B41707865}" srcOrd="1" destOrd="0" presId="urn:microsoft.com/office/officeart/2005/8/layout/radial5"/>
    <dgm:cxn modelId="{DD6EF5B6-5766-4341-88ED-74E0112A4083}" type="presOf" srcId="{BF308C07-9AA8-4B82-844A-E8AE0888591A}" destId="{A56375BF-2F4E-4E3C-A1B4-B5FCAC8651BE}" srcOrd="0" destOrd="0" presId="urn:microsoft.com/office/officeart/2005/8/layout/radial5"/>
    <dgm:cxn modelId="{2F568C25-A556-4029-8D31-6FC3DE77A3FF}" type="presOf" srcId="{16B70405-4932-461C-A746-B721C25C4EDF}" destId="{ACD9DE6B-9546-45F3-B973-34742A85F856}" srcOrd="1" destOrd="0" presId="urn:microsoft.com/office/officeart/2005/8/layout/radial5"/>
    <dgm:cxn modelId="{64AA2013-AA59-48A1-B3B0-2DA924D5A162}" type="presOf" srcId="{A6890C15-D778-42BC-8D8D-78ED7C8DA619}" destId="{A27B2C88-2640-43B9-A199-6FA625F82932}" srcOrd="0" destOrd="0" presId="urn:microsoft.com/office/officeart/2005/8/layout/radial5"/>
    <dgm:cxn modelId="{837C7BEB-A1D1-415E-9008-467732F139BE}" type="presOf" srcId="{9023AF6F-EF7C-4719-B14A-146B81AB94D3}" destId="{BF61CB3F-D519-495F-8E2B-CB506A834E47}" srcOrd="1" destOrd="0" presId="urn:microsoft.com/office/officeart/2005/8/layout/radial5"/>
    <dgm:cxn modelId="{3A1AE5DE-8AFD-432E-ADB1-94CD94360FA8}" type="presOf" srcId="{3DE30FAF-B504-4A14-A1CA-D5A5F21E5D9A}" destId="{169F633A-0F26-4917-B4AC-AF9D13CD9E5A}" srcOrd="0" destOrd="0" presId="urn:microsoft.com/office/officeart/2005/8/layout/radial5"/>
    <dgm:cxn modelId="{60BB875F-F80B-40BF-81EF-4F0DF55A362A}" srcId="{03E5AED7-C77B-4F56-98EC-62117E1A12E3}" destId="{39A3D35D-47BA-4744-8C90-71D00656D759}" srcOrd="2" destOrd="0" parTransId="{58521782-282E-48F0-A542-AC8FDFE1DE7F}" sibTransId="{728E1BFB-0071-4299-A1B2-598E1CB0A538}"/>
    <dgm:cxn modelId="{535D80ED-0276-4D0D-96FE-9EFD6DF68B3B}" type="presOf" srcId="{9023AF6F-EF7C-4719-B14A-146B81AB94D3}" destId="{F3A8F4B8-CA27-407E-BBE5-9983E2787CDC}" srcOrd="0" destOrd="0" presId="urn:microsoft.com/office/officeart/2005/8/layout/radial5"/>
    <dgm:cxn modelId="{21242874-77D8-45A7-B378-442CB9DD1FDA}" srcId="{6DB895CB-98C9-497C-9A96-4461C74E3625}" destId="{991DD754-57CE-4F40-8927-C8FC9F8383F0}" srcOrd="2" destOrd="0" parTransId="{E07A07DC-890E-43F2-A660-5EB83511E92E}" sibTransId="{6110F19B-EFD6-45A3-9769-678E92592996}"/>
    <dgm:cxn modelId="{2C69FDCB-4614-4906-A7B8-6992D4D6542E}" type="presOf" srcId="{AE23FE53-35FD-4CE5-B9CA-B7F8FCB3CC93}" destId="{E7D91FE2-6DB1-43FA-9228-A1FA40F18134}" srcOrd="0" destOrd="0" presId="urn:microsoft.com/office/officeart/2005/8/layout/radial5"/>
    <dgm:cxn modelId="{93D414AB-922C-4B33-A9A3-0AD37E67E4CD}" type="presOf" srcId="{9AAA4CF1-BC0C-44BE-9891-AD4BF180B117}" destId="{5A7601B8-DB45-4701-ABD6-640CA0A9C1E9}" srcOrd="1" destOrd="0" presId="urn:microsoft.com/office/officeart/2005/8/layout/radial5"/>
    <dgm:cxn modelId="{49547698-C030-4C6A-858C-ACA879F52BB0}" type="presOf" srcId="{9AAA4CF1-BC0C-44BE-9891-AD4BF180B117}" destId="{289A3D55-81BA-41D7-B99D-D169760B812E}" srcOrd="0" destOrd="0" presId="urn:microsoft.com/office/officeart/2005/8/layout/radial5"/>
    <dgm:cxn modelId="{AAB2A5E2-E55C-49CD-9620-AA6EF45D7445}" type="presOf" srcId="{45F457A7-F3F4-4020-8955-200FE5B81332}" destId="{66EB2846-0971-44D0-BFFB-438254E3DCCD}" srcOrd="0" destOrd="0" presId="urn:microsoft.com/office/officeart/2005/8/layout/radial5"/>
    <dgm:cxn modelId="{DE62880C-2251-48B8-86D4-F2265084CEF5}" srcId="{03E5AED7-C77B-4F56-98EC-62117E1A12E3}" destId="{AE23FE53-35FD-4CE5-B9CA-B7F8FCB3CC93}" srcOrd="5" destOrd="0" parTransId="{9023AF6F-EF7C-4719-B14A-146B81AB94D3}" sibTransId="{E9D23F25-6CC7-472A-94F2-BAA46A01CFFE}"/>
    <dgm:cxn modelId="{B3B66C30-8999-433C-9EE4-6BC1D77CC02A}" type="presOf" srcId="{03E5AED7-C77B-4F56-98EC-62117E1A12E3}" destId="{6016D218-354A-46D6-A56F-56AF0E3CE2C2}" srcOrd="0" destOrd="0" presId="urn:microsoft.com/office/officeart/2005/8/layout/radial5"/>
    <dgm:cxn modelId="{BBCA290C-8184-41D5-BCA8-96B300AF6DB3}" type="presOf" srcId="{58521782-282E-48F0-A542-AC8FDFE1DE7F}" destId="{E1F01F25-6F41-49A9-8AD3-68E3020463E9}" srcOrd="0" destOrd="0" presId="urn:microsoft.com/office/officeart/2005/8/layout/radial5"/>
    <dgm:cxn modelId="{2DBDF940-BD1E-4A0A-91E8-8A26B7135B04}" type="presOf" srcId="{BA752591-4760-411E-A7CD-87D6FE5A9846}" destId="{93034538-3F18-453F-9AE0-1E0CDEC95891}" srcOrd="0" destOrd="0" presId="urn:microsoft.com/office/officeart/2005/8/layout/radial5"/>
    <dgm:cxn modelId="{A205197C-E654-4D41-ACC4-8435E3B26F88}" srcId="{6DB895CB-98C9-497C-9A96-4461C74E3625}" destId="{4DB62717-5E84-46E8-B2E6-2A83A07A4CD3}" srcOrd="1" destOrd="0" parTransId="{957E166D-8403-4A0A-9996-415E55F8CEB6}" sibTransId="{9AF88118-5F20-4495-A9DA-39DC3501E3BE}"/>
    <dgm:cxn modelId="{42C5EF6C-FC5A-45AE-95BB-A8213C02BE00}" srcId="{03E5AED7-C77B-4F56-98EC-62117E1A12E3}" destId="{BF308C07-9AA8-4B82-844A-E8AE0888591A}" srcOrd="1" destOrd="0" parTransId="{3DE30FAF-B504-4A14-A1CA-D5A5F21E5D9A}" sibTransId="{63AD35D1-F170-4250-A545-22B1C48F3740}"/>
    <dgm:cxn modelId="{DD2FFA48-C51F-4E49-BB09-0004DE9830E3}" type="presOf" srcId="{16B70405-4932-461C-A746-B721C25C4EDF}" destId="{4FDDF1C0-F5E8-47D6-AB9C-4F88AF3DCC2E}" srcOrd="0" destOrd="0" presId="urn:microsoft.com/office/officeart/2005/8/layout/radial5"/>
    <dgm:cxn modelId="{CDE1074E-481D-4A38-B659-81232406B4E3}" srcId="{03E5AED7-C77B-4F56-98EC-62117E1A12E3}" destId="{45F457A7-F3F4-4020-8955-200FE5B81332}" srcOrd="3" destOrd="0" parTransId="{9AAA4CF1-BC0C-44BE-9891-AD4BF180B117}" sibTransId="{5CFADC91-0616-4A95-8023-05BAD650BB9F}"/>
    <dgm:cxn modelId="{6F43F2D5-2B55-4E24-93AA-4D3711F90473}" srcId="{03E5AED7-C77B-4F56-98EC-62117E1A12E3}" destId="{A6890C15-D778-42BC-8D8D-78ED7C8DA619}" srcOrd="0" destOrd="0" parTransId="{15CA147C-2DE3-4807-86A7-073E11ADFB73}" sibTransId="{699D3A2E-9AC4-4F4D-9CFF-ECB35FD3542C}"/>
    <dgm:cxn modelId="{8DBABC4F-621E-4A98-9933-619AAB8868F4}" srcId="{6DB895CB-98C9-497C-9A96-4461C74E3625}" destId="{03E5AED7-C77B-4F56-98EC-62117E1A12E3}" srcOrd="0" destOrd="0" parTransId="{FB93394B-125E-4CF3-9590-EBDA2A3B82CD}" sibTransId="{EAC8775A-DDB3-4CBA-9DB8-5F10958AE1D1}"/>
    <dgm:cxn modelId="{81DE2CBE-F70D-4BF4-836C-B5FFC65E2AF6}" type="presOf" srcId="{39A3D35D-47BA-4744-8C90-71D00656D759}" destId="{8CEB6E2D-6A1B-4548-8936-D25443B871B3}" srcOrd="0" destOrd="0" presId="urn:microsoft.com/office/officeart/2005/8/layout/radial5"/>
    <dgm:cxn modelId="{3871EDB9-E212-4682-BBE8-F515713463D9}" type="presOf" srcId="{3DE30FAF-B504-4A14-A1CA-D5A5F21E5D9A}" destId="{DC4AA3E4-70A4-4DDD-A137-6536536E37AC}" srcOrd="1" destOrd="0" presId="urn:microsoft.com/office/officeart/2005/8/layout/radial5"/>
    <dgm:cxn modelId="{5920447A-9D21-4593-9144-7034801F9DAA}" type="presOf" srcId="{15CA147C-2DE3-4807-86A7-073E11ADFB73}" destId="{2B6D7D07-534A-4AEA-BFE2-9B111AA49B3C}" srcOrd="0" destOrd="0" presId="urn:microsoft.com/office/officeart/2005/8/layout/radial5"/>
    <dgm:cxn modelId="{417A8246-FAC9-473A-8EFC-3B0B269D70D1}" type="presOf" srcId="{6DB895CB-98C9-497C-9A96-4461C74E3625}" destId="{EF312C31-982F-489D-9D71-E9B3AB43C853}" srcOrd="0" destOrd="0" presId="urn:microsoft.com/office/officeart/2005/8/layout/radial5"/>
    <dgm:cxn modelId="{320F16B9-C7C3-4438-9117-4C868574E895}" srcId="{03E5AED7-C77B-4F56-98EC-62117E1A12E3}" destId="{BA752591-4760-411E-A7CD-87D6FE5A9846}" srcOrd="4" destOrd="0" parTransId="{16B70405-4932-461C-A746-B721C25C4EDF}" sibTransId="{36918555-3E40-4586-82EA-C489F387BF2F}"/>
    <dgm:cxn modelId="{BC8D37E4-9923-460D-9113-DD41155A1135}" type="presOf" srcId="{58521782-282E-48F0-A542-AC8FDFE1DE7F}" destId="{D9C3BB4B-86C9-417F-8824-7CAEBA5FC247}" srcOrd="1" destOrd="0" presId="urn:microsoft.com/office/officeart/2005/8/layout/radial5"/>
    <dgm:cxn modelId="{886F48D3-ED82-41B2-A182-4F9561112BAD}" type="presParOf" srcId="{EF312C31-982F-489D-9D71-E9B3AB43C853}" destId="{6016D218-354A-46D6-A56F-56AF0E3CE2C2}" srcOrd="0" destOrd="0" presId="urn:microsoft.com/office/officeart/2005/8/layout/radial5"/>
    <dgm:cxn modelId="{DAD22A2A-DFCA-43D7-ADAD-FF76BBB82512}" type="presParOf" srcId="{EF312C31-982F-489D-9D71-E9B3AB43C853}" destId="{2B6D7D07-534A-4AEA-BFE2-9B111AA49B3C}" srcOrd="1" destOrd="0" presId="urn:microsoft.com/office/officeart/2005/8/layout/radial5"/>
    <dgm:cxn modelId="{3A50498F-10A6-4C86-BED8-AB6850332B71}" type="presParOf" srcId="{2B6D7D07-534A-4AEA-BFE2-9B111AA49B3C}" destId="{FBF67760-2FBE-42F8-AF56-7F7B41707865}" srcOrd="0" destOrd="0" presId="urn:microsoft.com/office/officeart/2005/8/layout/radial5"/>
    <dgm:cxn modelId="{5E78190F-4786-4A74-A91A-5F0059420BFE}" type="presParOf" srcId="{EF312C31-982F-489D-9D71-E9B3AB43C853}" destId="{A27B2C88-2640-43B9-A199-6FA625F82932}" srcOrd="2" destOrd="0" presId="urn:microsoft.com/office/officeart/2005/8/layout/radial5"/>
    <dgm:cxn modelId="{5673AAF3-3EC6-4472-BAAC-A55B3DDA6307}" type="presParOf" srcId="{EF312C31-982F-489D-9D71-E9B3AB43C853}" destId="{169F633A-0F26-4917-B4AC-AF9D13CD9E5A}" srcOrd="3" destOrd="0" presId="urn:microsoft.com/office/officeart/2005/8/layout/radial5"/>
    <dgm:cxn modelId="{51E6DE76-2DBB-431B-A623-164B2F8DCF36}" type="presParOf" srcId="{169F633A-0F26-4917-B4AC-AF9D13CD9E5A}" destId="{DC4AA3E4-70A4-4DDD-A137-6536536E37AC}" srcOrd="0" destOrd="0" presId="urn:microsoft.com/office/officeart/2005/8/layout/radial5"/>
    <dgm:cxn modelId="{814027FA-67FE-4D38-A926-6DEA587EA52C}" type="presParOf" srcId="{EF312C31-982F-489D-9D71-E9B3AB43C853}" destId="{A56375BF-2F4E-4E3C-A1B4-B5FCAC8651BE}" srcOrd="4" destOrd="0" presId="urn:microsoft.com/office/officeart/2005/8/layout/radial5"/>
    <dgm:cxn modelId="{9BE20858-A503-4C01-BE12-81E52DE635C0}" type="presParOf" srcId="{EF312C31-982F-489D-9D71-E9B3AB43C853}" destId="{E1F01F25-6F41-49A9-8AD3-68E3020463E9}" srcOrd="5" destOrd="0" presId="urn:microsoft.com/office/officeart/2005/8/layout/radial5"/>
    <dgm:cxn modelId="{9DE7041D-5E0B-47E2-9E62-A2DBBB2BB347}" type="presParOf" srcId="{E1F01F25-6F41-49A9-8AD3-68E3020463E9}" destId="{D9C3BB4B-86C9-417F-8824-7CAEBA5FC247}" srcOrd="0" destOrd="0" presId="urn:microsoft.com/office/officeart/2005/8/layout/radial5"/>
    <dgm:cxn modelId="{6E233DF1-E2E5-4D34-9446-2D3D9C64811F}" type="presParOf" srcId="{EF312C31-982F-489D-9D71-E9B3AB43C853}" destId="{8CEB6E2D-6A1B-4548-8936-D25443B871B3}" srcOrd="6" destOrd="0" presId="urn:microsoft.com/office/officeart/2005/8/layout/radial5"/>
    <dgm:cxn modelId="{B92DD848-6ED5-4BB9-8D9F-BD982A5FBD78}" type="presParOf" srcId="{EF312C31-982F-489D-9D71-E9B3AB43C853}" destId="{289A3D55-81BA-41D7-B99D-D169760B812E}" srcOrd="7" destOrd="0" presId="urn:microsoft.com/office/officeart/2005/8/layout/radial5"/>
    <dgm:cxn modelId="{5965196C-A6F1-4819-9CAA-BA49772A4B8B}" type="presParOf" srcId="{289A3D55-81BA-41D7-B99D-D169760B812E}" destId="{5A7601B8-DB45-4701-ABD6-640CA0A9C1E9}" srcOrd="0" destOrd="0" presId="urn:microsoft.com/office/officeart/2005/8/layout/radial5"/>
    <dgm:cxn modelId="{3BDF6902-D742-429E-829E-BEFF77C56DEE}" type="presParOf" srcId="{EF312C31-982F-489D-9D71-E9B3AB43C853}" destId="{66EB2846-0971-44D0-BFFB-438254E3DCCD}" srcOrd="8" destOrd="0" presId="urn:microsoft.com/office/officeart/2005/8/layout/radial5"/>
    <dgm:cxn modelId="{EE006D93-0917-41F8-9DC2-90D2AC545E03}" type="presParOf" srcId="{EF312C31-982F-489D-9D71-E9B3AB43C853}" destId="{4FDDF1C0-F5E8-47D6-AB9C-4F88AF3DCC2E}" srcOrd="9" destOrd="0" presId="urn:microsoft.com/office/officeart/2005/8/layout/radial5"/>
    <dgm:cxn modelId="{2B020E2B-22BD-4050-B773-224DF30B36CF}" type="presParOf" srcId="{4FDDF1C0-F5E8-47D6-AB9C-4F88AF3DCC2E}" destId="{ACD9DE6B-9546-45F3-B973-34742A85F856}" srcOrd="0" destOrd="0" presId="urn:microsoft.com/office/officeart/2005/8/layout/radial5"/>
    <dgm:cxn modelId="{EE820F40-F7B4-4724-A22F-972ED4C1B603}" type="presParOf" srcId="{EF312C31-982F-489D-9D71-E9B3AB43C853}" destId="{93034538-3F18-453F-9AE0-1E0CDEC95891}" srcOrd="10" destOrd="0" presId="urn:microsoft.com/office/officeart/2005/8/layout/radial5"/>
    <dgm:cxn modelId="{1ACEDDDD-B661-4B9F-877C-B9E4A1DE31D7}" type="presParOf" srcId="{EF312C31-982F-489D-9D71-E9B3AB43C853}" destId="{F3A8F4B8-CA27-407E-BBE5-9983E2787CDC}" srcOrd="11" destOrd="0" presId="urn:microsoft.com/office/officeart/2005/8/layout/radial5"/>
    <dgm:cxn modelId="{D0B2D02D-6460-4964-AFC5-DDBDAD3D8730}" type="presParOf" srcId="{F3A8F4B8-CA27-407E-BBE5-9983E2787CDC}" destId="{BF61CB3F-D519-495F-8E2B-CB506A834E47}" srcOrd="0" destOrd="0" presId="urn:microsoft.com/office/officeart/2005/8/layout/radial5"/>
    <dgm:cxn modelId="{A458EB6B-817D-43B9-A0C3-94592AAD2739}" type="presParOf" srcId="{EF312C31-982F-489D-9D71-E9B3AB43C853}" destId="{E7D91FE2-6DB1-43FA-9228-A1FA40F18134}" srcOrd="1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64C419-B26E-45D1-BFBC-6697942284B7}">
      <dsp:nvSpPr>
        <dsp:cNvPr id="0" name=""/>
        <dsp:cNvSpPr/>
      </dsp:nvSpPr>
      <dsp:spPr>
        <a:xfrm>
          <a:off x="0" y="71"/>
          <a:ext cx="8229600" cy="1560807"/>
        </a:xfrm>
        <a:prstGeom prst="roundRect">
          <a:avLst/>
        </a:prstGeom>
        <a:gradFill rotWithShape="0">
          <a:gsLst>
            <a:gs pos="0">
              <a:schemeClr val="dk2">
                <a:hueOff val="0"/>
                <a:satOff val="0"/>
                <a:lumOff val="0"/>
                <a:alphaOff val="0"/>
                <a:shade val="60000"/>
              </a:schemeClr>
            </a:gs>
            <a:gs pos="33000">
              <a:schemeClr val="dk2">
                <a:hueOff val="0"/>
                <a:satOff val="0"/>
                <a:lumOff val="0"/>
                <a:alphaOff val="0"/>
                <a:tint val="86500"/>
              </a:schemeClr>
            </a:gs>
            <a:gs pos="46750">
              <a:schemeClr val="dk2">
                <a:hueOff val="0"/>
                <a:satOff val="0"/>
                <a:lumOff val="0"/>
                <a:alphaOff val="0"/>
                <a:tint val="71000"/>
                <a:satMod val="112000"/>
              </a:schemeClr>
            </a:gs>
            <a:gs pos="53000">
              <a:schemeClr val="dk2">
                <a:hueOff val="0"/>
                <a:satOff val="0"/>
                <a:lumOff val="0"/>
                <a:alphaOff val="0"/>
                <a:tint val="71000"/>
                <a:satMod val="112000"/>
              </a:schemeClr>
            </a:gs>
            <a:gs pos="68000">
              <a:schemeClr val="dk2">
                <a:hueOff val="0"/>
                <a:satOff val="0"/>
                <a:lumOff val="0"/>
                <a:alphaOff val="0"/>
                <a:tint val="86000"/>
              </a:schemeClr>
            </a:gs>
            <a:gs pos="100000">
              <a:schemeClr val="dk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The overall level of homelessness remained essentially the same from 2011 to 2012, with the number of homeless individuals falling slightly and the number of homeless families increasing slightly.</a:t>
          </a:r>
          <a:r>
            <a:rPr lang="en-US" sz="2400" kern="1200" baseline="30000" dirty="0" smtClean="0"/>
            <a:t>1</a:t>
          </a:r>
          <a:endParaRPr lang="en-US" sz="2400" kern="1200" baseline="30000" dirty="0"/>
        </a:p>
      </dsp:txBody>
      <dsp:txXfrm>
        <a:off x="0" y="71"/>
        <a:ext cx="8229600" cy="1560807"/>
      </dsp:txXfrm>
    </dsp:sp>
    <dsp:sp modelId="{E808F8D6-0733-4572-957D-1E260610C121}">
      <dsp:nvSpPr>
        <dsp:cNvPr id="0" name=""/>
        <dsp:cNvSpPr/>
      </dsp:nvSpPr>
      <dsp:spPr>
        <a:xfrm>
          <a:off x="0" y="1573858"/>
          <a:ext cx="8229600" cy="1560807"/>
        </a:xfrm>
        <a:prstGeom prst="roundRect">
          <a:avLst/>
        </a:prstGeom>
        <a:gradFill rotWithShape="0">
          <a:gsLst>
            <a:gs pos="0">
              <a:schemeClr val="dk2">
                <a:hueOff val="0"/>
                <a:satOff val="0"/>
                <a:lumOff val="0"/>
                <a:alphaOff val="0"/>
                <a:shade val="60000"/>
              </a:schemeClr>
            </a:gs>
            <a:gs pos="33000">
              <a:schemeClr val="dk2">
                <a:hueOff val="0"/>
                <a:satOff val="0"/>
                <a:lumOff val="0"/>
                <a:alphaOff val="0"/>
                <a:tint val="86500"/>
              </a:schemeClr>
            </a:gs>
            <a:gs pos="46750">
              <a:schemeClr val="dk2">
                <a:hueOff val="0"/>
                <a:satOff val="0"/>
                <a:lumOff val="0"/>
                <a:alphaOff val="0"/>
                <a:tint val="71000"/>
                <a:satMod val="112000"/>
              </a:schemeClr>
            </a:gs>
            <a:gs pos="53000">
              <a:schemeClr val="dk2">
                <a:hueOff val="0"/>
                <a:satOff val="0"/>
                <a:lumOff val="0"/>
                <a:alphaOff val="0"/>
                <a:tint val="71000"/>
                <a:satMod val="112000"/>
              </a:schemeClr>
            </a:gs>
            <a:gs pos="68000">
              <a:schemeClr val="dk2">
                <a:hueOff val="0"/>
                <a:satOff val="0"/>
                <a:lumOff val="0"/>
                <a:alphaOff val="0"/>
                <a:tint val="86000"/>
              </a:schemeClr>
            </a:gs>
            <a:gs pos="100000">
              <a:schemeClr val="dk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In 2011, 8.5 million very-low-income families without housing assistance paid more than half their incomes for housing — an increase of 43 percent from 2007.</a:t>
          </a:r>
          <a:r>
            <a:rPr lang="en-US" sz="2400" kern="1200" baseline="30000" dirty="0" smtClean="0"/>
            <a:t>2</a:t>
          </a:r>
          <a:endParaRPr lang="en-US" sz="2400" kern="1200" baseline="30000" dirty="0"/>
        </a:p>
      </dsp:txBody>
      <dsp:txXfrm>
        <a:off x="0" y="1573858"/>
        <a:ext cx="8229600" cy="1560807"/>
      </dsp:txXfrm>
    </dsp:sp>
    <dsp:sp modelId="{F46243E0-11FC-4315-9DD1-6E0FB775D606}">
      <dsp:nvSpPr>
        <dsp:cNvPr id="0" name=""/>
        <dsp:cNvSpPr/>
      </dsp:nvSpPr>
      <dsp:spPr>
        <a:xfrm>
          <a:off x="0" y="3147645"/>
          <a:ext cx="8229600" cy="1560807"/>
        </a:xfrm>
        <a:prstGeom prst="roundRect">
          <a:avLst/>
        </a:prstGeom>
        <a:gradFill rotWithShape="0">
          <a:gsLst>
            <a:gs pos="0">
              <a:schemeClr val="dk2">
                <a:hueOff val="0"/>
                <a:satOff val="0"/>
                <a:lumOff val="0"/>
                <a:alphaOff val="0"/>
                <a:shade val="60000"/>
              </a:schemeClr>
            </a:gs>
            <a:gs pos="33000">
              <a:schemeClr val="dk2">
                <a:hueOff val="0"/>
                <a:satOff val="0"/>
                <a:lumOff val="0"/>
                <a:alphaOff val="0"/>
                <a:tint val="86500"/>
              </a:schemeClr>
            </a:gs>
            <a:gs pos="46750">
              <a:schemeClr val="dk2">
                <a:hueOff val="0"/>
                <a:satOff val="0"/>
                <a:lumOff val="0"/>
                <a:alphaOff val="0"/>
                <a:tint val="71000"/>
                <a:satMod val="112000"/>
              </a:schemeClr>
            </a:gs>
            <a:gs pos="53000">
              <a:schemeClr val="dk2">
                <a:hueOff val="0"/>
                <a:satOff val="0"/>
                <a:lumOff val="0"/>
                <a:alphaOff val="0"/>
                <a:tint val="71000"/>
                <a:satMod val="112000"/>
              </a:schemeClr>
            </a:gs>
            <a:gs pos="68000">
              <a:schemeClr val="dk2">
                <a:hueOff val="0"/>
                <a:satOff val="0"/>
                <a:lumOff val="0"/>
                <a:alphaOff val="0"/>
                <a:tint val="86000"/>
              </a:schemeClr>
            </a:gs>
            <a:gs pos="100000">
              <a:schemeClr val="dk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Over the last two decades, more than 350,000 apartments have been removed from subsidy programs, boarded up, or torn down.</a:t>
          </a:r>
          <a:r>
            <a:rPr lang="en-US" sz="2400" kern="1200" baseline="30000" dirty="0" smtClean="0"/>
            <a:t>2</a:t>
          </a:r>
          <a:endParaRPr lang="en-US" sz="2400" kern="1200" baseline="30000" dirty="0"/>
        </a:p>
      </dsp:txBody>
      <dsp:txXfrm>
        <a:off x="0" y="3147645"/>
        <a:ext cx="8229600" cy="156080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16D218-354A-46D6-A56F-56AF0E3CE2C2}">
      <dsp:nvSpPr>
        <dsp:cNvPr id="0" name=""/>
        <dsp:cNvSpPr/>
      </dsp:nvSpPr>
      <dsp:spPr>
        <a:xfrm>
          <a:off x="3477890" y="1658000"/>
          <a:ext cx="1273819" cy="1273819"/>
        </a:xfrm>
        <a:prstGeom prst="ellipse">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baseline="0" dirty="0" smtClean="0">
              <a:solidFill>
                <a:schemeClr val="tx1"/>
              </a:solidFill>
            </a:rPr>
            <a:t>Client</a:t>
          </a:r>
          <a:endParaRPr lang="en-US" sz="2000" b="1" kern="1200" baseline="0" dirty="0">
            <a:solidFill>
              <a:schemeClr val="tx1"/>
            </a:solidFill>
          </a:endParaRPr>
        </a:p>
      </dsp:txBody>
      <dsp:txXfrm>
        <a:off x="3477890" y="1658000"/>
        <a:ext cx="1273819" cy="1273819"/>
      </dsp:txXfrm>
    </dsp:sp>
    <dsp:sp modelId="{2B6D7D07-534A-4AEA-BFE2-9B111AA49B3C}">
      <dsp:nvSpPr>
        <dsp:cNvPr id="0" name=""/>
        <dsp:cNvSpPr/>
      </dsp:nvSpPr>
      <dsp:spPr>
        <a:xfrm rot="16200000">
          <a:off x="3979987" y="1194719"/>
          <a:ext cx="269624" cy="433098"/>
        </a:xfrm>
        <a:prstGeom prst="leftArrow">
          <a:avLst/>
        </a:prstGeom>
        <a:solidFill>
          <a:schemeClr val="accent6">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16200000">
        <a:off x="3979987" y="1194719"/>
        <a:ext cx="269624" cy="433098"/>
      </dsp:txXfrm>
    </dsp:sp>
    <dsp:sp modelId="{A27B2C88-2640-43B9-A199-6FA625F82932}">
      <dsp:nvSpPr>
        <dsp:cNvPr id="0" name=""/>
        <dsp:cNvSpPr/>
      </dsp:nvSpPr>
      <dsp:spPr>
        <a:xfrm>
          <a:off x="3541581" y="2837"/>
          <a:ext cx="1146437" cy="1146437"/>
        </a:xfrm>
        <a:prstGeom prst="ellipse">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Team Leader</a:t>
          </a:r>
          <a:endParaRPr lang="en-US" sz="1200" kern="1200" baseline="0" dirty="0">
            <a:solidFill>
              <a:schemeClr val="tx1"/>
            </a:solidFill>
          </a:endParaRPr>
        </a:p>
      </dsp:txBody>
      <dsp:txXfrm>
        <a:off x="3541581" y="2837"/>
        <a:ext cx="1146437" cy="1146437"/>
      </dsp:txXfrm>
    </dsp:sp>
    <dsp:sp modelId="{169F633A-0F26-4917-B4AC-AF9D13CD9E5A}">
      <dsp:nvSpPr>
        <dsp:cNvPr id="0" name=""/>
        <dsp:cNvSpPr/>
      </dsp:nvSpPr>
      <dsp:spPr>
        <a:xfrm rot="19285714">
          <a:off x="4670846" y="1527419"/>
          <a:ext cx="269624" cy="433098"/>
        </a:xfrm>
        <a:prstGeom prst="leftArrow">
          <a:avLst/>
        </a:prstGeom>
        <a:solidFill>
          <a:schemeClr val="accent6">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19285714">
        <a:off x="4670846" y="1527419"/>
        <a:ext cx="269624" cy="433098"/>
      </dsp:txXfrm>
    </dsp:sp>
    <dsp:sp modelId="{A56375BF-2F4E-4E3C-A1B4-B5FCAC8651BE}">
      <dsp:nvSpPr>
        <dsp:cNvPr id="0" name=""/>
        <dsp:cNvSpPr/>
      </dsp:nvSpPr>
      <dsp:spPr>
        <a:xfrm>
          <a:off x="4885435" y="650003"/>
          <a:ext cx="1146437" cy="1146437"/>
        </a:xfrm>
        <a:prstGeom prst="ellipse">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Case Manager</a:t>
          </a:r>
          <a:endParaRPr lang="en-US" sz="1200" kern="1200" baseline="0" dirty="0">
            <a:solidFill>
              <a:schemeClr val="tx1"/>
            </a:solidFill>
          </a:endParaRPr>
        </a:p>
      </dsp:txBody>
      <dsp:txXfrm>
        <a:off x="4885435" y="650003"/>
        <a:ext cx="1146437" cy="1146437"/>
      </dsp:txXfrm>
    </dsp:sp>
    <dsp:sp modelId="{E1F01F25-6F41-49A9-8AD3-68E3020463E9}">
      <dsp:nvSpPr>
        <dsp:cNvPr id="0" name=""/>
        <dsp:cNvSpPr/>
      </dsp:nvSpPr>
      <dsp:spPr>
        <a:xfrm rot="771429">
          <a:off x="4841474" y="2274989"/>
          <a:ext cx="269624" cy="433098"/>
        </a:xfrm>
        <a:prstGeom prst="leftArrow">
          <a:avLst/>
        </a:prstGeom>
        <a:solidFill>
          <a:schemeClr val="accent6">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771429">
        <a:off x="4841474" y="2274989"/>
        <a:ext cx="269624" cy="433098"/>
      </dsp:txXfrm>
    </dsp:sp>
    <dsp:sp modelId="{8CEB6E2D-6A1B-4548-8936-D25443B871B3}">
      <dsp:nvSpPr>
        <dsp:cNvPr id="0" name=""/>
        <dsp:cNvSpPr/>
      </dsp:nvSpPr>
      <dsp:spPr>
        <a:xfrm>
          <a:off x="5217339" y="2104172"/>
          <a:ext cx="1146437" cy="1146437"/>
        </a:xfrm>
        <a:prstGeom prst="ellipse">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Addiction Treatment Counselor</a:t>
          </a:r>
          <a:endParaRPr lang="en-US" sz="1200" kern="1200" baseline="0" dirty="0">
            <a:solidFill>
              <a:schemeClr val="tx1"/>
            </a:solidFill>
          </a:endParaRPr>
        </a:p>
      </dsp:txBody>
      <dsp:txXfrm>
        <a:off x="5217339" y="2104172"/>
        <a:ext cx="1146437" cy="1146437"/>
      </dsp:txXfrm>
    </dsp:sp>
    <dsp:sp modelId="{289A3D55-81BA-41D7-B99D-D169760B812E}">
      <dsp:nvSpPr>
        <dsp:cNvPr id="0" name=""/>
        <dsp:cNvSpPr/>
      </dsp:nvSpPr>
      <dsp:spPr>
        <a:xfrm rot="3857143">
          <a:off x="4363385" y="2874494"/>
          <a:ext cx="269624" cy="433098"/>
        </a:xfrm>
        <a:prstGeom prst="leftArrow">
          <a:avLst/>
        </a:prstGeom>
        <a:solidFill>
          <a:schemeClr val="accent6">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3857143">
        <a:off x="4363385" y="2874494"/>
        <a:ext cx="269624" cy="433098"/>
      </dsp:txXfrm>
    </dsp:sp>
    <dsp:sp modelId="{66EB2846-0971-44D0-BFFB-438254E3DCCD}">
      <dsp:nvSpPr>
        <dsp:cNvPr id="0" name=""/>
        <dsp:cNvSpPr/>
      </dsp:nvSpPr>
      <dsp:spPr>
        <a:xfrm>
          <a:off x="4287363" y="3270325"/>
          <a:ext cx="1146437" cy="1146437"/>
        </a:xfrm>
        <a:prstGeom prst="ellipse">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Mental Health Clinician</a:t>
          </a:r>
          <a:endParaRPr lang="en-US" sz="1200" kern="1200" baseline="0" dirty="0">
            <a:solidFill>
              <a:schemeClr val="tx1"/>
            </a:solidFill>
          </a:endParaRPr>
        </a:p>
      </dsp:txBody>
      <dsp:txXfrm>
        <a:off x="4287363" y="3270325"/>
        <a:ext cx="1146437" cy="1146437"/>
      </dsp:txXfrm>
    </dsp:sp>
    <dsp:sp modelId="{4FDDF1C0-F5E8-47D6-AB9C-4F88AF3DCC2E}">
      <dsp:nvSpPr>
        <dsp:cNvPr id="0" name=""/>
        <dsp:cNvSpPr/>
      </dsp:nvSpPr>
      <dsp:spPr>
        <a:xfrm rot="6942857">
          <a:off x="3596590" y="2874494"/>
          <a:ext cx="269624" cy="433098"/>
        </a:xfrm>
        <a:prstGeom prst="leftArrow">
          <a:avLst/>
        </a:prstGeom>
        <a:solidFill>
          <a:schemeClr val="accent6">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6942857">
        <a:off x="3596590" y="2874494"/>
        <a:ext cx="269624" cy="433098"/>
      </dsp:txXfrm>
    </dsp:sp>
    <dsp:sp modelId="{93034538-3F18-453F-9AE0-1E0CDEC95891}">
      <dsp:nvSpPr>
        <dsp:cNvPr id="0" name=""/>
        <dsp:cNvSpPr/>
      </dsp:nvSpPr>
      <dsp:spPr>
        <a:xfrm>
          <a:off x="2795798" y="3270325"/>
          <a:ext cx="1146437" cy="1146437"/>
        </a:xfrm>
        <a:prstGeom prst="ellipse">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Nurse</a:t>
          </a:r>
          <a:endParaRPr lang="en-US" sz="1200" kern="1200" baseline="0" dirty="0">
            <a:solidFill>
              <a:schemeClr val="tx1"/>
            </a:solidFill>
          </a:endParaRPr>
        </a:p>
      </dsp:txBody>
      <dsp:txXfrm>
        <a:off x="2795798" y="3270325"/>
        <a:ext cx="1146437" cy="1146437"/>
      </dsp:txXfrm>
    </dsp:sp>
    <dsp:sp modelId="{F3A8F4B8-CA27-407E-BBE5-9983E2787CDC}">
      <dsp:nvSpPr>
        <dsp:cNvPr id="0" name=""/>
        <dsp:cNvSpPr/>
      </dsp:nvSpPr>
      <dsp:spPr>
        <a:xfrm rot="10028571">
          <a:off x="3118500" y="2274989"/>
          <a:ext cx="269624" cy="433098"/>
        </a:xfrm>
        <a:prstGeom prst="leftArrow">
          <a:avLst/>
        </a:prstGeom>
        <a:solidFill>
          <a:schemeClr val="accent6">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10028571">
        <a:off x="3118500" y="2274989"/>
        <a:ext cx="269624" cy="433098"/>
      </dsp:txXfrm>
    </dsp:sp>
    <dsp:sp modelId="{E7D91FE2-6DB1-43FA-9228-A1FA40F18134}">
      <dsp:nvSpPr>
        <dsp:cNvPr id="0" name=""/>
        <dsp:cNvSpPr/>
      </dsp:nvSpPr>
      <dsp:spPr>
        <a:xfrm>
          <a:off x="1865822" y="2104172"/>
          <a:ext cx="1146437" cy="1146437"/>
        </a:xfrm>
        <a:prstGeom prst="ellipse">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Residential Specialist</a:t>
          </a:r>
          <a:endParaRPr lang="en-US" sz="1200" kern="1200" baseline="0" dirty="0">
            <a:solidFill>
              <a:schemeClr val="tx1"/>
            </a:solidFill>
          </a:endParaRPr>
        </a:p>
      </dsp:txBody>
      <dsp:txXfrm>
        <a:off x="1865822" y="2104172"/>
        <a:ext cx="1146437" cy="1146437"/>
      </dsp:txXfrm>
    </dsp:sp>
    <dsp:sp modelId="{1366E7C4-E6AF-4F31-8DCE-429A4E2370AA}">
      <dsp:nvSpPr>
        <dsp:cNvPr id="0" name=""/>
        <dsp:cNvSpPr/>
      </dsp:nvSpPr>
      <dsp:spPr>
        <a:xfrm rot="13114286">
          <a:off x="3289129" y="1527419"/>
          <a:ext cx="269624" cy="433098"/>
        </a:xfrm>
        <a:prstGeom prst="leftArrow">
          <a:avLst/>
        </a:prstGeom>
        <a:solidFill>
          <a:schemeClr val="accent6">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13114286">
        <a:off x="3289129" y="1527419"/>
        <a:ext cx="269624" cy="433098"/>
      </dsp:txXfrm>
    </dsp:sp>
    <dsp:sp modelId="{7DC7BF57-A7A9-4A33-90F1-F225FA557105}">
      <dsp:nvSpPr>
        <dsp:cNvPr id="0" name=""/>
        <dsp:cNvSpPr/>
      </dsp:nvSpPr>
      <dsp:spPr>
        <a:xfrm>
          <a:off x="2197726" y="650003"/>
          <a:ext cx="1146437" cy="1146437"/>
        </a:xfrm>
        <a:prstGeom prst="ellipse">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Chaplain</a:t>
          </a:r>
          <a:endParaRPr lang="en-US" sz="1200" kern="1200" baseline="0" dirty="0">
            <a:solidFill>
              <a:schemeClr val="tx1"/>
            </a:solidFill>
          </a:endParaRPr>
        </a:p>
      </dsp:txBody>
      <dsp:txXfrm>
        <a:off x="2197726" y="650003"/>
        <a:ext cx="1146437" cy="114643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16D218-354A-46D6-A56F-56AF0E3CE2C2}">
      <dsp:nvSpPr>
        <dsp:cNvPr id="0" name=""/>
        <dsp:cNvSpPr/>
      </dsp:nvSpPr>
      <dsp:spPr>
        <a:xfrm>
          <a:off x="3382056" y="1716245"/>
          <a:ext cx="1389386" cy="987109"/>
        </a:xfrm>
        <a:prstGeom prst="ellipse">
          <a:avLst/>
        </a:prstGeom>
        <a:solidFill>
          <a:schemeClr val="accent4">
            <a:lumMod val="7500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baseline="0" dirty="0" smtClean="0">
              <a:solidFill>
                <a:schemeClr val="tx1"/>
              </a:solidFill>
            </a:rPr>
            <a:t>Client</a:t>
          </a:r>
          <a:endParaRPr lang="en-US" sz="2000" b="1" kern="1200" baseline="0" dirty="0">
            <a:solidFill>
              <a:schemeClr val="tx1"/>
            </a:solidFill>
          </a:endParaRPr>
        </a:p>
      </dsp:txBody>
      <dsp:txXfrm>
        <a:off x="3382056" y="1716245"/>
        <a:ext cx="1389386" cy="987109"/>
      </dsp:txXfrm>
    </dsp:sp>
    <dsp:sp modelId="{2B6D7D07-534A-4AEA-BFE2-9B111AA49B3C}">
      <dsp:nvSpPr>
        <dsp:cNvPr id="0" name=""/>
        <dsp:cNvSpPr/>
      </dsp:nvSpPr>
      <dsp:spPr>
        <a:xfrm rot="16200000">
          <a:off x="3930435" y="1251040"/>
          <a:ext cx="292627" cy="394843"/>
        </a:xfrm>
        <a:prstGeom prst="leftArrow">
          <a:avLst/>
        </a:prstGeom>
        <a:solidFill>
          <a:schemeClr val="accent1">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chemeClr val="tx1"/>
            </a:solidFill>
          </a:endParaRPr>
        </a:p>
      </dsp:txBody>
      <dsp:txXfrm rot="16200000">
        <a:off x="3930435" y="1251040"/>
        <a:ext cx="292627" cy="394843"/>
      </dsp:txXfrm>
    </dsp:sp>
    <dsp:sp modelId="{A27B2C88-2640-43B9-A199-6FA625F82932}">
      <dsp:nvSpPr>
        <dsp:cNvPr id="0" name=""/>
        <dsp:cNvSpPr/>
      </dsp:nvSpPr>
      <dsp:spPr>
        <a:xfrm>
          <a:off x="3496096" y="2810"/>
          <a:ext cx="1161305" cy="1161305"/>
        </a:xfrm>
        <a:prstGeom prst="ellipse">
          <a:avLst/>
        </a:prstGeom>
        <a:solidFill>
          <a:schemeClr val="accent4">
            <a:lumMod val="7500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Team Leader</a:t>
          </a:r>
          <a:endParaRPr lang="en-US" sz="1200" kern="1200" baseline="0" dirty="0">
            <a:solidFill>
              <a:schemeClr val="tx1"/>
            </a:solidFill>
          </a:endParaRPr>
        </a:p>
      </dsp:txBody>
      <dsp:txXfrm>
        <a:off x="3496096" y="2810"/>
        <a:ext cx="1161305" cy="1161305"/>
      </dsp:txXfrm>
    </dsp:sp>
    <dsp:sp modelId="{169F633A-0F26-4917-B4AC-AF9D13CD9E5A}">
      <dsp:nvSpPr>
        <dsp:cNvPr id="0" name=""/>
        <dsp:cNvSpPr/>
      </dsp:nvSpPr>
      <dsp:spPr>
        <a:xfrm rot="19800000">
          <a:off x="4674234" y="1609822"/>
          <a:ext cx="199523" cy="394843"/>
        </a:xfrm>
        <a:prstGeom prst="leftArrow">
          <a:avLst/>
        </a:prstGeom>
        <a:solidFill>
          <a:schemeClr val="accent1">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chemeClr val="tx1"/>
            </a:solidFill>
          </a:endParaRPr>
        </a:p>
      </dsp:txBody>
      <dsp:txXfrm rot="19800000">
        <a:off x="4674234" y="1609822"/>
        <a:ext cx="199523" cy="394843"/>
      </dsp:txXfrm>
    </dsp:sp>
    <dsp:sp modelId="{A56375BF-2F4E-4E3C-A1B4-B5FCAC8651BE}">
      <dsp:nvSpPr>
        <dsp:cNvPr id="0" name=""/>
        <dsp:cNvSpPr/>
      </dsp:nvSpPr>
      <dsp:spPr>
        <a:xfrm>
          <a:off x="4839587" y="815979"/>
          <a:ext cx="1291221" cy="1161305"/>
        </a:xfrm>
        <a:prstGeom prst="ellipse">
          <a:avLst/>
        </a:prstGeom>
        <a:solidFill>
          <a:schemeClr val="accent4">
            <a:lumMod val="7500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Tenant Services Coordinator</a:t>
          </a:r>
          <a:endParaRPr lang="en-US" sz="1200" kern="1200" baseline="0" dirty="0">
            <a:solidFill>
              <a:schemeClr val="tx1"/>
            </a:solidFill>
          </a:endParaRPr>
        </a:p>
      </dsp:txBody>
      <dsp:txXfrm>
        <a:off x="4839587" y="815979"/>
        <a:ext cx="1291221" cy="1161305"/>
      </dsp:txXfrm>
    </dsp:sp>
    <dsp:sp modelId="{E1F01F25-6F41-49A9-8AD3-68E3020463E9}">
      <dsp:nvSpPr>
        <dsp:cNvPr id="0" name=""/>
        <dsp:cNvSpPr/>
      </dsp:nvSpPr>
      <dsp:spPr>
        <a:xfrm rot="1800000">
          <a:off x="4673054" y="2413087"/>
          <a:ext cx="195489" cy="394843"/>
        </a:xfrm>
        <a:prstGeom prst="leftArrow">
          <a:avLst/>
        </a:prstGeom>
        <a:solidFill>
          <a:schemeClr val="accent1">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chemeClr val="tx1"/>
            </a:solidFill>
          </a:endParaRPr>
        </a:p>
      </dsp:txBody>
      <dsp:txXfrm rot="1800000">
        <a:off x="4673054" y="2413087"/>
        <a:ext cx="195489" cy="394843"/>
      </dsp:txXfrm>
    </dsp:sp>
    <dsp:sp modelId="{8CEB6E2D-6A1B-4548-8936-D25443B871B3}">
      <dsp:nvSpPr>
        <dsp:cNvPr id="0" name=""/>
        <dsp:cNvSpPr/>
      </dsp:nvSpPr>
      <dsp:spPr>
        <a:xfrm>
          <a:off x="4828444" y="2442315"/>
          <a:ext cx="1313506" cy="1161305"/>
        </a:xfrm>
        <a:prstGeom prst="ellipse">
          <a:avLst/>
        </a:prstGeom>
        <a:solidFill>
          <a:schemeClr val="accent4">
            <a:lumMod val="7500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Psychiatrist</a:t>
          </a:r>
          <a:endParaRPr lang="en-US" sz="1200" kern="1200" baseline="0" dirty="0">
            <a:solidFill>
              <a:schemeClr val="tx1"/>
            </a:solidFill>
          </a:endParaRPr>
        </a:p>
      </dsp:txBody>
      <dsp:txXfrm>
        <a:off x="4828444" y="2442315"/>
        <a:ext cx="1313506" cy="1161305"/>
      </dsp:txXfrm>
    </dsp:sp>
    <dsp:sp modelId="{289A3D55-81BA-41D7-B99D-D169760B812E}">
      <dsp:nvSpPr>
        <dsp:cNvPr id="0" name=""/>
        <dsp:cNvSpPr/>
      </dsp:nvSpPr>
      <dsp:spPr>
        <a:xfrm rot="5400000">
          <a:off x="3930435" y="2773715"/>
          <a:ext cx="292627" cy="394843"/>
        </a:xfrm>
        <a:prstGeom prst="leftArrow">
          <a:avLst/>
        </a:prstGeom>
        <a:solidFill>
          <a:schemeClr val="accent1">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chemeClr val="tx1"/>
            </a:solidFill>
          </a:endParaRPr>
        </a:p>
      </dsp:txBody>
      <dsp:txXfrm rot="5400000">
        <a:off x="3930435" y="2773715"/>
        <a:ext cx="292627" cy="394843"/>
      </dsp:txXfrm>
    </dsp:sp>
    <dsp:sp modelId="{66EB2846-0971-44D0-BFFB-438254E3DCCD}">
      <dsp:nvSpPr>
        <dsp:cNvPr id="0" name=""/>
        <dsp:cNvSpPr/>
      </dsp:nvSpPr>
      <dsp:spPr>
        <a:xfrm>
          <a:off x="3496096" y="3255483"/>
          <a:ext cx="1161305" cy="1161305"/>
        </a:xfrm>
        <a:prstGeom prst="ellipse">
          <a:avLst/>
        </a:prstGeom>
        <a:solidFill>
          <a:schemeClr val="accent4">
            <a:lumMod val="7500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Mental Health Clinician</a:t>
          </a:r>
          <a:endParaRPr lang="en-US" sz="1200" kern="1200" baseline="0" dirty="0">
            <a:solidFill>
              <a:schemeClr val="tx1"/>
            </a:solidFill>
          </a:endParaRPr>
        </a:p>
      </dsp:txBody>
      <dsp:txXfrm>
        <a:off x="3496096" y="3255483"/>
        <a:ext cx="1161305" cy="1161305"/>
      </dsp:txXfrm>
    </dsp:sp>
    <dsp:sp modelId="{4FDDF1C0-F5E8-47D6-AB9C-4F88AF3DCC2E}">
      <dsp:nvSpPr>
        <dsp:cNvPr id="0" name=""/>
        <dsp:cNvSpPr/>
      </dsp:nvSpPr>
      <dsp:spPr>
        <a:xfrm rot="9000000">
          <a:off x="3247754" y="2426257"/>
          <a:ext cx="224272" cy="394843"/>
        </a:xfrm>
        <a:prstGeom prst="leftArrow">
          <a:avLst/>
        </a:prstGeom>
        <a:solidFill>
          <a:schemeClr val="accent1">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chemeClr val="tx1"/>
            </a:solidFill>
          </a:endParaRPr>
        </a:p>
      </dsp:txBody>
      <dsp:txXfrm rot="9000000">
        <a:off x="3247754" y="2426257"/>
        <a:ext cx="224272" cy="394843"/>
      </dsp:txXfrm>
    </dsp:sp>
    <dsp:sp modelId="{93034538-3F18-453F-9AE0-1E0CDEC95891}">
      <dsp:nvSpPr>
        <dsp:cNvPr id="0" name=""/>
        <dsp:cNvSpPr/>
      </dsp:nvSpPr>
      <dsp:spPr>
        <a:xfrm>
          <a:off x="2087648" y="2442315"/>
          <a:ext cx="1161305" cy="1161305"/>
        </a:xfrm>
        <a:prstGeom prst="ellipse">
          <a:avLst/>
        </a:prstGeom>
        <a:solidFill>
          <a:schemeClr val="accent4">
            <a:lumMod val="7500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Nurse</a:t>
          </a:r>
          <a:endParaRPr lang="en-US" sz="1200" kern="1200" baseline="0" dirty="0">
            <a:solidFill>
              <a:schemeClr val="tx1"/>
            </a:solidFill>
          </a:endParaRPr>
        </a:p>
      </dsp:txBody>
      <dsp:txXfrm>
        <a:off x="2087648" y="2442315"/>
        <a:ext cx="1161305" cy="1161305"/>
      </dsp:txXfrm>
    </dsp:sp>
    <dsp:sp modelId="{F3A8F4B8-CA27-407E-BBE5-9983E2787CDC}">
      <dsp:nvSpPr>
        <dsp:cNvPr id="0" name=""/>
        <dsp:cNvSpPr/>
      </dsp:nvSpPr>
      <dsp:spPr>
        <a:xfrm rot="12600000">
          <a:off x="3247754" y="1598498"/>
          <a:ext cx="224272" cy="394843"/>
        </a:xfrm>
        <a:prstGeom prst="leftArrow">
          <a:avLst/>
        </a:prstGeom>
        <a:solidFill>
          <a:schemeClr val="accent1">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chemeClr val="tx1"/>
            </a:solidFill>
          </a:endParaRPr>
        </a:p>
      </dsp:txBody>
      <dsp:txXfrm rot="12600000">
        <a:off x="3247754" y="1598498"/>
        <a:ext cx="224272" cy="394843"/>
      </dsp:txXfrm>
    </dsp:sp>
    <dsp:sp modelId="{E7D91FE2-6DB1-43FA-9228-A1FA40F18134}">
      <dsp:nvSpPr>
        <dsp:cNvPr id="0" name=""/>
        <dsp:cNvSpPr/>
      </dsp:nvSpPr>
      <dsp:spPr>
        <a:xfrm>
          <a:off x="2087648" y="815979"/>
          <a:ext cx="1161305" cy="1161305"/>
        </a:xfrm>
        <a:prstGeom prst="ellipse">
          <a:avLst/>
        </a:prstGeom>
        <a:solidFill>
          <a:schemeClr val="accent4">
            <a:lumMod val="7500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Life Skills Coach/PSS</a:t>
          </a:r>
          <a:endParaRPr lang="en-US" sz="1200" kern="1200" baseline="0" dirty="0">
            <a:solidFill>
              <a:schemeClr val="tx1"/>
            </a:solidFill>
          </a:endParaRPr>
        </a:p>
      </dsp:txBody>
      <dsp:txXfrm>
        <a:off x="2087648" y="815979"/>
        <a:ext cx="1161305" cy="116130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64C419-B26E-45D1-BFBC-6697942284B7}">
      <dsp:nvSpPr>
        <dsp:cNvPr id="0" name=""/>
        <dsp:cNvSpPr/>
      </dsp:nvSpPr>
      <dsp:spPr>
        <a:xfrm>
          <a:off x="0" y="166"/>
          <a:ext cx="8229600" cy="1684251"/>
        </a:xfrm>
        <a:prstGeom prst="roundRect">
          <a:avLst/>
        </a:prstGeom>
        <a:gradFill rotWithShape="0">
          <a:gsLst>
            <a:gs pos="0">
              <a:schemeClr val="dk2">
                <a:hueOff val="0"/>
                <a:satOff val="0"/>
                <a:lumOff val="0"/>
                <a:alphaOff val="0"/>
                <a:shade val="60000"/>
              </a:schemeClr>
            </a:gs>
            <a:gs pos="33000">
              <a:schemeClr val="dk2">
                <a:hueOff val="0"/>
                <a:satOff val="0"/>
                <a:lumOff val="0"/>
                <a:alphaOff val="0"/>
                <a:tint val="86500"/>
              </a:schemeClr>
            </a:gs>
            <a:gs pos="46750">
              <a:schemeClr val="dk2">
                <a:hueOff val="0"/>
                <a:satOff val="0"/>
                <a:lumOff val="0"/>
                <a:alphaOff val="0"/>
                <a:tint val="71000"/>
                <a:satMod val="112000"/>
              </a:schemeClr>
            </a:gs>
            <a:gs pos="53000">
              <a:schemeClr val="dk2">
                <a:hueOff val="0"/>
                <a:satOff val="0"/>
                <a:lumOff val="0"/>
                <a:alphaOff val="0"/>
                <a:tint val="71000"/>
                <a:satMod val="112000"/>
              </a:schemeClr>
            </a:gs>
            <a:gs pos="68000">
              <a:schemeClr val="dk2">
                <a:hueOff val="0"/>
                <a:satOff val="0"/>
                <a:lumOff val="0"/>
                <a:alphaOff val="0"/>
                <a:tint val="86000"/>
              </a:schemeClr>
            </a:gs>
            <a:gs pos="100000">
              <a:schemeClr val="dk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There were an estimated 8,879 homeless people in San Diego in January 2013, according to the point-in-time </a:t>
          </a:r>
          <a:r>
            <a:rPr lang="en-US" sz="2400" kern="1200" dirty="0" err="1" smtClean="0"/>
            <a:t>WeALLCount</a:t>
          </a:r>
          <a:r>
            <a:rPr lang="en-US" sz="2400" kern="1200" dirty="0" smtClean="0"/>
            <a:t> Campaign.  Chronic homelessness increased </a:t>
          </a:r>
          <a:r>
            <a:rPr lang="en-US" sz="2000" kern="1200" dirty="0" smtClean="0"/>
            <a:t>(4%) </a:t>
          </a:r>
          <a:r>
            <a:rPr lang="en-US" sz="2400" kern="1200" dirty="0" smtClean="0"/>
            <a:t>and Veteran homelessness decreased </a:t>
          </a:r>
          <a:r>
            <a:rPr lang="en-US" sz="2000" kern="1200" dirty="0" smtClean="0"/>
            <a:t>(3%).</a:t>
          </a:r>
          <a:r>
            <a:rPr lang="en-US" sz="2400" kern="1200" baseline="30000" dirty="0" smtClean="0"/>
            <a:t>1 </a:t>
          </a:r>
          <a:endParaRPr lang="en-US" sz="2400" kern="1200" baseline="30000" dirty="0"/>
        </a:p>
      </dsp:txBody>
      <dsp:txXfrm>
        <a:off x="0" y="166"/>
        <a:ext cx="8229600" cy="1684251"/>
      </dsp:txXfrm>
    </dsp:sp>
    <dsp:sp modelId="{E808F8D6-0733-4572-957D-1E260610C121}">
      <dsp:nvSpPr>
        <dsp:cNvPr id="0" name=""/>
        <dsp:cNvSpPr/>
      </dsp:nvSpPr>
      <dsp:spPr>
        <a:xfrm>
          <a:off x="0" y="1691756"/>
          <a:ext cx="8229600" cy="1237546"/>
        </a:xfrm>
        <a:prstGeom prst="roundRect">
          <a:avLst/>
        </a:prstGeom>
        <a:gradFill rotWithShape="0">
          <a:gsLst>
            <a:gs pos="0">
              <a:schemeClr val="dk2">
                <a:hueOff val="0"/>
                <a:satOff val="0"/>
                <a:lumOff val="0"/>
                <a:alphaOff val="0"/>
                <a:shade val="60000"/>
              </a:schemeClr>
            </a:gs>
            <a:gs pos="33000">
              <a:schemeClr val="dk2">
                <a:hueOff val="0"/>
                <a:satOff val="0"/>
                <a:lumOff val="0"/>
                <a:alphaOff val="0"/>
                <a:tint val="86500"/>
              </a:schemeClr>
            </a:gs>
            <a:gs pos="46750">
              <a:schemeClr val="dk2">
                <a:hueOff val="0"/>
                <a:satOff val="0"/>
                <a:lumOff val="0"/>
                <a:alphaOff val="0"/>
                <a:tint val="71000"/>
                <a:satMod val="112000"/>
              </a:schemeClr>
            </a:gs>
            <a:gs pos="53000">
              <a:schemeClr val="dk2">
                <a:hueOff val="0"/>
                <a:satOff val="0"/>
                <a:lumOff val="0"/>
                <a:alphaOff val="0"/>
                <a:tint val="71000"/>
                <a:satMod val="112000"/>
              </a:schemeClr>
            </a:gs>
            <a:gs pos="68000">
              <a:schemeClr val="dk2">
                <a:hueOff val="0"/>
                <a:satOff val="0"/>
                <a:lumOff val="0"/>
                <a:alphaOff val="0"/>
                <a:tint val="86000"/>
              </a:schemeClr>
            </a:gs>
            <a:gs pos="100000">
              <a:schemeClr val="dk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San Diego had the third largest homeless population of any American metropolitan area in 2012, surpassed only by New York City and Los Angeles.</a:t>
          </a:r>
          <a:r>
            <a:rPr lang="en-US" sz="2400" kern="1200" baseline="30000" dirty="0" smtClean="0"/>
            <a:t>2</a:t>
          </a:r>
          <a:r>
            <a:rPr lang="en-US" sz="2400" kern="1200" dirty="0" smtClean="0"/>
            <a:t> </a:t>
          </a:r>
          <a:endParaRPr lang="en-US" sz="2400" kern="1200" baseline="30000" dirty="0"/>
        </a:p>
      </dsp:txBody>
      <dsp:txXfrm>
        <a:off x="0" y="1691756"/>
        <a:ext cx="8229600" cy="1237546"/>
      </dsp:txXfrm>
    </dsp:sp>
    <dsp:sp modelId="{F46243E0-11FC-4315-9DD1-6E0FB775D606}">
      <dsp:nvSpPr>
        <dsp:cNvPr id="0" name=""/>
        <dsp:cNvSpPr/>
      </dsp:nvSpPr>
      <dsp:spPr>
        <a:xfrm>
          <a:off x="0" y="2936641"/>
          <a:ext cx="8229600" cy="882432"/>
        </a:xfrm>
        <a:prstGeom prst="roundRect">
          <a:avLst/>
        </a:prstGeom>
        <a:gradFill rotWithShape="0">
          <a:gsLst>
            <a:gs pos="0">
              <a:schemeClr val="dk2">
                <a:hueOff val="0"/>
                <a:satOff val="0"/>
                <a:lumOff val="0"/>
                <a:alphaOff val="0"/>
                <a:shade val="60000"/>
              </a:schemeClr>
            </a:gs>
            <a:gs pos="33000">
              <a:schemeClr val="dk2">
                <a:hueOff val="0"/>
                <a:satOff val="0"/>
                <a:lumOff val="0"/>
                <a:alphaOff val="0"/>
                <a:tint val="86500"/>
              </a:schemeClr>
            </a:gs>
            <a:gs pos="46750">
              <a:schemeClr val="dk2">
                <a:hueOff val="0"/>
                <a:satOff val="0"/>
                <a:lumOff val="0"/>
                <a:alphaOff val="0"/>
                <a:tint val="71000"/>
                <a:satMod val="112000"/>
              </a:schemeClr>
            </a:gs>
            <a:gs pos="53000">
              <a:schemeClr val="dk2">
                <a:hueOff val="0"/>
                <a:satOff val="0"/>
                <a:lumOff val="0"/>
                <a:alphaOff val="0"/>
                <a:tint val="71000"/>
                <a:satMod val="112000"/>
              </a:schemeClr>
            </a:gs>
            <a:gs pos="68000">
              <a:schemeClr val="dk2">
                <a:hueOff val="0"/>
                <a:satOff val="0"/>
                <a:lumOff val="0"/>
                <a:alphaOff val="0"/>
                <a:tint val="86000"/>
              </a:schemeClr>
            </a:gs>
            <a:gs pos="100000">
              <a:schemeClr val="dk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57% of renter households in the city of San Diego pay more than 30 percent of their income on rent.</a:t>
          </a:r>
          <a:r>
            <a:rPr lang="en-US" sz="2400" kern="1200" baseline="30000" dirty="0" smtClean="0"/>
            <a:t>3</a:t>
          </a:r>
          <a:r>
            <a:rPr lang="en-US" sz="2400" kern="1200" dirty="0" smtClean="0"/>
            <a:t> </a:t>
          </a:r>
          <a:endParaRPr lang="en-US" sz="2400" kern="1200" baseline="30000" dirty="0"/>
        </a:p>
      </dsp:txBody>
      <dsp:txXfrm>
        <a:off x="0" y="2936641"/>
        <a:ext cx="8229600" cy="882432"/>
      </dsp:txXfrm>
    </dsp:sp>
    <dsp:sp modelId="{D2D32E3F-0AAD-41D4-B819-41F8BEDBA2BD}">
      <dsp:nvSpPr>
        <dsp:cNvPr id="0" name=""/>
        <dsp:cNvSpPr/>
      </dsp:nvSpPr>
      <dsp:spPr>
        <a:xfrm>
          <a:off x="0" y="3826412"/>
          <a:ext cx="8229600" cy="1237546"/>
        </a:xfrm>
        <a:prstGeom prst="roundRect">
          <a:avLst/>
        </a:prstGeom>
        <a:gradFill rotWithShape="0">
          <a:gsLst>
            <a:gs pos="0">
              <a:schemeClr val="dk2">
                <a:hueOff val="0"/>
                <a:satOff val="0"/>
                <a:lumOff val="0"/>
                <a:alphaOff val="0"/>
                <a:shade val="60000"/>
              </a:schemeClr>
            </a:gs>
            <a:gs pos="33000">
              <a:schemeClr val="dk2">
                <a:hueOff val="0"/>
                <a:satOff val="0"/>
                <a:lumOff val="0"/>
                <a:alphaOff val="0"/>
                <a:tint val="86500"/>
              </a:schemeClr>
            </a:gs>
            <a:gs pos="46750">
              <a:schemeClr val="dk2">
                <a:hueOff val="0"/>
                <a:satOff val="0"/>
                <a:lumOff val="0"/>
                <a:alphaOff val="0"/>
                <a:tint val="71000"/>
                <a:satMod val="112000"/>
              </a:schemeClr>
            </a:gs>
            <a:gs pos="53000">
              <a:schemeClr val="dk2">
                <a:hueOff val="0"/>
                <a:satOff val="0"/>
                <a:lumOff val="0"/>
                <a:alphaOff val="0"/>
                <a:tint val="71000"/>
                <a:satMod val="112000"/>
              </a:schemeClr>
            </a:gs>
            <a:gs pos="68000">
              <a:schemeClr val="dk2">
                <a:hueOff val="0"/>
                <a:satOff val="0"/>
                <a:lumOff val="0"/>
                <a:alphaOff val="0"/>
                <a:tint val="86000"/>
              </a:schemeClr>
            </a:gs>
            <a:gs pos="100000">
              <a:schemeClr val="dk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baseline="0" dirty="0" smtClean="0"/>
            <a:t>San Diego has one of the lowest rental vacancy rates in the nation. Predictions show that the vacancy rate is likely to remain  in the 2% range for the next few years. </a:t>
          </a:r>
          <a:r>
            <a:rPr lang="en-US" sz="2400" kern="1200" baseline="30000" dirty="0" smtClean="0"/>
            <a:t>3</a:t>
          </a:r>
          <a:endParaRPr lang="en-US" sz="2400" kern="1200" baseline="30000" dirty="0"/>
        </a:p>
      </dsp:txBody>
      <dsp:txXfrm>
        <a:off x="0" y="3826412"/>
        <a:ext cx="8229600" cy="123754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C36427-E10F-404E-9CF7-290442AEABAB}">
      <dsp:nvSpPr>
        <dsp:cNvPr id="0" name=""/>
        <dsp:cNvSpPr/>
      </dsp:nvSpPr>
      <dsp:spPr>
        <a:xfrm rot="5400000">
          <a:off x="4677413" y="-1485021"/>
          <a:ext cx="1837428" cy="52669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smtClean="0"/>
            <a:t>Unemployment Rate:  8.1%</a:t>
          </a:r>
          <a:endParaRPr lang="en-US" sz="1700" kern="1200" dirty="0"/>
        </a:p>
        <a:p>
          <a:pPr marL="171450" lvl="1" indent="-171450" algn="l" defTabSz="755650">
            <a:lnSpc>
              <a:spcPct val="90000"/>
            </a:lnSpc>
            <a:spcBef>
              <a:spcPct val="0"/>
            </a:spcBef>
            <a:spcAft>
              <a:spcPct val="15000"/>
            </a:spcAft>
            <a:buChar char="••"/>
          </a:pPr>
          <a:r>
            <a:rPr lang="en-US" sz="1700" kern="1200" dirty="0" smtClean="0"/>
            <a:t>Fair Market Rent for a two-bedroom rental unit is $949</a:t>
          </a:r>
          <a:endParaRPr lang="en-US" sz="1700" kern="1200" dirty="0"/>
        </a:p>
      </dsp:txBody>
      <dsp:txXfrm rot="5400000">
        <a:off x="4677413" y="-1485021"/>
        <a:ext cx="1837428" cy="5266944"/>
      </dsp:txXfrm>
    </dsp:sp>
    <dsp:sp modelId="{3F5F6ACF-4B94-4837-B52F-368A9CE483BD}">
      <dsp:nvSpPr>
        <dsp:cNvPr id="0" name=""/>
        <dsp:cNvSpPr/>
      </dsp:nvSpPr>
      <dsp:spPr>
        <a:xfrm>
          <a:off x="0" y="57"/>
          <a:ext cx="2962656" cy="2296785"/>
        </a:xfrm>
        <a:prstGeom prst="roundRect">
          <a:avLst/>
        </a:prstGeom>
        <a:gradFill rotWithShape="0">
          <a:gsLst>
            <a:gs pos="0">
              <a:schemeClr val="dk2">
                <a:hueOff val="0"/>
                <a:satOff val="0"/>
                <a:lumOff val="0"/>
                <a:alphaOff val="0"/>
                <a:shade val="60000"/>
              </a:schemeClr>
            </a:gs>
            <a:gs pos="33000">
              <a:schemeClr val="dk2">
                <a:hueOff val="0"/>
                <a:satOff val="0"/>
                <a:lumOff val="0"/>
                <a:alphaOff val="0"/>
                <a:tint val="86500"/>
              </a:schemeClr>
            </a:gs>
            <a:gs pos="46750">
              <a:schemeClr val="dk2">
                <a:hueOff val="0"/>
                <a:satOff val="0"/>
                <a:lumOff val="0"/>
                <a:alphaOff val="0"/>
                <a:tint val="71000"/>
                <a:satMod val="112000"/>
              </a:schemeClr>
            </a:gs>
            <a:gs pos="53000">
              <a:schemeClr val="dk2">
                <a:hueOff val="0"/>
                <a:satOff val="0"/>
                <a:lumOff val="0"/>
                <a:alphaOff val="0"/>
                <a:tint val="71000"/>
                <a:satMod val="112000"/>
              </a:schemeClr>
            </a:gs>
            <a:gs pos="68000">
              <a:schemeClr val="dk2">
                <a:hueOff val="0"/>
                <a:satOff val="0"/>
                <a:lumOff val="0"/>
                <a:alphaOff val="0"/>
                <a:tint val="86000"/>
              </a:schemeClr>
            </a:gs>
            <a:gs pos="100000">
              <a:schemeClr val="dk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smtClean="0"/>
            <a:t>National</a:t>
          </a:r>
          <a:endParaRPr lang="en-US" sz="4700" kern="1200" dirty="0"/>
        </a:p>
      </dsp:txBody>
      <dsp:txXfrm>
        <a:off x="0" y="57"/>
        <a:ext cx="2962656" cy="2296785"/>
      </dsp:txXfrm>
    </dsp:sp>
    <dsp:sp modelId="{EC74D978-59D2-4EFE-B48A-FA78CD4A958E}">
      <dsp:nvSpPr>
        <dsp:cNvPr id="0" name=""/>
        <dsp:cNvSpPr/>
      </dsp:nvSpPr>
      <dsp:spPr>
        <a:xfrm rot="5400000">
          <a:off x="4677413" y="926602"/>
          <a:ext cx="1837428" cy="52669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Unemployment Rate: 8.9% </a:t>
          </a:r>
          <a:endParaRPr lang="en-US" sz="1700" kern="1200" dirty="0"/>
        </a:p>
        <a:p>
          <a:pPr marL="171450" lvl="1" indent="-171450" algn="l" defTabSz="755650">
            <a:lnSpc>
              <a:spcPct val="90000"/>
            </a:lnSpc>
            <a:spcBef>
              <a:spcPct val="0"/>
            </a:spcBef>
            <a:spcAft>
              <a:spcPct val="15000"/>
            </a:spcAft>
            <a:buChar char="••"/>
          </a:pPr>
          <a:r>
            <a:rPr lang="en-US" sz="1700" kern="1200" dirty="0" smtClean="0"/>
            <a:t>Fair Market Rent for a two-bedroom rental unit is $1,378</a:t>
          </a:r>
          <a:endParaRPr lang="en-US" sz="1700" kern="1200" dirty="0"/>
        </a:p>
        <a:p>
          <a:pPr marL="171450" lvl="1" indent="-171450" algn="l" defTabSz="755650">
            <a:lnSpc>
              <a:spcPct val="90000"/>
            </a:lnSpc>
            <a:spcBef>
              <a:spcPct val="0"/>
            </a:spcBef>
            <a:spcAft>
              <a:spcPct val="15000"/>
            </a:spcAft>
            <a:buChar char="••"/>
          </a:pPr>
          <a:r>
            <a:rPr lang="en-US" sz="1700" kern="1200" dirty="0" smtClean="0"/>
            <a:t>Cost of Living is 36% above the national average</a:t>
          </a:r>
          <a:endParaRPr lang="en-US" sz="1700" kern="1200" dirty="0"/>
        </a:p>
        <a:p>
          <a:pPr marL="171450" lvl="1" indent="-171450" algn="l" defTabSz="755650">
            <a:lnSpc>
              <a:spcPct val="90000"/>
            </a:lnSpc>
            <a:spcBef>
              <a:spcPct val="0"/>
            </a:spcBef>
            <a:spcAft>
              <a:spcPct val="15000"/>
            </a:spcAft>
            <a:buChar char="••"/>
          </a:pPr>
          <a:r>
            <a:rPr lang="en-US" sz="1700" kern="1200" dirty="0" smtClean="0"/>
            <a:t>Occupancy rates expected to hover at 2%</a:t>
          </a:r>
          <a:endParaRPr lang="en-US" sz="1700" kern="1200" dirty="0"/>
        </a:p>
      </dsp:txBody>
      <dsp:txXfrm rot="5400000">
        <a:off x="4677413" y="926602"/>
        <a:ext cx="1837428" cy="5266944"/>
      </dsp:txXfrm>
    </dsp:sp>
    <dsp:sp modelId="{65611E88-2F31-4D96-A6B6-8CD83E0E8ABE}">
      <dsp:nvSpPr>
        <dsp:cNvPr id="0" name=""/>
        <dsp:cNvSpPr/>
      </dsp:nvSpPr>
      <dsp:spPr>
        <a:xfrm>
          <a:off x="0" y="2411682"/>
          <a:ext cx="2962656" cy="2296785"/>
        </a:xfrm>
        <a:prstGeom prst="roundRect">
          <a:avLst/>
        </a:prstGeom>
        <a:gradFill rotWithShape="0">
          <a:gsLst>
            <a:gs pos="0">
              <a:schemeClr val="dk2">
                <a:hueOff val="0"/>
                <a:satOff val="0"/>
                <a:lumOff val="0"/>
                <a:alphaOff val="0"/>
                <a:shade val="60000"/>
              </a:schemeClr>
            </a:gs>
            <a:gs pos="33000">
              <a:schemeClr val="dk2">
                <a:hueOff val="0"/>
                <a:satOff val="0"/>
                <a:lumOff val="0"/>
                <a:alphaOff val="0"/>
                <a:tint val="86500"/>
              </a:schemeClr>
            </a:gs>
            <a:gs pos="46750">
              <a:schemeClr val="dk2">
                <a:hueOff val="0"/>
                <a:satOff val="0"/>
                <a:lumOff val="0"/>
                <a:alphaOff val="0"/>
                <a:tint val="71000"/>
                <a:satMod val="112000"/>
              </a:schemeClr>
            </a:gs>
            <a:gs pos="53000">
              <a:schemeClr val="dk2">
                <a:hueOff val="0"/>
                <a:satOff val="0"/>
                <a:lumOff val="0"/>
                <a:alphaOff val="0"/>
                <a:tint val="71000"/>
                <a:satMod val="112000"/>
              </a:schemeClr>
            </a:gs>
            <a:gs pos="68000">
              <a:schemeClr val="dk2">
                <a:hueOff val="0"/>
                <a:satOff val="0"/>
                <a:lumOff val="0"/>
                <a:alphaOff val="0"/>
                <a:tint val="86000"/>
              </a:schemeClr>
            </a:gs>
            <a:gs pos="100000">
              <a:schemeClr val="dk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smtClean="0"/>
            <a:t>San Diego</a:t>
          </a:r>
          <a:endParaRPr lang="en-US" sz="4700" kern="1200" dirty="0"/>
        </a:p>
      </dsp:txBody>
      <dsp:txXfrm>
        <a:off x="0" y="2411682"/>
        <a:ext cx="2962656" cy="229678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77366F-3163-41FC-9BAB-CAC1D6C2C309}">
      <dsp:nvSpPr>
        <dsp:cNvPr id="0" name=""/>
        <dsp:cNvSpPr/>
      </dsp:nvSpPr>
      <dsp:spPr>
        <a:xfrm>
          <a:off x="2897" y="1831"/>
          <a:ext cx="7842805" cy="2166739"/>
        </a:xfrm>
        <a:prstGeom prst="roundRect">
          <a:avLst>
            <a:gd name="adj" fmla="val 10000"/>
          </a:avLst>
        </a:prstGeom>
        <a:gradFill rotWithShape="0">
          <a:gsLst>
            <a:gs pos="0">
              <a:schemeClr val="accent2">
                <a:hueOff val="0"/>
                <a:satOff val="0"/>
                <a:lumOff val="0"/>
                <a:alphaOff val="0"/>
                <a:shade val="60000"/>
              </a:schemeClr>
            </a:gs>
            <a:gs pos="33000">
              <a:schemeClr val="accent2">
                <a:hueOff val="0"/>
                <a:satOff val="0"/>
                <a:lumOff val="0"/>
                <a:alphaOff val="0"/>
                <a:tint val="86500"/>
              </a:schemeClr>
            </a:gs>
            <a:gs pos="46750">
              <a:schemeClr val="accent2">
                <a:hueOff val="0"/>
                <a:satOff val="0"/>
                <a:lumOff val="0"/>
                <a:alphaOff val="0"/>
                <a:tint val="71000"/>
                <a:satMod val="112000"/>
              </a:schemeClr>
            </a:gs>
            <a:gs pos="53000">
              <a:schemeClr val="accent2">
                <a:hueOff val="0"/>
                <a:satOff val="0"/>
                <a:lumOff val="0"/>
                <a:alphaOff val="0"/>
                <a:tint val="71000"/>
                <a:satMod val="112000"/>
              </a:schemeClr>
            </a:gs>
            <a:gs pos="68000">
              <a:schemeClr val="accent2">
                <a:hueOff val="0"/>
                <a:satOff val="0"/>
                <a:lumOff val="0"/>
                <a:alphaOff val="0"/>
                <a:tint val="86000"/>
              </a:schemeClr>
            </a:gs>
            <a:gs pos="100000">
              <a:schemeClr val="accent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0" kern="1200" dirty="0" smtClean="0">
              <a:solidFill>
                <a:schemeClr val="tx1"/>
              </a:solidFill>
            </a:rPr>
            <a:t>Two  Things</a:t>
          </a:r>
          <a:endParaRPr lang="en-US" sz="6500" b="0" kern="1200" dirty="0">
            <a:solidFill>
              <a:schemeClr val="tx1"/>
            </a:solidFill>
          </a:endParaRPr>
        </a:p>
      </dsp:txBody>
      <dsp:txXfrm>
        <a:off x="2897" y="1831"/>
        <a:ext cx="7842805" cy="2166739"/>
      </dsp:txXfrm>
    </dsp:sp>
    <dsp:sp modelId="{1C17AC4B-537C-487E-92D2-6504C5B3BD37}">
      <dsp:nvSpPr>
        <dsp:cNvPr id="0" name=""/>
        <dsp:cNvSpPr/>
      </dsp:nvSpPr>
      <dsp:spPr>
        <a:xfrm>
          <a:off x="0" y="2379860"/>
          <a:ext cx="3763342" cy="2166739"/>
        </a:xfrm>
        <a:prstGeom prst="roundRect">
          <a:avLst>
            <a:gd name="adj" fmla="val 10000"/>
          </a:avLst>
        </a:prstGeom>
        <a:gradFill rotWithShape="0">
          <a:gsLst>
            <a:gs pos="0">
              <a:schemeClr val="accent4">
                <a:hueOff val="0"/>
                <a:satOff val="0"/>
                <a:lumOff val="0"/>
                <a:alphaOff val="0"/>
                <a:shade val="60000"/>
              </a:schemeClr>
            </a:gs>
            <a:gs pos="33000">
              <a:schemeClr val="accent4">
                <a:hueOff val="0"/>
                <a:satOff val="0"/>
                <a:lumOff val="0"/>
                <a:alphaOff val="0"/>
                <a:tint val="86500"/>
              </a:schemeClr>
            </a:gs>
            <a:gs pos="46750">
              <a:schemeClr val="accent4">
                <a:hueOff val="0"/>
                <a:satOff val="0"/>
                <a:lumOff val="0"/>
                <a:alphaOff val="0"/>
                <a:tint val="71000"/>
                <a:satMod val="112000"/>
              </a:schemeClr>
            </a:gs>
            <a:gs pos="53000">
              <a:schemeClr val="accent4">
                <a:hueOff val="0"/>
                <a:satOff val="0"/>
                <a:lumOff val="0"/>
                <a:alphaOff val="0"/>
                <a:tint val="71000"/>
                <a:satMod val="112000"/>
              </a:schemeClr>
            </a:gs>
            <a:gs pos="68000">
              <a:schemeClr val="accent4">
                <a:hueOff val="0"/>
                <a:satOff val="0"/>
                <a:lumOff val="0"/>
                <a:alphaOff val="0"/>
                <a:tint val="86000"/>
              </a:schemeClr>
            </a:gs>
            <a:gs pos="100000">
              <a:schemeClr val="accent4">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US" sz="3600" b="1" kern="1200" dirty="0" smtClean="0">
            <a:solidFill>
              <a:schemeClr val="tx1"/>
            </a:solidFill>
          </a:endParaRPr>
        </a:p>
        <a:p>
          <a:pPr lvl="0" algn="ctr" defTabSz="1600200">
            <a:lnSpc>
              <a:spcPct val="90000"/>
            </a:lnSpc>
            <a:spcBef>
              <a:spcPct val="0"/>
            </a:spcBef>
            <a:spcAft>
              <a:spcPct val="35000"/>
            </a:spcAft>
          </a:pPr>
          <a:r>
            <a:rPr lang="en-US" sz="3600" b="1" kern="1200" dirty="0" smtClean="0">
              <a:solidFill>
                <a:schemeClr val="tx1"/>
              </a:solidFill>
            </a:rPr>
            <a:t>Income</a:t>
          </a:r>
        </a:p>
        <a:p>
          <a:pPr lvl="0" algn="ctr" defTabSz="1600200">
            <a:lnSpc>
              <a:spcPct val="90000"/>
            </a:lnSpc>
            <a:spcBef>
              <a:spcPct val="0"/>
            </a:spcBef>
            <a:spcAft>
              <a:spcPct val="35000"/>
            </a:spcAft>
          </a:pPr>
          <a:endParaRPr lang="en-US" sz="3200" b="1" kern="1200" dirty="0">
            <a:solidFill>
              <a:schemeClr val="tx1"/>
            </a:solidFill>
          </a:endParaRPr>
        </a:p>
      </dsp:txBody>
      <dsp:txXfrm>
        <a:off x="0" y="2379860"/>
        <a:ext cx="3763342" cy="2166739"/>
      </dsp:txXfrm>
    </dsp:sp>
    <dsp:sp modelId="{07D1EFFD-C64C-4F82-8255-9814AD9EF69A}">
      <dsp:nvSpPr>
        <dsp:cNvPr id="0" name=""/>
        <dsp:cNvSpPr/>
      </dsp:nvSpPr>
      <dsp:spPr>
        <a:xfrm>
          <a:off x="4082360" y="2378029"/>
          <a:ext cx="3763342" cy="2166739"/>
        </a:xfrm>
        <a:prstGeom prst="roundRect">
          <a:avLst>
            <a:gd name="adj" fmla="val 10000"/>
          </a:avLst>
        </a:prstGeom>
        <a:gradFill rotWithShape="0">
          <a:gsLst>
            <a:gs pos="0">
              <a:schemeClr val="accent4">
                <a:hueOff val="0"/>
                <a:satOff val="0"/>
                <a:lumOff val="0"/>
                <a:alphaOff val="0"/>
                <a:shade val="60000"/>
              </a:schemeClr>
            </a:gs>
            <a:gs pos="33000">
              <a:schemeClr val="accent4">
                <a:hueOff val="0"/>
                <a:satOff val="0"/>
                <a:lumOff val="0"/>
                <a:alphaOff val="0"/>
                <a:tint val="86500"/>
              </a:schemeClr>
            </a:gs>
            <a:gs pos="46750">
              <a:schemeClr val="accent4">
                <a:hueOff val="0"/>
                <a:satOff val="0"/>
                <a:lumOff val="0"/>
                <a:alphaOff val="0"/>
                <a:tint val="71000"/>
                <a:satMod val="112000"/>
              </a:schemeClr>
            </a:gs>
            <a:gs pos="53000">
              <a:schemeClr val="accent4">
                <a:hueOff val="0"/>
                <a:satOff val="0"/>
                <a:lumOff val="0"/>
                <a:alphaOff val="0"/>
                <a:tint val="71000"/>
                <a:satMod val="112000"/>
              </a:schemeClr>
            </a:gs>
            <a:gs pos="68000">
              <a:schemeClr val="accent4">
                <a:hueOff val="0"/>
                <a:satOff val="0"/>
                <a:lumOff val="0"/>
                <a:alphaOff val="0"/>
                <a:tint val="86000"/>
              </a:schemeClr>
            </a:gs>
            <a:gs pos="100000">
              <a:schemeClr val="accent4">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smtClean="0">
              <a:solidFill>
                <a:schemeClr val="tx1"/>
              </a:solidFill>
            </a:rPr>
            <a:t>Housing</a:t>
          </a:r>
          <a:endParaRPr lang="en-US" sz="3600" b="1" kern="1200" dirty="0">
            <a:solidFill>
              <a:schemeClr val="tx1"/>
            </a:solidFill>
          </a:endParaRPr>
        </a:p>
      </dsp:txBody>
      <dsp:txXfrm>
        <a:off x="4082360" y="2378029"/>
        <a:ext cx="3763342" cy="216673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B98F31-8E4A-447E-8E73-4B150E82325E}">
      <dsp:nvSpPr>
        <dsp:cNvPr id="0" name=""/>
        <dsp:cNvSpPr/>
      </dsp:nvSpPr>
      <dsp:spPr>
        <a:xfrm>
          <a:off x="42" y="875"/>
          <a:ext cx="8686715" cy="1259085"/>
        </a:xfrm>
        <a:prstGeom prst="roundRect">
          <a:avLst>
            <a:gd name="adj" fmla="val 10000"/>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solidFill>
                <a:schemeClr val="tx1"/>
              </a:solidFill>
            </a:rPr>
            <a:t>881 Transitional Housing Beds</a:t>
          </a:r>
        </a:p>
      </dsp:txBody>
      <dsp:txXfrm>
        <a:off x="42" y="875"/>
        <a:ext cx="8686715" cy="1259085"/>
      </dsp:txXfrm>
    </dsp:sp>
    <dsp:sp modelId="{BE122137-1CBC-4A32-93E5-8D147172DE2D}">
      <dsp:nvSpPr>
        <dsp:cNvPr id="0" name=""/>
        <dsp:cNvSpPr/>
      </dsp:nvSpPr>
      <dsp:spPr>
        <a:xfrm>
          <a:off x="42" y="1483238"/>
          <a:ext cx="1353070" cy="1259085"/>
        </a:xfrm>
        <a:prstGeom prst="roundRect">
          <a:avLst>
            <a:gd name="adj" fmla="val 10000"/>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solidFill>
                <a:schemeClr val="tx1"/>
              </a:solidFill>
            </a:rPr>
            <a:t>PMC </a:t>
          </a:r>
        </a:p>
        <a:p>
          <a:pPr lvl="0" algn="ctr" defTabSz="711200">
            <a:lnSpc>
              <a:spcPct val="90000"/>
            </a:lnSpc>
            <a:spcBef>
              <a:spcPct val="0"/>
            </a:spcBef>
            <a:spcAft>
              <a:spcPct val="35000"/>
            </a:spcAft>
          </a:pPr>
          <a:r>
            <a:rPr lang="en-US" sz="1600" kern="1200" smtClean="0">
              <a:solidFill>
                <a:schemeClr val="tx1"/>
              </a:solidFill>
            </a:rPr>
            <a:t> 350</a:t>
          </a:r>
          <a:endParaRPr lang="en-US" sz="1600" kern="1200" dirty="0">
            <a:solidFill>
              <a:schemeClr val="tx1"/>
            </a:solidFill>
          </a:endParaRPr>
        </a:p>
      </dsp:txBody>
      <dsp:txXfrm>
        <a:off x="42" y="1483238"/>
        <a:ext cx="1353070" cy="1259085"/>
      </dsp:txXfrm>
    </dsp:sp>
    <dsp:sp modelId="{0C3B1963-2F0D-487B-B4CE-29082328F842}">
      <dsp:nvSpPr>
        <dsp:cNvPr id="0" name=""/>
        <dsp:cNvSpPr/>
      </dsp:nvSpPr>
      <dsp:spPr>
        <a:xfrm>
          <a:off x="1466771" y="1483238"/>
          <a:ext cx="1353070" cy="1259085"/>
        </a:xfrm>
        <a:prstGeom prst="roundRect">
          <a:avLst>
            <a:gd name="adj" fmla="val 10000"/>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solidFill>
                <a:schemeClr val="tx1"/>
              </a:solidFill>
            </a:rPr>
            <a:t>BMC </a:t>
          </a:r>
        </a:p>
        <a:p>
          <a:pPr lvl="0" algn="ctr" defTabSz="711200">
            <a:lnSpc>
              <a:spcPct val="90000"/>
            </a:lnSpc>
            <a:spcBef>
              <a:spcPct val="0"/>
            </a:spcBef>
            <a:spcAft>
              <a:spcPct val="35000"/>
            </a:spcAft>
          </a:pPr>
          <a:r>
            <a:rPr lang="en-US" sz="1600" kern="1200" smtClean="0">
              <a:solidFill>
                <a:schemeClr val="tx1"/>
              </a:solidFill>
            </a:rPr>
            <a:t> 150</a:t>
          </a:r>
          <a:endParaRPr lang="en-US" sz="1600" kern="1200" dirty="0">
            <a:solidFill>
              <a:schemeClr val="tx1"/>
            </a:solidFill>
          </a:endParaRPr>
        </a:p>
      </dsp:txBody>
      <dsp:txXfrm>
        <a:off x="1466771" y="1483238"/>
        <a:ext cx="1353070" cy="1259085"/>
      </dsp:txXfrm>
    </dsp:sp>
    <dsp:sp modelId="{32FF7CA8-8A86-45BC-B970-1E6E35FBB3EB}">
      <dsp:nvSpPr>
        <dsp:cNvPr id="0" name=""/>
        <dsp:cNvSpPr/>
      </dsp:nvSpPr>
      <dsp:spPr>
        <a:xfrm>
          <a:off x="2933500" y="1483238"/>
          <a:ext cx="1353070" cy="1259085"/>
        </a:xfrm>
        <a:prstGeom prst="roundRect">
          <a:avLst>
            <a:gd name="adj" fmla="val 10000"/>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solidFill>
                <a:schemeClr val="tx1"/>
              </a:solidFill>
            </a:rPr>
            <a:t>JKC  Women</a:t>
          </a:r>
        </a:p>
        <a:p>
          <a:pPr lvl="0" algn="ctr" defTabSz="711200">
            <a:lnSpc>
              <a:spcPct val="90000"/>
            </a:lnSpc>
            <a:spcBef>
              <a:spcPct val="0"/>
            </a:spcBef>
            <a:spcAft>
              <a:spcPct val="35000"/>
            </a:spcAft>
          </a:pPr>
          <a:r>
            <a:rPr lang="en-US" sz="1600" kern="1200" smtClean="0">
              <a:solidFill>
                <a:schemeClr val="tx1"/>
              </a:solidFill>
            </a:rPr>
            <a:t> 65</a:t>
          </a:r>
          <a:endParaRPr lang="en-US" sz="1600" kern="1200" dirty="0">
            <a:solidFill>
              <a:schemeClr val="tx1"/>
            </a:solidFill>
          </a:endParaRPr>
        </a:p>
      </dsp:txBody>
      <dsp:txXfrm>
        <a:off x="2933500" y="1483238"/>
        <a:ext cx="1353070" cy="1259085"/>
      </dsp:txXfrm>
    </dsp:sp>
    <dsp:sp modelId="{390F7938-0E2E-4234-8AE7-20D0559CC511}">
      <dsp:nvSpPr>
        <dsp:cNvPr id="0" name=""/>
        <dsp:cNvSpPr/>
      </dsp:nvSpPr>
      <dsp:spPr>
        <a:xfrm>
          <a:off x="4400228" y="1483238"/>
          <a:ext cx="1353070" cy="1259085"/>
        </a:xfrm>
        <a:prstGeom prst="roundRect">
          <a:avLst>
            <a:gd name="adj" fmla="val 10000"/>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JKC Families  </a:t>
          </a:r>
        </a:p>
        <a:p>
          <a:pPr lvl="0" algn="ctr" defTabSz="711200">
            <a:lnSpc>
              <a:spcPct val="90000"/>
            </a:lnSpc>
            <a:spcBef>
              <a:spcPct val="0"/>
            </a:spcBef>
            <a:spcAft>
              <a:spcPts val="0"/>
            </a:spcAft>
          </a:pPr>
          <a:r>
            <a:rPr lang="en-US" sz="1600" kern="1200" dirty="0" smtClean="0">
              <a:solidFill>
                <a:schemeClr val="tx1"/>
              </a:solidFill>
            </a:rPr>
            <a:t>248 beds</a:t>
          </a:r>
        </a:p>
        <a:p>
          <a:pPr lvl="0" algn="ctr" defTabSz="711200">
            <a:lnSpc>
              <a:spcPct val="90000"/>
            </a:lnSpc>
            <a:spcBef>
              <a:spcPct val="0"/>
            </a:spcBef>
            <a:spcAft>
              <a:spcPct val="35000"/>
            </a:spcAft>
          </a:pPr>
          <a:r>
            <a:rPr lang="en-US" sz="1600" kern="1200" dirty="0" smtClean="0">
              <a:solidFill>
                <a:schemeClr val="tx1"/>
              </a:solidFill>
            </a:rPr>
            <a:t>( 67 units)</a:t>
          </a:r>
          <a:endParaRPr lang="en-US" sz="1600" kern="1200" dirty="0">
            <a:solidFill>
              <a:schemeClr val="tx1"/>
            </a:solidFill>
          </a:endParaRPr>
        </a:p>
      </dsp:txBody>
      <dsp:txXfrm>
        <a:off x="4400228" y="1483238"/>
        <a:ext cx="1353070" cy="1259085"/>
      </dsp:txXfrm>
    </dsp:sp>
    <dsp:sp modelId="{E2B67D04-E19E-42BF-AC92-23740CC44142}">
      <dsp:nvSpPr>
        <dsp:cNvPr id="0" name=""/>
        <dsp:cNvSpPr/>
      </dsp:nvSpPr>
      <dsp:spPr>
        <a:xfrm>
          <a:off x="5866957" y="1483238"/>
          <a:ext cx="1353070" cy="1259085"/>
        </a:xfrm>
        <a:prstGeom prst="roundRect">
          <a:avLst>
            <a:gd name="adj" fmla="val 10000"/>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solidFill>
                <a:schemeClr val="tx1"/>
              </a:solidFill>
            </a:rPr>
            <a:t>Josue</a:t>
          </a:r>
          <a:r>
            <a:rPr lang="en-US" sz="1600" kern="1200" dirty="0" smtClean="0">
              <a:solidFill>
                <a:schemeClr val="tx1"/>
              </a:solidFill>
            </a:rPr>
            <a:t> Homes</a:t>
          </a:r>
        </a:p>
        <a:p>
          <a:pPr lvl="0" algn="ctr" defTabSz="711200">
            <a:lnSpc>
              <a:spcPct val="90000"/>
            </a:lnSpc>
            <a:spcBef>
              <a:spcPct val="0"/>
            </a:spcBef>
            <a:spcAft>
              <a:spcPct val="35000"/>
            </a:spcAft>
          </a:pPr>
          <a:r>
            <a:rPr lang="en-US" sz="1600" kern="1200" dirty="0" smtClean="0">
              <a:solidFill>
                <a:schemeClr val="tx1"/>
              </a:solidFill>
            </a:rPr>
            <a:t>38</a:t>
          </a:r>
          <a:endParaRPr lang="en-US" sz="1600" kern="1200" dirty="0">
            <a:solidFill>
              <a:schemeClr val="tx1"/>
            </a:solidFill>
          </a:endParaRPr>
        </a:p>
      </dsp:txBody>
      <dsp:txXfrm>
        <a:off x="5866957" y="1483238"/>
        <a:ext cx="1353070" cy="1259085"/>
      </dsp:txXfrm>
    </dsp:sp>
    <dsp:sp modelId="{EC32641E-5D56-453B-99F0-13423603C3FE}">
      <dsp:nvSpPr>
        <dsp:cNvPr id="0" name=""/>
        <dsp:cNvSpPr/>
      </dsp:nvSpPr>
      <dsp:spPr>
        <a:xfrm>
          <a:off x="7333686" y="1483238"/>
          <a:ext cx="1353070" cy="1259085"/>
        </a:xfrm>
        <a:prstGeom prst="roundRect">
          <a:avLst>
            <a:gd name="adj" fmla="val 10000"/>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Toussaint</a:t>
          </a:r>
        </a:p>
        <a:p>
          <a:pPr lvl="0" algn="ctr" defTabSz="800100">
            <a:lnSpc>
              <a:spcPct val="90000"/>
            </a:lnSpc>
            <a:spcBef>
              <a:spcPct val="0"/>
            </a:spcBef>
            <a:spcAft>
              <a:spcPct val="35000"/>
            </a:spcAft>
          </a:pPr>
          <a:r>
            <a:rPr lang="en-US" sz="1800" kern="1200" dirty="0" smtClean="0">
              <a:solidFill>
                <a:schemeClr val="tx1"/>
              </a:solidFill>
            </a:rPr>
            <a:t>26 </a:t>
          </a:r>
          <a:r>
            <a:rPr lang="en-US" sz="1600" kern="1200" dirty="0" smtClean="0">
              <a:solidFill>
                <a:schemeClr val="tx1"/>
              </a:solidFill>
            </a:rPr>
            <a:t>(14-18) </a:t>
          </a:r>
        </a:p>
        <a:p>
          <a:pPr lvl="0" algn="ctr" defTabSz="800100">
            <a:lnSpc>
              <a:spcPct val="90000"/>
            </a:lnSpc>
            <a:spcBef>
              <a:spcPct val="0"/>
            </a:spcBef>
            <a:spcAft>
              <a:spcPct val="35000"/>
            </a:spcAft>
          </a:pPr>
          <a:r>
            <a:rPr lang="en-US" sz="1800" kern="1200" dirty="0" smtClean="0">
              <a:solidFill>
                <a:schemeClr val="tx1"/>
              </a:solidFill>
            </a:rPr>
            <a:t>4 </a:t>
          </a:r>
          <a:r>
            <a:rPr lang="en-US" sz="1600" kern="1200" dirty="0" smtClean="0">
              <a:solidFill>
                <a:schemeClr val="tx1"/>
              </a:solidFill>
            </a:rPr>
            <a:t>(18-24)</a:t>
          </a:r>
          <a:endParaRPr lang="en-US" sz="1600" kern="1200" dirty="0">
            <a:solidFill>
              <a:schemeClr val="tx1"/>
            </a:solidFill>
          </a:endParaRPr>
        </a:p>
      </dsp:txBody>
      <dsp:txXfrm>
        <a:off x="7333686" y="1483238"/>
        <a:ext cx="1353070" cy="125908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F0C063-0A24-491F-9DD7-64382553CE17}">
      <dsp:nvSpPr>
        <dsp:cNvPr id="0" name=""/>
        <dsp:cNvSpPr/>
      </dsp:nvSpPr>
      <dsp:spPr>
        <a:xfrm>
          <a:off x="3456" y="1046"/>
          <a:ext cx="8603687" cy="944984"/>
        </a:xfrm>
        <a:prstGeom prst="roundRect">
          <a:avLst>
            <a:gd name="adj" fmla="val 10000"/>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solidFill>
                <a:schemeClr val="tx1"/>
              </a:solidFill>
            </a:rPr>
            <a:t>365 Permanent Housing Units</a:t>
          </a:r>
          <a:endParaRPr lang="en-US" sz="4600" kern="1200" dirty="0">
            <a:solidFill>
              <a:schemeClr val="tx1"/>
            </a:solidFill>
          </a:endParaRPr>
        </a:p>
      </dsp:txBody>
      <dsp:txXfrm>
        <a:off x="3456" y="1046"/>
        <a:ext cx="8603687" cy="944984"/>
      </dsp:txXfrm>
    </dsp:sp>
    <dsp:sp modelId="{9F5F15B7-3059-49DD-A447-FFC104B6DEAE}">
      <dsp:nvSpPr>
        <dsp:cNvPr id="0" name=""/>
        <dsp:cNvSpPr/>
      </dsp:nvSpPr>
      <dsp:spPr>
        <a:xfrm>
          <a:off x="3456" y="1162169"/>
          <a:ext cx="1612385" cy="944984"/>
        </a:xfrm>
        <a:prstGeom prst="roundRect">
          <a:avLst>
            <a:gd name="adj" fmla="val 10000"/>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solidFill>
                <a:schemeClr val="tx1"/>
              </a:solidFill>
            </a:rPr>
            <a:t>16th &amp; Market</a:t>
          </a:r>
        </a:p>
        <a:p>
          <a:pPr lvl="0" algn="ctr" defTabSz="755650">
            <a:lnSpc>
              <a:spcPct val="90000"/>
            </a:lnSpc>
            <a:spcBef>
              <a:spcPct val="0"/>
            </a:spcBef>
            <a:spcAft>
              <a:spcPct val="35000"/>
            </a:spcAft>
          </a:pPr>
          <a:r>
            <a:rPr lang="en-US" sz="1700" kern="1200" smtClean="0">
              <a:solidFill>
                <a:schemeClr val="tx1"/>
              </a:solidFill>
            </a:rPr>
            <a:t>  136 (7 PSH)</a:t>
          </a:r>
          <a:endParaRPr lang="en-US" sz="1700" kern="1200" dirty="0" smtClean="0">
            <a:solidFill>
              <a:schemeClr val="tx1"/>
            </a:solidFill>
          </a:endParaRPr>
        </a:p>
      </dsp:txBody>
      <dsp:txXfrm>
        <a:off x="3456" y="1162169"/>
        <a:ext cx="1612385" cy="944984"/>
      </dsp:txXfrm>
    </dsp:sp>
    <dsp:sp modelId="{C905B7DA-94FC-42C3-A515-E6EC6B85B814}">
      <dsp:nvSpPr>
        <dsp:cNvPr id="0" name=""/>
        <dsp:cNvSpPr/>
      </dsp:nvSpPr>
      <dsp:spPr>
        <a:xfrm>
          <a:off x="1751281" y="1162169"/>
          <a:ext cx="1612385" cy="944984"/>
        </a:xfrm>
        <a:prstGeom prst="roundRect">
          <a:avLst>
            <a:gd name="adj" fmla="val 10000"/>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solidFill>
                <a:schemeClr val="tx1"/>
              </a:solidFill>
            </a:rPr>
            <a:t>VHM </a:t>
          </a:r>
        </a:p>
        <a:p>
          <a:pPr lvl="0" algn="ctr" defTabSz="755650">
            <a:lnSpc>
              <a:spcPct val="90000"/>
            </a:lnSpc>
            <a:spcBef>
              <a:spcPct val="0"/>
            </a:spcBef>
            <a:spcAft>
              <a:spcPct val="35000"/>
            </a:spcAft>
          </a:pPr>
          <a:r>
            <a:rPr lang="en-US" sz="1700" kern="1200" smtClean="0">
              <a:solidFill>
                <a:schemeClr val="tx1"/>
              </a:solidFill>
            </a:rPr>
            <a:t>90 (45 PSH)</a:t>
          </a:r>
          <a:endParaRPr lang="en-US" sz="1700" kern="1200" dirty="0" smtClean="0">
            <a:solidFill>
              <a:schemeClr val="tx1"/>
            </a:solidFill>
          </a:endParaRPr>
        </a:p>
      </dsp:txBody>
      <dsp:txXfrm>
        <a:off x="1751281" y="1162169"/>
        <a:ext cx="1612385" cy="944984"/>
      </dsp:txXfrm>
    </dsp:sp>
    <dsp:sp modelId="{1D52D2E3-7271-4EA4-9621-E0C9F7D28459}">
      <dsp:nvSpPr>
        <dsp:cNvPr id="0" name=""/>
        <dsp:cNvSpPr/>
      </dsp:nvSpPr>
      <dsp:spPr>
        <a:xfrm>
          <a:off x="3499107" y="1162169"/>
          <a:ext cx="1612385" cy="944984"/>
        </a:xfrm>
        <a:prstGeom prst="roundRect">
          <a:avLst>
            <a:gd name="adj" fmla="val 10000"/>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solidFill>
                <a:schemeClr val="tx1"/>
              </a:solidFill>
            </a:rPr>
            <a:t>Village Place</a:t>
          </a:r>
        </a:p>
        <a:p>
          <a:pPr lvl="0" algn="ctr" defTabSz="755650">
            <a:lnSpc>
              <a:spcPct val="90000"/>
            </a:lnSpc>
            <a:spcBef>
              <a:spcPct val="0"/>
            </a:spcBef>
            <a:spcAft>
              <a:spcPct val="35000"/>
            </a:spcAft>
          </a:pPr>
          <a:r>
            <a:rPr lang="en-US" sz="1700" kern="1200" smtClean="0">
              <a:solidFill>
                <a:schemeClr val="tx1"/>
              </a:solidFill>
            </a:rPr>
            <a:t>51 (30 PSH)</a:t>
          </a:r>
          <a:endParaRPr lang="en-US" sz="1700" kern="1200" dirty="0" smtClean="0">
            <a:solidFill>
              <a:schemeClr val="tx1"/>
            </a:solidFill>
          </a:endParaRPr>
        </a:p>
      </dsp:txBody>
      <dsp:txXfrm>
        <a:off x="3499107" y="1162169"/>
        <a:ext cx="1612385" cy="944984"/>
      </dsp:txXfrm>
    </dsp:sp>
    <dsp:sp modelId="{E921513F-BDC0-4BE6-B61E-B78B82368183}">
      <dsp:nvSpPr>
        <dsp:cNvPr id="0" name=""/>
        <dsp:cNvSpPr/>
      </dsp:nvSpPr>
      <dsp:spPr>
        <a:xfrm>
          <a:off x="5246933" y="1162169"/>
          <a:ext cx="1612385" cy="944984"/>
        </a:xfrm>
        <a:prstGeom prst="roundRect">
          <a:avLst>
            <a:gd name="adj" fmla="val 10000"/>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solidFill>
                <a:schemeClr val="tx1"/>
              </a:solidFill>
            </a:rPr>
            <a:t>Comm. &amp; 15th</a:t>
          </a:r>
        </a:p>
        <a:p>
          <a:pPr lvl="0" algn="ctr" defTabSz="755650">
            <a:lnSpc>
              <a:spcPct val="90000"/>
            </a:lnSpc>
            <a:spcBef>
              <a:spcPct val="0"/>
            </a:spcBef>
            <a:spcAft>
              <a:spcPct val="35000"/>
            </a:spcAft>
          </a:pPr>
          <a:r>
            <a:rPr lang="en-US" sz="1700" kern="1200" smtClean="0">
              <a:solidFill>
                <a:schemeClr val="tx1"/>
              </a:solidFill>
            </a:rPr>
            <a:t>65 (49 PSH)</a:t>
          </a:r>
          <a:endParaRPr lang="en-US" sz="1700" kern="1200" dirty="0" smtClean="0">
            <a:solidFill>
              <a:schemeClr val="tx1"/>
            </a:solidFill>
          </a:endParaRPr>
        </a:p>
      </dsp:txBody>
      <dsp:txXfrm>
        <a:off x="5246933" y="1162169"/>
        <a:ext cx="1612385" cy="944984"/>
      </dsp:txXfrm>
    </dsp:sp>
    <dsp:sp modelId="{C140D72A-61CF-4C39-B275-57A29698CAF9}">
      <dsp:nvSpPr>
        <dsp:cNvPr id="0" name=""/>
        <dsp:cNvSpPr/>
      </dsp:nvSpPr>
      <dsp:spPr>
        <a:xfrm>
          <a:off x="6994758" y="1162169"/>
          <a:ext cx="1612385" cy="944984"/>
        </a:xfrm>
        <a:prstGeom prst="roundRect">
          <a:avLst>
            <a:gd name="adj" fmla="val 10000"/>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30000" dist="101600" dir="2700000" algn="tl"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solidFill>
                <a:schemeClr val="tx1"/>
              </a:solidFill>
            </a:rPr>
            <a:t>Blvd. Apts </a:t>
          </a:r>
        </a:p>
        <a:p>
          <a:pPr lvl="0" algn="ctr" defTabSz="755650">
            <a:lnSpc>
              <a:spcPct val="90000"/>
            </a:lnSpc>
            <a:spcBef>
              <a:spcPct val="0"/>
            </a:spcBef>
            <a:spcAft>
              <a:spcPct val="35000"/>
            </a:spcAft>
          </a:pPr>
          <a:r>
            <a:rPr lang="en-US" sz="1700" kern="1200" smtClean="0">
              <a:solidFill>
                <a:schemeClr val="tx1"/>
              </a:solidFill>
            </a:rPr>
            <a:t>24 (9 PSH)</a:t>
          </a:r>
          <a:endParaRPr lang="en-US" sz="1700" kern="1200" dirty="0" smtClean="0">
            <a:solidFill>
              <a:schemeClr val="tx1"/>
            </a:solidFill>
          </a:endParaRPr>
        </a:p>
      </dsp:txBody>
      <dsp:txXfrm>
        <a:off x="6994758" y="1162169"/>
        <a:ext cx="1612385" cy="94498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91A816-F231-453A-8C82-3E85ABFB7D55}">
      <dsp:nvSpPr>
        <dsp:cNvPr id="0" name=""/>
        <dsp:cNvSpPr/>
      </dsp:nvSpPr>
      <dsp:spPr>
        <a:xfrm>
          <a:off x="6584" y="77"/>
          <a:ext cx="8521231" cy="6835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Supportive Services</a:t>
          </a:r>
          <a:endParaRPr lang="en-US" sz="1400" kern="1200" dirty="0"/>
        </a:p>
      </dsp:txBody>
      <dsp:txXfrm>
        <a:off x="6584" y="77"/>
        <a:ext cx="8521231" cy="683592"/>
      </dsp:txXfrm>
    </dsp:sp>
    <dsp:sp modelId="{169E4351-9E94-4A9B-AD3E-18471717E855}">
      <dsp:nvSpPr>
        <dsp:cNvPr id="0" name=""/>
        <dsp:cNvSpPr/>
      </dsp:nvSpPr>
      <dsp:spPr>
        <a:xfrm>
          <a:off x="6584" y="891129"/>
          <a:ext cx="1135558" cy="6835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MAS Teams</a:t>
          </a:r>
        </a:p>
      </dsp:txBody>
      <dsp:txXfrm>
        <a:off x="6584" y="891129"/>
        <a:ext cx="1135558" cy="683592"/>
      </dsp:txXfrm>
    </dsp:sp>
    <dsp:sp modelId="{B8433E7D-389B-42F2-A3A4-7694B8322321}">
      <dsp:nvSpPr>
        <dsp:cNvPr id="0" name=""/>
        <dsp:cNvSpPr/>
      </dsp:nvSpPr>
      <dsp:spPr>
        <a:xfrm>
          <a:off x="1237529" y="891129"/>
          <a:ext cx="1135558" cy="6835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Therapeutic Childcare</a:t>
          </a:r>
        </a:p>
      </dsp:txBody>
      <dsp:txXfrm>
        <a:off x="1237529" y="891129"/>
        <a:ext cx="1135558" cy="683592"/>
      </dsp:txXfrm>
    </dsp:sp>
    <dsp:sp modelId="{0233839C-925F-4119-A0DE-B6040C44FF99}">
      <dsp:nvSpPr>
        <dsp:cNvPr id="0" name=""/>
        <dsp:cNvSpPr/>
      </dsp:nvSpPr>
      <dsp:spPr>
        <a:xfrm>
          <a:off x="2468475" y="891129"/>
          <a:ext cx="1135558" cy="6835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Integrated Healthcare</a:t>
          </a:r>
        </a:p>
      </dsp:txBody>
      <dsp:txXfrm>
        <a:off x="2468475" y="891129"/>
        <a:ext cx="1135558" cy="683592"/>
      </dsp:txXfrm>
    </dsp:sp>
    <dsp:sp modelId="{022AEF21-3DFC-490D-82ED-E6796EFA686B}">
      <dsp:nvSpPr>
        <dsp:cNvPr id="0" name=""/>
        <dsp:cNvSpPr/>
      </dsp:nvSpPr>
      <dsp:spPr>
        <a:xfrm>
          <a:off x="3699420" y="891129"/>
          <a:ext cx="1135558" cy="6835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Employment &amp; Education</a:t>
          </a:r>
        </a:p>
      </dsp:txBody>
      <dsp:txXfrm>
        <a:off x="3699420" y="891129"/>
        <a:ext cx="1135558" cy="683592"/>
      </dsp:txXfrm>
    </dsp:sp>
    <dsp:sp modelId="{1C1BDF1B-7D7A-4844-8B90-A8354CBE1F1D}">
      <dsp:nvSpPr>
        <dsp:cNvPr id="0" name=""/>
        <dsp:cNvSpPr/>
      </dsp:nvSpPr>
      <dsp:spPr>
        <a:xfrm>
          <a:off x="4930366" y="891129"/>
          <a:ext cx="1135558" cy="6835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Homeless Prevention Services</a:t>
          </a:r>
        </a:p>
      </dsp:txBody>
      <dsp:txXfrm>
        <a:off x="4930366" y="891129"/>
        <a:ext cx="1135558" cy="683592"/>
      </dsp:txXfrm>
    </dsp:sp>
    <dsp:sp modelId="{9B293295-316D-4C94-AB29-F57395068C27}">
      <dsp:nvSpPr>
        <dsp:cNvPr id="0" name=""/>
        <dsp:cNvSpPr/>
      </dsp:nvSpPr>
      <dsp:spPr>
        <a:xfrm>
          <a:off x="6161311" y="891129"/>
          <a:ext cx="1135558" cy="6835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Meals</a:t>
          </a:r>
        </a:p>
      </dsp:txBody>
      <dsp:txXfrm>
        <a:off x="6161311" y="891129"/>
        <a:ext cx="1135558" cy="683592"/>
      </dsp:txXfrm>
    </dsp:sp>
    <dsp:sp modelId="{57A0885B-1147-4DFF-87FE-D6EBBB822D66}">
      <dsp:nvSpPr>
        <dsp:cNvPr id="0" name=""/>
        <dsp:cNvSpPr/>
      </dsp:nvSpPr>
      <dsp:spPr>
        <a:xfrm>
          <a:off x="7392257" y="891129"/>
          <a:ext cx="1135558" cy="6835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Chaplaincy</a:t>
          </a:r>
        </a:p>
      </dsp:txBody>
      <dsp:txXfrm>
        <a:off x="7392257" y="891129"/>
        <a:ext cx="1135558" cy="68359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7B03B4-F649-4FAF-B6CF-426513A0E38F}">
      <dsp:nvSpPr>
        <dsp:cNvPr id="0" name=""/>
        <dsp:cNvSpPr/>
      </dsp:nvSpPr>
      <dsp:spPr>
        <a:xfrm>
          <a:off x="248602" y="3780"/>
          <a:ext cx="1916310" cy="1149786"/>
        </a:xfrm>
        <a:prstGeom prst="rect">
          <a:avLst/>
        </a:prstGeom>
        <a:gradFill rotWithShape="0">
          <a:gsLst>
            <a:gs pos="0">
              <a:schemeClr val="accent4">
                <a:hueOff val="0"/>
                <a:satOff val="0"/>
                <a:lumOff val="0"/>
                <a:alphaOff val="0"/>
                <a:shade val="60000"/>
              </a:schemeClr>
            </a:gs>
            <a:gs pos="33000">
              <a:schemeClr val="accent4">
                <a:hueOff val="0"/>
                <a:satOff val="0"/>
                <a:lumOff val="0"/>
                <a:alphaOff val="0"/>
                <a:tint val="86500"/>
              </a:schemeClr>
            </a:gs>
            <a:gs pos="46750">
              <a:schemeClr val="accent4">
                <a:hueOff val="0"/>
                <a:satOff val="0"/>
                <a:lumOff val="0"/>
                <a:alphaOff val="0"/>
                <a:tint val="71000"/>
                <a:satMod val="112000"/>
              </a:schemeClr>
            </a:gs>
            <a:gs pos="53000">
              <a:schemeClr val="accent4">
                <a:hueOff val="0"/>
                <a:satOff val="0"/>
                <a:lumOff val="0"/>
                <a:alphaOff val="0"/>
                <a:tint val="71000"/>
                <a:satMod val="112000"/>
              </a:schemeClr>
            </a:gs>
            <a:gs pos="68000">
              <a:schemeClr val="accent4">
                <a:hueOff val="0"/>
                <a:satOff val="0"/>
                <a:lumOff val="0"/>
                <a:alphaOff val="0"/>
                <a:tint val="86000"/>
              </a:schemeClr>
            </a:gs>
            <a:gs pos="100000">
              <a:schemeClr val="accent4">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solidFill>
                <a:schemeClr val="tx1"/>
              </a:solidFill>
            </a:rPr>
            <a:t>Assessments</a:t>
          </a:r>
          <a:endParaRPr lang="en-US" sz="2200" b="1" kern="1200" dirty="0">
            <a:solidFill>
              <a:schemeClr val="tx1"/>
            </a:solidFill>
          </a:endParaRPr>
        </a:p>
      </dsp:txBody>
      <dsp:txXfrm>
        <a:off x="248602" y="3780"/>
        <a:ext cx="1916310" cy="1149786"/>
      </dsp:txXfrm>
    </dsp:sp>
    <dsp:sp modelId="{031F87F5-1CC0-4D62-9D08-9966B219743E}">
      <dsp:nvSpPr>
        <dsp:cNvPr id="0" name=""/>
        <dsp:cNvSpPr/>
      </dsp:nvSpPr>
      <dsp:spPr>
        <a:xfrm>
          <a:off x="2356544" y="3780"/>
          <a:ext cx="1916310" cy="1149786"/>
        </a:xfrm>
        <a:prstGeom prst="rect">
          <a:avLst/>
        </a:prstGeom>
        <a:gradFill rotWithShape="0">
          <a:gsLst>
            <a:gs pos="0">
              <a:schemeClr val="accent4">
                <a:hueOff val="164947"/>
                <a:satOff val="-540"/>
                <a:lumOff val="0"/>
                <a:alphaOff val="0"/>
                <a:shade val="60000"/>
              </a:schemeClr>
            </a:gs>
            <a:gs pos="33000">
              <a:schemeClr val="accent4">
                <a:hueOff val="164947"/>
                <a:satOff val="-540"/>
                <a:lumOff val="0"/>
                <a:alphaOff val="0"/>
                <a:tint val="86500"/>
              </a:schemeClr>
            </a:gs>
            <a:gs pos="46750">
              <a:schemeClr val="accent4">
                <a:hueOff val="164947"/>
                <a:satOff val="-540"/>
                <a:lumOff val="0"/>
                <a:alphaOff val="0"/>
                <a:tint val="71000"/>
                <a:satMod val="112000"/>
              </a:schemeClr>
            </a:gs>
            <a:gs pos="53000">
              <a:schemeClr val="accent4">
                <a:hueOff val="164947"/>
                <a:satOff val="-540"/>
                <a:lumOff val="0"/>
                <a:alphaOff val="0"/>
                <a:tint val="71000"/>
                <a:satMod val="112000"/>
              </a:schemeClr>
            </a:gs>
            <a:gs pos="68000">
              <a:schemeClr val="accent4">
                <a:hueOff val="164947"/>
                <a:satOff val="-540"/>
                <a:lumOff val="0"/>
                <a:alphaOff val="0"/>
                <a:tint val="86000"/>
              </a:schemeClr>
            </a:gs>
            <a:gs pos="100000">
              <a:schemeClr val="accent4">
                <a:hueOff val="164947"/>
                <a:satOff val="-54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solidFill>
                <a:schemeClr val="tx1"/>
              </a:solidFill>
            </a:rPr>
            <a:t>Case Management</a:t>
          </a:r>
          <a:endParaRPr lang="en-US" sz="2200" b="1" kern="1200" dirty="0">
            <a:solidFill>
              <a:schemeClr val="tx1"/>
            </a:solidFill>
          </a:endParaRPr>
        </a:p>
      </dsp:txBody>
      <dsp:txXfrm>
        <a:off x="2356544" y="3780"/>
        <a:ext cx="1916310" cy="1149786"/>
      </dsp:txXfrm>
    </dsp:sp>
    <dsp:sp modelId="{CFF97FFE-323B-4097-B61B-0839DA3E704C}">
      <dsp:nvSpPr>
        <dsp:cNvPr id="0" name=""/>
        <dsp:cNvSpPr/>
      </dsp:nvSpPr>
      <dsp:spPr>
        <a:xfrm>
          <a:off x="4464486" y="3780"/>
          <a:ext cx="1916310" cy="1149786"/>
        </a:xfrm>
        <a:prstGeom prst="rect">
          <a:avLst/>
        </a:prstGeom>
        <a:gradFill rotWithShape="0">
          <a:gsLst>
            <a:gs pos="0">
              <a:schemeClr val="accent4">
                <a:hueOff val="329895"/>
                <a:satOff val="-1080"/>
                <a:lumOff val="0"/>
                <a:alphaOff val="0"/>
                <a:shade val="60000"/>
              </a:schemeClr>
            </a:gs>
            <a:gs pos="33000">
              <a:schemeClr val="accent4">
                <a:hueOff val="329895"/>
                <a:satOff val="-1080"/>
                <a:lumOff val="0"/>
                <a:alphaOff val="0"/>
                <a:tint val="86500"/>
              </a:schemeClr>
            </a:gs>
            <a:gs pos="46750">
              <a:schemeClr val="accent4">
                <a:hueOff val="329895"/>
                <a:satOff val="-1080"/>
                <a:lumOff val="0"/>
                <a:alphaOff val="0"/>
                <a:tint val="71000"/>
                <a:satMod val="112000"/>
              </a:schemeClr>
            </a:gs>
            <a:gs pos="53000">
              <a:schemeClr val="accent4">
                <a:hueOff val="329895"/>
                <a:satOff val="-1080"/>
                <a:lumOff val="0"/>
                <a:alphaOff val="0"/>
                <a:tint val="71000"/>
                <a:satMod val="112000"/>
              </a:schemeClr>
            </a:gs>
            <a:gs pos="68000">
              <a:schemeClr val="accent4">
                <a:hueOff val="329895"/>
                <a:satOff val="-1080"/>
                <a:lumOff val="0"/>
                <a:alphaOff val="0"/>
                <a:tint val="86000"/>
              </a:schemeClr>
            </a:gs>
            <a:gs pos="100000">
              <a:schemeClr val="accent4">
                <a:hueOff val="329895"/>
                <a:satOff val="-108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solidFill>
                <a:schemeClr val="tx1"/>
              </a:solidFill>
            </a:rPr>
            <a:t>Employment &amp; Housing Services</a:t>
          </a:r>
          <a:endParaRPr lang="en-US" sz="2200" b="1" kern="1200" dirty="0">
            <a:solidFill>
              <a:schemeClr val="tx1"/>
            </a:solidFill>
          </a:endParaRPr>
        </a:p>
      </dsp:txBody>
      <dsp:txXfrm>
        <a:off x="4464486" y="3780"/>
        <a:ext cx="1916310" cy="1149786"/>
      </dsp:txXfrm>
    </dsp:sp>
    <dsp:sp modelId="{DEAAA541-6362-42EF-955B-437CAE0114BB}">
      <dsp:nvSpPr>
        <dsp:cNvPr id="0" name=""/>
        <dsp:cNvSpPr/>
      </dsp:nvSpPr>
      <dsp:spPr>
        <a:xfrm>
          <a:off x="248602" y="1345197"/>
          <a:ext cx="1916310" cy="1149786"/>
        </a:xfrm>
        <a:prstGeom prst="rect">
          <a:avLst/>
        </a:prstGeom>
        <a:gradFill rotWithShape="0">
          <a:gsLst>
            <a:gs pos="0">
              <a:schemeClr val="accent4">
                <a:hueOff val="494842"/>
                <a:satOff val="-1620"/>
                <a:lumOff val="0"/>
                <a:alphaOff val="0"/>
                <a:shade val="60000"/>
              </a:schemeClr>
            </a:gs>
            <a:gs pos="33000">
              <a:schemeClr val="accent4">
                <a:hueOff val="494842"/>
                <a:satOff val="-1620"/>
                <a:lumOff val="0"/>
                <a:alphaOff val="0"/>
                <a:tint val="86500"/>
              </a:schemeClr>
            </a:gs>
            <a:gs pos="46750">
              <a:schemeClr val="accent4">
                <a:hueOff val="494842"/>
                <a:satOff val="-1620"/>
                <a:lumOff val="0"/>
                <a:alphaOff val="0"/>
                <a:tint val="71000"/>
                <a:satMod val="112000"/>
              </a:schemeClr>
            </a:gs>
            <a:gs pos="53000">
              <a:schemeClr val="accent4">
                <a:hueOff val="494842"/>
                <a:satOff val="-1620"/>
                <a:lumOff val="0"/>
                <a:alphaOff val="0"/>
                <a:tint val="71000"/>
                <a:satMod val="112000"/>
              </a:schemeClr>
            </a:gs>
            <a:gs pos="68000">
              <a:schemeClr val="accent4">
                <a:hueOff val="494842"/>
                <a:satOff val="-1620"/>
                <a:lumOff val="0"/>
                <a:alphaOff val="0"/>
                <a:tint val="86000"/>
              </a:schemeClr>
            </a:gs>
            <a:gs pos="100000">
              <a:schemeClr val="accent4">
                <a:hueOff val="494842"/>
                <a:satOff val="-162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solidFill>
                <a:schemeClr val="tx1"/>
              </a:solidFill>
            </a:rPr>
            <a:t>Therapeutic Childcare</a:t>
          </a:r>
          <a:endParaRPr lang="en-US" sz="2200" b="1" kern="1200" dirty="0">
            <a:solidFill>
              <a:schemeClr val="tx1"/>
            </a:solidFill>
          </a:endParaRPr>
        </a:p>
      </dsp:txBody>
      <dsp:txXfrm>
        <a:off x="248602" y="1345197"/>
        <a:ext cx="1916310" cy="1149786"/>
      </dsp:txXfrm>
    </dsp:sp>
    <dsp:sp modelId="{4AD13B20-35B3-4486-B5ED-643C604C792F}">
      <dsp:nvSpPr>
        <dsp:cNvPr id="0" name=""/>
        <dsp:cNvSpPr/>
      </dsp:nvSpPr>
      <dsp:spPr>
        <a:xfrm>
          <a:off x="2356544" y="1345197"/>
          <a:ext cx="1916310" cy="1149786"/>
        </a:xfrm>
        <a:prstGeom prst="rect">
          <a:avLst/>
        </a:prstGeom>
        <a:gradFill rotWithShape="0">
          <a:gsLst>
            <a:gs pos="0">
              <a:schemeClr val="accent4">
                <a:hueOff val="659789"/>
                <a:satOff val="-2160"/>
                <a:lumOff val="0"/>
                <a:alphaOff val="0"/>
                <a:shade val="60000"/>
              </a:schemeClr>
            </a:gs>
            <a:gs pos="33000">
              <a:schemeClr val="accent4">
                <a:hueOff val="659789"/>
                <a:satOff val="-2160"/>
                <a:lumOff val="0"/>
                <a:alphaOff val="0"/>
                <a:tint val="86500"/>
              </a:schemeClr>
            </a:gs>
            <a:gs pos="46750">
              <a:schemeClr val="accent4">
                <a:hueOff val="659789"/>
                <a:satOff val="-2160"/>
                <a:lumOff val="0"/>
                <a:alphaOff val="0"/>
                <a:tint val="71000"/>
                <a:satMod val="112000"/>
              </a:schemeClr>
            </a:gs>
            <a:gs pos="53000">
              <a:schemeClr val="accent4">
                <a:hueOff val="659789"/>
                <a:satOff val="-2160"/>
                <a:lumOff val="0"/>
                <a:alphaOff val="0"/>
                <a:tint val="71000"/>
                <a:satMod val="112000"/>
              </a:schemeClr>
            </a:gs>
            <a:gs pos="68000">
              <a:schemeClr val="accent4">
                <a:hueOff val="659789"/>
                <a:satOff val="-2160"/>
                <a:lumOff val="0"/>
                <a:alphaOff val="0"/>
                <a:tint val="86000"/>
              </a:schemeClr>
            </a:gs>
            <a:gs pos="100000">
              <a:schemeClr val="accent4">
                <a:hueOff val="659789"/>
                <a:satOff val="-216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solidFill>
                <a:schemeClr val="tx1"/>
              </a:solidFill>
            </a:rPr>
            <a:t>Integrated Healthcare</a:t>
          </a:r>
          <a:endParaRPr lang="en-US" sz="2200" b="1" kern="1200" dirty="0">
            <a:solidFill>
              <a:schemeClr val="tx1"/>
            </a:solidFill>
          </a:endParaRPr>
        </a:p>
      </dsp:txBody>
      <dsp:txXfrm>
        <a:off x="2356544" y="1345197"/>
        <a:ext cx="1916310" cy="1149786"/>
      </dsp:txXfrm>
    </dsp:sp>
    <dsp:sp modelId="{47A6186E-9C51-4086-AC14-A5709EC4BCAB}">
      <dsp:nvSpPr>
        <dsp:cNvPr id="0" name=""/>
        <dsp:cNvSpPr/>
      </dsp:nvSpPr>
      <dsp:spPr>
        <a:xfrm>
          <a:off x="4464486" y="1345197"/>
          <a:ext cx="1916310" cy="1149786"/>
        </a:xfrm>
        <a:prstGeom prst="rect">
          <a:avLst/>
        </a:prstGeom>
        <a:gradFill rotWithShape="0">
          <a:gsLst>
            <a:gs pos="0">
              <a:schemeClr val="accent4">
                <a:hueOff val="824737"/>
                <a:satOff val="-2700"/>
                <a:lumOff val="0"/>
                <a:alphaOff val="0"/>
                <a:shade val="60000"/>
              </a:schemeClr>
            </a:gs>
            <a:gs pos="33000">
              <a:schemeClr val="accent4">
                <a:hueOff val="824737"/>
                <a:satOff val="-2700"/>
                <a:lumOff val="0"/>
                <a:alphaOff val="0"/>
                <a:tint val="86500"/>
              </a:schemeClr>
            </a:gs>
            <a:gs pos="46750">
              <a:schemeClr val="accent4">
                <a:hueOff val="824737"/>
                <a:satOff val="-2700"/>
                <a:lumOff val="0"/>
                <a:alphaOff val="0"/>
                <a:tint val="71000"/>
                <a:satMod val="112000"/>
              </a:schemeClr>
            </a:gs>
            <a:gs pos="53000">
              <a:schemeClr val="accent4">
                <a:hueOff val="824737"/>
                <a:satOff val="-2700"/>
                <a:lumOff val="0"/>
                <a:alphaOff val="0"/>
                <a:tint val="71000"/>
                <a:satMod val="112000"/>
              </a:schemeClr>
            </a:gs>
            <a:gs pos="68000">
              <a:schemeClr val="accent4">
                <a:hueOff val="824737"/>
                <a:satOff val="-2700"/>
                <a:lumOff val="0"/>
                <a:alphaOff val="0"/>
                <a:tint val="86000"/>
              </a:schemeClr>
            </a:gs>
            <a:gs pos="100000">
              <a:schemeClr val="accent4">
                <a:hueOff val="824737"/>
                <a:satOff val="-270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solidFill>
                <a:schemeClr val="tx1"/>
              </a:solidFill>
            </a:rPr>
            <a:t>Tenant Services</a:t>
          </a:r>
          <a:endParaRPr lang="en-US" sz="2200" b="1" kern="1200" dirty="0">
            <a:solidFill>
              <a:schemeClr val="tx1"/>
            </a:solidFill>
          </a:endParaRPr>
        </a:p>
      </dsp:txBody>
      <dsp:txXfrm>
        <a:off x="4464486" y="1345197"/>
        <a:ext cx="1916310" cy="1149786"/>
      </dsp:txXfrm>
    </dsp:sp>
    <dsp:sp modelId="{3E8082B1-1EDF-4E03-997F-75186F184E95}">
      <dsp:nvSpPr>
        <dsp:cNvPr id="0" name=""/>
        <dsp:cNvSpPr/>
      </dsp:nvSpPr>
      <dsp:spPr>
        <a:xfrm>
          <a:off x="248602" y="2686615"/>
          <a:ext cx="1916310" cy="1149786"/>
        </a:xfrm>
        <a:prstGeom prst="rect">
          <a:avLst/>
        </a:prstGeom>
        <a:gradFill rotWithShape="0">
          <a:gsLst>
            <a:gs pos="0">
              <a:schemeClr val="accent4">
                <a:hueOff val="989684"/>
                <a:satOff val="-3240"/>
                <a:lumOff val="0"/>
                <a:alphaOff val="0"/>
                <a:shade val="60000"/>
              </a:schemeClr>
            </a:gs>
            <a:gs pos="33000">
              <a:schemeClr val="accent4">
                <a:hueOff val="989684"/>
                <a:satOff val="-3240"/>
                <a:lumOff val="0"/>
                <a:alphaOff val="0"/>
                <a:tint val="86500"/>
              </a:schemeClr>
            </a:gs>
            <a:gs pos="46750">
              <a:schemeClr val="accent4">
                <a:hueOff val="989684"/>
                <a:satOff val="-3240"/>
                <a:lumOff val="0"/>
                <a:alphaOff val="0"/>
                <a:tint val="71000"/>
                <a:satMod val="112000"/>
              </a:schemeClr>
            </a:gs>
            <a:gs pos="53000">
              <a:schemeClr val="accent4">
                <a:hueOff val="989684"/>
                <a:satOff val="-3240"/>
                <a:lumOff val="0"/>
                <a:alphaOff val="0"/>
                <a:tint val="71000"/>
                <a:satMod val="112000"/>
              </a:schemeClr>
            </a:gs>
            <a:gs pos="68000">
              <a:schemeClr val="accent4">
                <a:hueOff val="989684"/>
                <a:satOff val="-3240"/>
                <a:lumOff val="0"/>
                <a:alphaOff val="0"/>
                <a:tint val="86000"/>
              </a:schemeClr>
            </a:gs>
            <a:gs pos="100000">
              <a:schemeClr val="accent4">
                <a:hueOff val="989684"/>
                <a:satOff val="-324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350838" lvl="0" indent="-122238" algn="ctr" defTabSz="977900">
            <a:lnSpc>
              <a:spcPct val="90000"/>
            </a:lnSpc>
            <a:spcBef>
              <a:spcPct val="0"/>
            </a:spcBef>
            <a:spcAft>
              <a:spcPct val="35000"/>
            </a:spcAft>
          </a:pPr>
          <a:r>
            <a:rPr lang="en-US" sz="2200" b="1" kern="1200" smtClean="0">
              <a:solidFill>
                <a:schemeClr val="tx1"/>
              </a:solidFill>
            </a:rPr>
            <a:t>Chaplaincy</a:t>
          </a:r>
          <a:endParaRPr lang="en-US" sz="2200" b="1" kern="1200" dirty="0">
            <a:solidFill>
              <a:schemeClr val="tx1"/>
            </a:solidFill>
          </a:endParaRPr>
        </a:p>
      </dsp:txBody>
      <dsp:txXfrm>
        <a:off x="248602" y="2686615"/>
        <a:ext cx="1916310" cy="1149786"/>
      </dsp:txXfrm>
    </dsp:sp>
    <dsp:sp modelId="{C4A8218C-E438-49B5-A9D0-2140076BD54B}">
      <dsp:nvSpPr>
        <dsp:cNvPr id="0" name=""/>
        <dsp:cNvSpPr/>
      </dsp:nvSpPr>
      <dsp:spPr>
        <a:xfrm>
          <a:off x="2356544" y="2686615"/>
          <a:ext cx="1916310" cy="1149786"/>
        </a:xfrm>
        <a:prstGeom prst="rect">
          <a:avLst/>
        </a:prstGeom>
        <a:gradFill rotWithShape="0">
          <a:gsLst>
            <a:gs pos="0">
              <a:schemeClr val="accent4">
                <a:hueOff val="1154631"/>
                <a:satOff val="-3780"/>
                <a:lumOff val="0"/>
                <a:alphaOff val="0"/>
                <a:shade val="60000"/>
              </a:schemeClr>
            </a:gs>
            <a:gs pos="33000">
              <a:schemeClr val="accent4">
                <a:hueOff val="1154631"/>
                <a:satOff val="-3780"/>
                <a:lumOff val="0"/>
                <a:alphaOff val="0"/>
                <a:tint val="86500"/>
              </a:schemeClr>
            </a:gs>
            <a:gs pos="46750">
              <a:schemeClr val="accent4">
                <a:hueOff val="1154631"/>
                <a:satOff val="-3780"/>
                <a:lumOff val="0"/>
                <a:alphaOff val="0"/>
                <a:tint val="71000"/>
                <a:satMod val="112000"/>
              </a:schemeClr>
            </a:gs>
            <a:gs pos="53000">
              <a:schemeClr val="accent4">
                <a:hueOff val="1154631"/>
                <a:satOff val="-3780"/>
                <a:lumOff val="0"/>
                <a:alphaOff val="0"/>
                <a:tint val="71000"/>
                <a:satMod val="112000"/>
              </a:schemeClr>
            </a:gs>
            <a:gs pos="68000">
              <a:schemeClr val="accent4">
                <a:hueOff val="1154631"/>
                <a:satOff val="-3780"/>
                <a:lumOff val="0"/>
                <a:alphaOff val="0"/>
                <a:tint val="86000"/>
              </a:schemeClr>
            </a:gs>
            <a:gs pos="100000">
              <a:schemeClr val="accent4">
                <a:hueOff val="1154631"/>
                <a:satOff val="-378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pPr>
          <a:r>
            <a:rPr lang="en-US" sz="2200" b="1" kern="1200" smtClean="0">
              <a:solidFill>
                <a:schemeClr val="tx1"/>
              </a:solidFill>
            </a:rPr>
            <a:t>Homeless Prevention Services</a:t>
          </a:r>
          <a:endParaRPr lang="en-US" sz="2200" b="1" kern="1200" dirty="0">
            <a:solidFill>
              <a:schemeClr val="tx1"/>
            </a:solidFill>
          </a:endParaRPr>
        </a:p>
      </dsp:txBody>
      <dsp:txXfrm>
        <a:off x="2356544" y="2686615"/>
        <a:ext cx="1916310" cy="1149786"/>
      </dsp:txXfrm>
    </dsp:sp>
    <dsp:sp modelId="{EAB6297D-36EC-421E-99AC-07B98B06E71D}">
      <dsp:nvSpPr>
        <dsp:cNvPr id="0" name=""/>
        <dsp:cNvSpPr/>
      </dsp:nvSpPr>
      <dsp:spPr>
        <a:xfrm>
          <a:off x="4464486" y="2686615"/>
          <a:ext cx="1916310" cy="1149786"/>
        </a:xfrm>
        <a:prstGeom prst="rect">
          <a:avLst/>
        </a:prstGeom>
        <a:gradFill rotWithShape="0">
          <a:gsLst>
            <a:gs pos="0">
              <a:schemeClr val="accent4">
                <a:hueOff val="1319579"/>
                <a:satOff val="-4320"/>
                <a:lumOff val="0"/>
                <a:alphaOff val="0"/>
                <a:shade val="60000"/>
              </a:schemeClr>
            </a:gs>
            <a:gs pos="33000">
              <a:schemeClr val="accent4">
                <a:hueOff val="1319579"/>
                <a:satOff val="-4320"/>
                <a:lumOff val="0"/>
                <a:alphaOff val="0"/>
                <a:tint val="86500"/>
              </a:schemeClr>
            </a:gs>
            <a:gs pos="46750">
              <a:schemeClr val="accent4">
                <a:hueOff val="1319579"/>
                <a:satOff val="-4320"/>
                <a:lumOff val="0"/>
                <a:alphaOff val="0"/>
                <a:tint val="71000"/>
                <a:satMod val="112000"/>
              </a:schemeClr>
            </a:gs>
            <a:gs pos="53000">
              <a:schemeClr val="accent4">
                <a:hueOff val="1319579"/>
                <a:satOff val="-4320"/>
                <a:lumOff val="0"/>
                <a:alphaOff val="0"/>
                <a:tint val="71000"/>
                <a:satMod val="112000"/>
              </a:schemeClr>
            </a:gs>
            <a:gs pos="68000">
              <a:schemeClr val="accent4">
                <a:hueOff val="1319579"/>
                <a:satOff val="-4320"/>
                <a:lumOff val="0"/>
                <a:alphaOff val="0"/>
                <a:tint val="86000"/>
              </a:schemeClr>
            </a:gs>
            <a:gs pos="100000">
              <a:schemeClr val="accent4">
                <a:hueOff val="1319579"/>
                <a:satOff val="-432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pPr>
          <a:r>
            <a:rPr lang="en-US" sz="2200" b="1" kern="1200" smtClean="0">
              <a:solidFill>
                <a:schemeClr val="tx1"/>
              </a:solidFill>
            </a:rPr>
            <a:t>Volunteer Services</a:t>
          </a:r>
          <a:endParaRPr lang="en-US" sz="2200" b="1" kern="1200" dirty="0">
            <a:solidFill>
              <a:schemeClr val="tx1"/>
            </a:solidFill>
          </a:endParaRPr>
        </a:p>
      </dsp:txBody>
      <dsp:txXfrm>
        <a:off x="4464486" y="2686615"/>
        <a:ext cx="1916310" cy="1149786"/>
      </dsp:txXfrm>
    </dsp:sp>
    <dsp:sp modelId="{A384F0ED-024E-40F7-865D-6AB90B79F5A8}">
      <dsp:nvSpPr>
        <dsp:cNvPr id="0" name=""/>
        <dsp:cNvSpPr/>
      </dsp:nvSpPr>
      <dsp:spPr>
        <a:xfrm>
          <a:off x="248602" y="4028033"/>
          <a:ext cx="1916310" cy="1149786"/>
        </a:xfrm>
        <a:prstGeom prst="rect">
          <a:avLst/>
        </a:prstGeom>
        <a:gradFill rotWithShape="0">
          <a:gsLst>
            <a:gs pos="0">
              <a:schemeClr val="accent4">
                <a:hueOff val="1484526"/>
                <a:satOff val="-4860"/>
                <a:lumOff val="0"/>
                <a:alphaOff val="0"/>
                <a:shade val="60000"/>
              </a:schemeClr>
            </a:gs>
            <a:gs pos="33000">
              <a:schemeClr val="accent4">
                <a:hueOff val="1484526"/>
                <a:satOff val="-4860"/>
                <a:lumOff val="0"/>
                <a:alphaOff val="0"/>
                <a:tint val="86500"/>
              </a:schemeClr>
            </a:gs>
            <a:gs pos="46750">
              <a:schemeClr val="accent4">
                <a:hueOff val="1484526"/>
                <a:satOff val="-4860"/>
                <a:lumOff val="0"/>
                <a:alphaOff val="0"/>
                <a:tint val="71000"/>
                <a:satMod val="112000"/>
              </a:schemeClr>
            </a:gs>
            <a:gs pos="53000">
              <a:schemeClr val="accent4">
                <a:hueOff val="1484526"/>
                <a:satOff val="-4860"/>
                <a:lumOff val="0"/>
                <a:alphaOff val="0"/>
                <a:tint val="71000"/>
                <a:satMod val="112000"/>
              </a:schemeClr>
            </a:gs>
            <a:gs pos="68000">
              <a:schemeClr val="accent4">
                <a:hueOff val="1484526"/>
                <a:satOff val="-4860"/>
                <a:lumOff val="0"/>
                <a:alphaOff val="0"/>
                <a:tint val="86000"/>
              </a:schemeClr>
            </a:gs>
            <a:gs pos="100000">
              <a:schemeClr val="accent4">
                <a:hueOff val="1484526"/>
                <a:satOff val="-486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solidFill>
                <a:schemeClr val="tx1"/>
              </a:solidFill>
            </a:rPr>
            <a:t>Facilities</a:t>
          </a:r>
          <a:endParaRPr lang="en-US" sz="2200" b="1" kern="1200" dirty="0">
            <a:solidFill>
              <a:schemeClr val="tx1"/>
            </a:solidFill>
          </a:endParaRPr>
        </a:p>
      </dsp:txBody>
      <dsp:txXfrm>
        <a:off x="248602" y="4028033"/>
        <a:ext cx="1916310" cy="1149786"/>
      </dsp:txXfrm>
    </dsp:sp>
    <dsp:sp modelId="{26421E0A-40CB-40CB-962D-287787696BD3}">
      <dsp:nvSpPr>
        <dsp:cNvPr id="0" name=""/>
        <dsp:cNvSpPr/>
      </dsp:nvSpPr>
      <dsp:spPr>
        <a:xfrm>
          <a:off x="2356544" y="4028033"/>
          <a:ext cx="1916310" cy="1149786"/>
        </a:xfrm>
        <a:prstGeom prst="rect">
          <a:avLst/>
        </a:prstGeom>
        <a:gradFill rotWithShape="0">
          <a:gsLst>
            <a:gs pos="0">
              <a:schemeClr val="accent4">
                <a:hueOff val="1649473"/>
                <a:satOff val="-5400"/>
                <a:lumOff val="0"/>
                <a:alphaOff val="0"/>
                <a:shade val="60000"/>
              </a:schemeClr>
            </a:gs>
            <a:gs pos="33000">
              <a:schemeClr val="accent4">
                <a:hueOff val="1649473"/>
                <a:satOff val="-5400"/>
                <a:lumOff val="0"/>
                <a:alphaOff val="0"/>
                <a:tint val="86500"/>
              </a:schemeClr>
            </a:gs>
            <a:gs pos="46750">
              <a:schemeClr val="accent4">
                <a:hueOff val="1649473"/>
                <a:satOff val="-5400"/>
                <a:lumOff val="0"/>
                <a:alphaOff val="0"/>
                <a:tint val="71000"/>
                <a:satMod val="112000"/>
              </a:schemeClr>
            </a:gs>
            <a:gs pos="53000">
              <a:schemeClr val="accent4">
                <a:hueOff val="1649473"/>
                <a:satOff val="-5400"/>
                <a:lumOff val="0"/>
                <a:alphaOff val="0"/>
                <a:tint val="71000"/>
                <a:satMod val="112000"/>
              </a:schemeClr>
            </a:gs>
            <a:gs pos="68000">
              <a:schemeClr val="accent4">
                <a:hueOff val="1649473"/>
                <a:satOff val="-5400"/>
                <a:lumOff val="0"/>
                <a:alphaOff val="0"/>
                <a:tint val="86000"/>
              </a:schemeClr>
            </a:gs>
            <a:gs pos="100000">
              <a:schemeClr val="accent4">
                <a:hueOff val="1649473"/>
                <a:satOff val="-540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solidFill>
                <a:schemeClr val="tx1"/>
              </a:solidFill>
            </a:rPr>
            <a:t>Security</a:t>
          </a:r>
          <a:endParaRPr lang="en-US" sz="2200" b="1" kern="1200" dirty="0">
            <a:solidFill>
              <a:schemeClr val="tx1"/>
            </a:solidFill>
          </a:endParaRPr>
        </a:p>
      </dsp:txBody>
      <dsp:txXfrm>
        <a:off x="2356544" y="4028033"/>
        <a:ext cx="1916310" cy="1149786"/>
      </dsp:txXfrm>
    </dsp:sp>
    <dsp:sp modelId="{5D80F46F-16AA-4C0D-A720-27BB7ED5FFD8}">
      <dsp:nvSpPr>
        <dsp:cNvPr id="0" name=""/>
        <dsp:cNvSpPr/>
      </dsp:nvSpPr>
      <dsp:spPr>
        <a:xfrm>
          <a:off x="4464486" y="4028033"/>
          <a:ext cx="1916310" cy="1149786"/>
        </a:xfrm>
        <a:prstGeom prst="rect">
          <a:avLst/>
        </a:prstGeom>
        <a:gradFill rotWithShape="0">
          <a:gsLst>
            <a:gs pos="0">
              <a:schemeClr val="accent4">
                <a:hueOff val="1814420"/>
                <a:satOff val="-5940"/>
                <a:lumOff val="0"/>
                <a:alphaOff val="0"/>
                <a:shade val="60000"/>
              </a:schemeClr>
            </a:gs>
            <a:gs pos="33000">
              <a:schemeClr val="accent4">
                <a:hueOff val="1814420"/>
                <a:satOff val="-5940"/>
                <a:lumOff val="0"/>
                <a:alphaOff val="0"/>
                <a:tint val="86500"/>
              </a:schemeClr>
            </a:gs>
            <a:gs pos="46750">
              <a:schemeClr val="accent4">
                <a:hueOff val="1814420"/>
                <a:satOff val="-5940"/>
                <a:lumOff val="0"/>
                <a:alphaOff val="0"/>
                <a:tint val="71000"/>
                <a:satMod val="112000"/>
              </a:schemeClr>
            </a:gs>
            <a:gs pos="53000">
              <a:schemeClr val="accent4">
                <a:hueOff val="1814420"/>
                <a:satOff val="-5940"/>
                <a:lumOff val="0"/>
                <a:alphaOff val="0"/>
                <a:tint val="71000"/>
                <a:satMod val="112000"/>
              </a:schemeClr>
            </a:gs>
            <a:gs pos="68000">
              <a:schemeClr val="accent4">
                <a:hueOff val="1814420"/>
                <a:satOff val="-5940"/>
                <a:lumOff val="0"/>
                <a:alphaOff val="0"/>
                <a:tint val="86000"/>
              </a:schemeClr>
            </a:gs>
            <a:gs pos="100000">
              <a:schemeClr val="accent4">
                <a:hueOff val="1814420"/>
                <a:satOff val="-594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solidFill>
                <a:schemeClr val="tx1"/>
              </a:solidFill>
            </a:rPr>
            <a:t>Food Services</a:t>
          </a:r>
          <a:endParaRPr lang="en-US" sz="2200" b="1" kern="1200" dirty="0">
            <a:solidFill>
              <a:schemeClr val="tx1"/>
            </a:solidFill>
          </a:endParaRPr>
        </a:p>
      </dsp:txBody>
      <dsp:txXfrm>
        <a:off x="4464486" y="4028033"/>
        <a:ext cx="1916310" cy="114978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16D218-354A-46D6-A56F-56AF0E3CE2C2}">
      <dsp:nvSpPr>
        <dsp:cNvPr id="0" name=""/>
        <dsp:cNvSpPr/>
      </dsp:nvSpPr>
      <dsp:spPr>
        <a:xfrm>
          <a:off x="2615550" y="1250374"/>
          <a:ext cx="3100112" cy="1842739"/>
        </a:xfrm>
        <a:prstGeom prst="ellipse">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b="0" kern="1200" baseline="0" dirty="0" smtClean="0">
              <a:solidFill>
                <a:schemeClr val="tx1"/>
              </a:solidFill>
            </a:rPr>
            <a:t>MAS</a:t>
          </a:r>
          <a:endParaRPr lang="en-US" sz="6000" b="0" kern="1200" baseline="0" dirty="0">
            <a:solidFill>
              <a:schemeClr val="tx1"/>
            </a:solidFill>
          </a:endParaRPr>
        </a:p>
      </dsp:txBody>
      <dsp:txXfrm>
        <a:off x="2615550" y="1250374"/>
        <a:ext cx="3100112" cy="1842739"/>
      </dsp:txXfrm>
    </dsp:sp>
    <dsp:sp modelId="{2B6D7D07-534A-4AEA-BFE2-9B111AA49B3C}">
      <dsp:nvSpPr>
        <dsp:cNvPr id="0" name=""/>
        <dsp:cNvSpPr/>
      </dsp:nvSpPr>
      <dsp:spPr>
        <a:xfrm rot="5340232">
          <a:off x="4125309" y="1098887"/>
          <a:ext cx="50151" cy="394843"/>
        </a:xfrm>
        <a:prstGeom prst="leftArrow">
          <a:avLst/>
        </a:prstGeom>
        <a:solidFill>
          <a:schemeClr val="accent6">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5340232">
        <a:off x="4125309" y="1098887"/>
        <a:ext cx="50151" cy="394843"/>
      </dsp:txXfrm>
    </dsp:sp>
    <dsp:sp modelId="{A27B2C88-2640-43B9-A199-6FA625F82932}">
      <dsp:nvSpPr>
        <dsp:cNvPr id="0" name=""/>
        <dsp:cNvSpPr/>
      </dsp:nvSpPr>
      <dsp:spPr>
        <a:xfrm>
          <a:off x="3365497" y="75837"/>
          <a:ext cx="1549402" cy="1269260"/>
        </a:xfrm>
        <a:prstGeom prst="ellipse">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baseline="0" dirty="0" smtClean="0">
              <a:solidFill>
                <a:schemeClr val="tx1"/>
              </a:solidFill>
            </a:rPr>
            <a:t>Employment Team</a:t>
          </a:r>
          <a:endParaRPr lang="en-US" sz="1400" kern="1200" baseline="0" dirty="0">
            <a:solidFill>
              <a:schemeClr val="tx1"/>
            </a:solidFill>
          </a:endParaRPr>
        </a:p>
      </dsp:txBody>
      <dsp:txXfrm>
        <a:off x="3365497" y="75837"/>
        <a:ext cx="1549402" cy="1269260"/>
      </dsp:txXfrm>
    </dsp:sp>
    <dsp:sp modelId="{169F633A-0F26-4917-B4AC-AF9D13CD9E5A}">
      <dsp:nvSpPr>
        <dsp:cNvPr id="0" name=""/>
        <dsp:cNvSpPr/>
      </dsp:nvSpPr>
      <dsp:spPr>
        <a:xfrm rot="9016612">
          <a:off x="4993052" y="1437867"/>
          <a:ext cx="224354" cy="394843"/>
        </a:xfrm>
        <a:prstGeom prst="leftArrow">
          <a:avLst/>
        </a:prstGeom>
        <a:solidFill>
          <a:schemeClr val="accent6">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9016612">
        <a:off x="4993052" y="1437867"/>
        <a:ext cx="224354" cy="394843"/>
      </dsp:txXfrm>
    </dsp:sp>
    <dsp:sp modelId="{A56375BF-2F4E-4E3C-A1B4-B5FCAC8651BE}">
      <dsp:nvSpPr>
        <dsp:cNvPr id="0" name=""/>
        <dsp:cNvSpPr/>
      </dsp:nvSpPr>
      <dsp:spPr>
        <a:xfrm>
          <a:off x="4798099" y="762001"/>
          <a:ext cx="1450296" cy="1269260"/>
        </a:xfrm>
        <a:prstGeom prst="ellipse">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baseline="0" dirty="0" smtClean="0">
              <a:solidFill>
                <a:schemeClr val="tx1"/>
              </a:solidFill>
            </a:rPr>
            <a:t>Supported Income Team</a:t>
          </a:r>
          <a:endParaRPr lang="en-US" sz="1400" kern="1200" baseline="0" dirty="0">
            <a:solidFill>
              <a:schemeClr val="tx1"/>
            </a:solidFill>
          </a:endParaRPr>
        </a:p>
      </dsp:txBody>
      <dsp:txXfrm>
        <a:off x="4798099" y="762001"/>
        <a:ext cx="1450296" cy="1269260"/>
      </dsp:txXfrm>
    </dsp:sp>
    <dsp:sp modelId="{E1F01F25-6F41-49A9-8AD3-68E3020463E9}">
      <dsp:nvSpPr>
        <dsp:cNvPr id="0" name=""/>
        <dsp:cNvSpPr/>
      </dsp:nvSpPr>
      <dsp:spPr>
        <a:xfrm rot="12725232">
          <a:off x="4994084" y="2552262"/>
          <a:ext cx="186594" cy="394843"/>
        </a:xfrm>
        <a:prstGeom prst="leftArrow">
          <a:avLst/>
        </a:prstGeom>
        <a:solidFill>
          <a:schemeClr val="accent6">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2725232">
        <a:off x="4994084" y="2552262"/>
        <a:ext cx="186594" cy="394843"/>
      </dsp:txXfrm>
    </dsp:sp>
    <dsp:sp modelId="{8CEB6E2D-6A1B-4548-8936-D25443B871B3}">
      <dsp:nvSpPr>
        <dsp:cNvPr id="0" name=""/>
        <dsp:cNvSpPr/>
      </dsp:nvSpPr>
      <dsp:spPr>
        <a:xfrm>
          <a:off x="4798099" y="2388337"/>
          <a:ext cx="1450296" cy="1269260"/>
        </a:xfrm>
        <a:prstGeom prst="ellipse">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baseline="0" dirty="0" smtClean="0">
              <a:solidFill>
                <a:schemeClr val="tx1"/>
              </a:solidFill>
            </a:rPr>
            <a:t>Veteran Team</a:t>
          </a:r>
          <a:endParaRPr lang="en-US" sz="1400" kern="1200" baseline="0" dirty="0">
            <a:solidFill>
              <a:schemeClr val="tx1"/>
            </a:solidFill>
          </a:endParaRPr>
        </a:p>
      </dsp:txBody>
      <dsp:txXfrm>
        <a:off x="4798099" y="2388337"/>
        <a:ext cx="1450296" cy="1269260"/>
      </dsp:txXfrm>
    </dsp:sp>
    <dsp:sp modelId="{289A3D55-81BA-41D7-B99D-D169760B812E}">
      <dsp:nvSpPr>
        <dsp:cNvPr id="0" name=""/>
        <dsp:cNvSpPr/>
      </dsp:nvSpPr>
      <dsp:spPr>
        <a:xfrm rot="16316451">
          <a:off x="4120400" y="2868224"/>
          <a:ext cx="29828" cy="394843"/>
        </a:xfrm>
        <a:prstGeom prst="leftArrow">
          <a:avLst/>
        </a:prstGeom>
        <a:solidFill>
          <a:schemeClr val="accent6">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6316451">
        <a:off x="4120400" y="2868224"/>
        <a:ext cx="29828" cy="394843"/>
      </dsp:txXfrm>
    </dsp:sp>
    <dsp:sp modelId="{66EB2846-0971-44D0-BFFB-438254E3DCCD}">
      <dsp:nvSpPr>
        <dsp:cNvPr id="0" name=""/>
        <dsp:cNvSpPr/>
      </dsp:nvSpPr>
      <dsp:spPr>
        <a:xfrm>
          <a:off x="3389651" y="3036400"/>
          <a:ext cx="1450296" cy="1269260"/>
        </a:xfrm>
        <a:prstGeom prst="ellipse">
          <a:avLst/>
        </a:prstGeom>
        <a:gradFill rotWithShape="0">
          <a:gsLst>
            <a:gs pos="0">
              <a:schemeClr val="accent6">
                <a:hueOff val="0"/>
                <a:satOff val="0"/>
                <a:lumOff val="0"/>
                <a:alphaOff val="0"/>
                <a:shade val="60000"/>
              </a:schemeClr>
            </a:gs>
            <a:gs pos="33000">
              <a:schemeClr val="accent6">
                <a:hueOff val="0"/>
                <a:satOff val="0"/>
                <a:lumOff val="0"/>
                <a:alphaOff val="0"/>
                <a:tint val="86500"/>
              </a:schemeClr>
            </a:gs>
            <a:gs pos="46750">
              <a:schemeClr val="accent6">
                <a:hueOff val="0"/>
                <a:satOff val="0"/>
                <a:lumOff val="0"/>
                <a:alphaOff val="0"/>
                <a:tint val="71000"/>
                <a:satMod val="112000"/>
              </a:schemeClr>
            </a:gs>
            <a:gs pos="53000">
              <a:schemeClr val="accent6">
                <a:hueOff val="0"/>
                <a:satOff val="0"/>
                <a:lumOff val="0"/>
                <a:alphaOff val="0"/>
                <a:tint val="71000"/>
                <a:satMod val="112000"/>
              </a:schemeClr>
            </a:gs>
            <a:gs pos="68000">
              <a:schemeClr val="accent6">
                <a:hueOff val="0"/>
                <a:satOff val="0"/>
                <a:lumOff val="0"/>
                <a:alphaOff val="0"/>
                <a:tint val="86000"/>
              </a:schemeClr>
            </a:gs>
            <a:gs pos="100000">
              <a:schemeClr val="accent6">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baseline="0" dirty="0" smtClean="0">
              <a:solidFill>
                <a:schemeClr val="tx1"/>
              </a:solidFill>
            </a:rPr>
            <a:t>Family Team</a:t>
          </a:r>
          <a:endParaRPr lang="en-US" sz="1400" kern="1200" baseline="0" dirty="0">
            <a:solidFill>
              <a:schemeClr val="tx1"/>
            </a:solidFill>
          </a:endParaRPr>
        </a:p>
      </dsp:txBody>
      <dsp:txXfrm>
        <a:off x="3389651" y="3036400"/>
        <a:ext cx="1450296" cy="1269260"/>
      </dsp:txXfrm>
    </dsp:sp>
    <dsp:sp modelId="{4FDDF1C0-F5E8-47D6-AB9C-4F88AF3DCC2E}">
      <dsp:nvSpPr>
        <dsp:cNvPr id="0" name=""/>
        <dsp:cNvSpPr/>
      </dsp:nvSpPr>
      <dsp:spPr>
        <a:xfrm rot="19784628">
          <a:off x="3103921" y="2548809"/>
          <a:ext cx="153679" cy="394843"/>
        </a:xfrm>
        <a:prstGeom prst="leftArrow">
          <a:avLst/>
        </a:prstGeom>
        <a:solidFill>
          <a:schemeClr val="accent6">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9784628">
        <a:off x="3103921" y="2548809"/>
        <a:ext cx="153679" cy="394843"/>
      </dsp:txXfrm>
    </dsp:sp>
    <dsp:sp modelId="{93034538-3F18-453F-9AE0-1E0CDEC95891}">
      <dsp:nvSpPr>
        <dsp:cNvPr id="0" name=""/>
        <dsp:cNvSpPr/>
      </dsp:nvSpPr>
      <dsp:spPr>
        <a:xfrm>
          <a:off x="1981203" y="2388337"/>
          <a:ext cx="1450296" cy="1269260"/>
        </a:xfrm>
        <a:prstGeom prst="ellipse">
          <a:avLst/>
        </a:prstGeom>
        <a:solidFill>
          <a:schemeClr val="accent5">
            <a:lumMod val="7500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baseline="0" dirty="0" smtClean="0">
              <a:solidFill>
                <a:schemeClr val="tx1"/>
              </a:solidFill>
            </a:rPr>
            <a:t>Rapid         Re-Entry Team</a:t>
          </a:r>
          <a:endParaRPr lang="en-US" sz="1400" kern="1200" baseline="0" dirty="0">
            <a:solidFill>
              <a:schemeClr val="tx1"/>
            </a:solidFill>
          </a:endParaRPr>
        </a:p>
      </dsp:txBody>
      <dsp:txXfrm>
        <a:off x="1981203" y="2388337"/>
        <a:ext cx="1450296" cy="1269260"/>
      </dsp:txXfrm>
    </dsp:sp>
    <dsp:sp modelId="{F3A8F4B8-CA27-407E-BBE5-9983E2787CDC}">
      <dsp:nvSpPr>
        <dsp:cNvPr id="0" name=""/>
        <dsp:cNvSpPr/>
      </dsp:nvSpPr>
      <dsp:spPr>
        <a:xfrm rot="1678553">
          <a:off x="3068318" y="1441915"/>
          <a:ext cx="189919" cy="394843"/>
        </a:xfrm>
        <a:prstGeom prst="leftArrow">
          <a:avLst/>
        </a:prstGeom>
        <a:solidFill>
          <a:schemeClr val="accent6">
            <a:tint val="60000"/>
            <a:hueOff val="0"/>
            <a:satOff val="0"/>
            <a:lumOff val="0"/>
            <a:alphaOff val="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1678553">
        <a:off x="3068318" y="1441915"/>
        <a:ext cx="189919" cy="394843"/>
      </dsp:txXfrm>
    </dsp:sp>
    <dsp:sp modelId="{E7D91FE2-6DB1-43FA-9228-A1FA40F18134}">
      <dsp:nvSpPr>
        <dsp:cNvPr id="0" name=""/>
        <dsp:cNvSpPr/>
      </dsp:nvSpPr>
      <dsp:spPr>
        <a:xfrm>
          <a:off x="1981203" y="762001"/>
          <a:ext cx="1450296" cy="1269260"/>
        </a:xfrm>
        <a:prstGeom prst="ellipse">
          <a:avLst/>
        </a:prstGeom>
        <a:solidFill>
          <a:schemeClr val="accent4">
            <a:lumMod val="75000"/>
          </a:schemeClr>
        </a:soli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baseline="0" dirty="0" smtClean="0">
              <a:solidFill>
                <a:schemeClr val="tx1"/>
              </a:solidFill>
            </a:rPr>
            <a:t>Tenant Services Team</a:t>
          </a:r>
          <a:endParaRPr lang="en-US" sz="1400" kern="1200" baseline="0" dirty="0">
            <a:solidFill>
              <a:schemeClr val="tx1"/>
            </a:solidFill>
          </a:endParaRPr>
        </a:p>
      </dsp:txBody>
      <dsp:txXfrm>
        <a:off x="1981203" y="762001"/>
        <a:ext cx="1450296" cy="12692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0.36441</cdr:x>
      <cdr:y>0.43827</cdr:y>
    </cdr:from>
    <cdr:to>
      <cdr:x>0.6356</cdr:x>
      <cdr:y>0.51639</cdr:y>
    </cdr:to>
    <cdr:sp macro="" textlink="">
      <cdr:nvSpPr>
        <cdr:cNvPr id="2" name="TextBox 1"/>
        <cdr:cNvSpPr txBox="1"/>
      </cdr:nvSpPr>
      <cdr:spPr>
        <a:xfrm xmlns:a="http://schemas.openxmlformats.org/drawingml/2006/main">
          <a:off x="1638305" y="2154064"/>
          <a:ext cx="1219216" cy="3839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latin typeface="Calibri" panose="020F0502020204030204" pitchFamily="34" charset="0"/>
            </a:rPr>
            <a:t>1,174,118</a:t>
          </a:r>
          <a:endParaRPr lang="en-US" sz="1800" b="1" dirty="0">
            <a:latin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0.56871</cdr:x>
      <cdr:y>0.34794</cdr:y>
    </cdr:from>
    <cdr:to>
      <cdr:x>0.68275</cdr:x>
      <cdr:y>0.40574</cdr:y>
    </cdr:to>
    <cdr:sp macro="" textlink="">
      <cdr:nvSpPr>
        <cdr:cNvPr id="2" name="TextBox 24"/>
        <cdr:cNvSpPr txBox="1"/>
      </cdr:nvSpPr>
      <cdr:spPr>
        <a:xfrm xmlns:a="http://schemas.openxmlformats.org/drawingml/2006/main">
          <a:off x="4940273" y="1574782"/>
          <a:ext cx="990642" cy="26160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sz="1100" dirty="0" smtClean="0"/>
            <a:t>435/534</a:t>
          </a:r>
          <a:endParaRPr lang="en-US" sz="1100" dirty="0"/>
        </a:p>
      </cdr:txBody>
    </cdr:sp>
  </cdr:relSizeAnchor>
  <cdr:relSizeAnchor xmlns:cdr="http://schemas.openxmlformats.org/drawingml/2006/chartDrawing">
    <cdr:from>
      <cdr:x>0.79824</cdr:x>
      <cdr:y>0.52192</cdr:y>
    </cdr:from>
    <cdr:to>
      <cdr:x>0.92251</cdr:x>
      <cdr:y>0.57972</cdr:y>
    </cdr:to>
    <cdr:sp macro="" textlink="">
      <cdr:nvSpPr>
        <cdr:cNvPr id="3" name="TextBox 24"/>
        <cdr:cNvSpPr txBox="1"/>
      </cdr:nvSpPr>
      <cdr:spPr>
        <a:xfrm xmlns:a="http://schemas.openxmlformats.org/drawingml/2006/main">
          <a:off x="6934172" y="2362190"/>
          <a:ext cx="1079508" cy="26160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sz="1100" dirty="0" smtClean="0"/>
            <a:t>133/249</a:t>
          </a:r>
          <a:endParaRPr lang="en-US" sz="1100" dirty="0"/>
        </a:p>
      </cdr:txBody>
    </cdr:sp>
  </cdr:relSizeAnchor>
  <cdr:relSizeAnchor xmlns:cdr="http://schemas.openxmlformats.org/drawingml/2006/chartDrawing">
    <cdr:from>
      <cdr:x>0.32018</cdr:x>
      <cdr:y>0.52525</cdr:y>
    </cdr:from>
    <cdr:to>
      <cdr:x>0.44006</cdr:x>
      <cdr:y>0.58305</cdr:y>
    </cdr:to>
    <cdr:sp macro="" textlink="">
      <cdr:nvSpPr>
        <cdr:cNvPr id="6" name="TextBox 24"/>
        <cdr:cNvSpPr txBox="1"/>
      </cdr:nvSpPr>
      <cdr:spPr>
        <a:xfrm xmlns:a="http://schemas.openxmlformats.org/drawingml/2006/main">
          <a:off x="2781308" y="2377279"/>
          <a:ext cx="1041373" cy="26160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dirty="0" smtClean="0">
              <a:latin typeface="Calibri" panose="020F0502020204030204" pitchFamily="34" charset="0"/>
            </a:rPr>
            <a:t>314/596</a:t>
          </a:r>
          <a:endParaRPr lang="en-US" dirty="0">
            <a:latin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0.44591</cdr:x>
      <cdr:y>0.4209</cdr:y>
    </cdr:from>
    <cdr:to>
      <cdr:x>0.55117</cdr:x>
      <cdr:y>0.48891</cdr:y>
    </cdr:to>
    <cdr:sp macro="" textlink="">
      <cdr:nvSpPr>
        <cdr:cNvPr id="4" name="TextBox 24"/>
        <cdr:cNvSpPr txBox="1"/>
      </cdr:nvSpPr>
      <cdr:spPr>
        <a:xfrm xmlns:a="http://schemas.openxmlformats.org/drawingml/2006/main">
          <a:off x="3873500" y="1904969"/>
          <a:ext cx="914373" cy="3078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sz="1400" dirty="0" smtClean="0"/>
            <a:t>180/194</a:t>
          </a:r>
          <a:endParaRPr lang="en-US" sz="1400" dirty="0"/>
        </a:p>
      </cdr:txBody>
    </cdr:sp>
  </cdr:relSizeAnchor>
  <cdr:relSizeAnchor xmlns:cdr="http://schemas.openxmlformats.org/drawingml/2006/chartDrawing">
    <cdr:from>
      <cdr:x>0.77924</cdr:x>
      <cdr:y>0.76324</cdr:y>
    </cdr:from>
    <cdr:to>
      <cdr:x>0.86696</cdr:x>
      <cdr:y>0.83124</cdr:y>
    </cdr:to>
    <cdr:sp macro="" textlink="">
      <cdr:nvSpPr>
        <cdr:cNvPr id="6" name="TextBox 24"/>
        <cdr:cNvSpPr txBox="1"/>
      </cdr:nvSpPr>
      <cdr:spPr>
        <a:xfrm xmlns:a="http://schemas.openxmlformats.org/drawingml/2006/main">
          <a:off x="6769071" y="3454413"/>
          <a:ext cx="762006" cy="3077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dirty="0" smtClean="0"/>
            <a:t>5/23</a:t>
          </a: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0.1886</cdr:x>
      <cdr:y>0.40688</cdr:y>
    </cdr:from>
    <cdr:to>
      <cdr:x>0.32895</cdr:x>
      <cdr:y>0.49106</cdr:y>
    </cdr:to>
    <cdr:sp macro="" textlink="">
      <cdr:nvSpPr>
        <cdr:cNvPr id="6" name="TextBox 1"/>
        <cdr:cNvSpPr txBox="1"/>
      </cdr:nvSpPr>
      <cdr:spPr>
        <a:xfrm xmlns:a="http://schemas.openxmlformats.org/drawingml/2006/main">
          <a:off x="1638303" y="1841502"/>
          <a:ext cx="1219193" cy="3809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dirty="0" smtClean="0"/>
            <a:t>92/110</a:t>
          </a:r>
          <a:endParaRPr lang="en-US" sz="1400" dirty="0"/>
        </a:p>
      </cdr:txBody>
    </cdr:sp>
  </cdr:relSizeAnchor>
  <cdr:relSizeAnchor xmlns:cdr="http://schemas.openxmlformats.org/drawingml/2006/chartDrawing">
    <cdr:from>
      <cdr:x>0.67544</cdr:x>
      <cdr:y>0.38723</cdr:y>
    </cdr:from>
    <cdr:to>
      <cdr:x>0.80701</cdr:x>
      <cdr:y>0.47141</cdr:y>
    </cdr:to>
    <cdr:sp macro="" textlink="">
      <cdr:nvSpPr>
        <cdr:cNvPr id="7" name="TextBox 1"/>
        <cdr:cNvSpPr txBox="1"/>
      </cdr:nvSpPr>
      <cdr:spPr>
        <a:xfrm xmlns:a="http://schemas.openxmlformats.org/drawingml/2006/main">
          <a:off x="5867439" y="1752602"/>
          <a:ext cx="1142922" cy="3809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dirty="0" smtClean="0"/>
            <a:t>   89/109</a:t>
          </a:r>
          <a:endParaRPr lang="en-US"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0.12281</cdr:x>
      <cdr:y>0.38723</cdr:y>
    </cdr:from>
    <cdr:to>
      <cdr:x>0.22807</cdr:x>
      <cdr:y>0.45458</cdr:y>
    </cdr:to>
    <cdr:sp macro="" textlink="">
      <cdr:nvSpPr>
        <cdr:cNvPr id="2" name="TextBox 1"/>
        <cdr:cNvSpPr txBox="1"/>
      </cdr:nvSpPr>
      <cdr:spPr>
        <a:xfrm xmlns:a="http://schemas.openxmlformats.org/drawingml/2006/main">
          <a:off x="1066800" y="1752600"/>
          <a:ext cx="914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0.12281</cdr:x>
      <cdr:y>0.38723</cdr:y>
    </cdr:from>
    <cdr:to>
      <cdr:x>0.22807</cdr:x>
      <cdr:y>0.45458</cdr:y>
    </cdr:to>
    <cdr:sp macro="" textlink="">
      <cdr:nvSpPr>
        <cdr:cNvPr id="2" name="TextBox 1"/>
        <cdr:cNvSpPr txBox="1"/>
      </cdr:nvSpPr>
      <cdr:spPr>
        <a:xfrm xmlns:a="http://schemas.openxmlformats.org/drawingml/2006/main">
          <a:off x="1066800" y="1752600"/>
          <a:ext cx="914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0.33041</cdr:x>
      <cdr:y>0.425</cdr:y>
    </cdr:from>
    <cdr:to>
      <cdr:x>0.65497</cdr:x>
      <cdr:y>0.63611</cdr:y>
    </cdr:to>
    <cdr:sp macro="" textlink="">
      <cdr:nvSpPr>
        <cdr:cNvPr id="3" name="Oval 2"/>
        <cdr:cNvSpPr/>
      </cdr:nvSpPr>
      <cdr:spPr>
        <a:xfrm xmlns:a="http://schemas.openxmlformats.org/drawingml/2006/main">
          <a:off x="1435100" y="1943100"/>
          <a:ext cx="1409700" cy="965200"/>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800" dirty="0" smtClean="0">
              <a:solidFill>
                <a:srgbClr val="4E3B30"/>
              </a:solidFill>
            </a:rPr>
            <a:t>30</a:t>
          </a:r>
        </a:p>
        <a:p xmlns:a="http://schemas.openxmlformats.org/drawingml/2006/main">
          <a:pPr algn="ctr"/>
          <a:r>
            <a:rPr lang="en-US" sz="1800" dirty="0" smtClean="0">
              <a:solidFill>
                <a:srgbClr val="4E3B30"/>
              </a:solidFill>
            </a:rPr>
            <a:t> in 2012</a:t>
          </a:r>
          <a:endParaRPr lang="en-US" sz="1800" dirty="0">
            <a:solidFill>
              <a:srgbClr val="4E3B3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0.12281</cdr:x>
      <cdr:y>0.38723</cdr:y>
    </cdr:from>
    <cdr:to>
      <cdr:x>0.22807</cdr:x>
      <cdr:y>0.45458</cdr:y>
    </cdr:to>
    <cdr:sp macro="" textlink="">
      <cdr:nvSpPr>
        <cdr:cNvPr id="2" name="TextBox 1"/>
        <cdr:cNvSpPr txBox="1"/>
      </cdr:nvSpPr>
      <cdr:spPr>
        <a:xfrm xmlns:a="http://schemas.openxmlformats.org/drawingml/2006/main">
          <a:off x="1066800" y="1752600"/>
          <a:ext cx="914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0.12281</cdr:x>
      <cdr:y>0.38723</cdr:y>
    </cdr:from>
    <cdr:to>
      <cdr:x>0.22807</cdr:x>
      <cdr:y>0.45458</cdr:y>
    </cdr:to>
    <cdr:sp macro="" textlink="">
      <cdr:nvSpPr>
        <cdr:cNvPr id="2" name="TextBox 1"/>
        <cdr:cNvSpPr txBox="1"/>
      </cdr:nvSpPr>
      <cdr:spPr>
        <a:xfrm xmlns:a="http://schemas.openxmlformats.org/drawingml/2006/main">
          <a:off x="1066800" y="1752600"/>
          <a:ext cx="914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0.1886</cdr:x>
      <cdr:y>0.47983</cdr:y>
    </cdr:from>
    <cdr:to>
      <cdr:x>0.32164</cdr:x>
      <cdr:y>0.61733</cdr:y>
    </cdr:to>
    <cdr:sp macro="" textlink="">
      <cdr:nvSpPr>
        <cdr:cNvPr id="3" name="TextBox 2"/>
        <cdr:cNvSpPr txBox="1"/>
      </cdr:nvSpPr>
      <cdr:spPr>
        <a:xfrm xmlns:a="http://schemas.openxmlformats.org/drawingml/2006/main">
          <a:off x="1638300" y="2171700"/>
          <a:ext cx="1155700" cy="622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0.18567</cdr:x>
      <cdr:y>0.4658</cdr:y>
    </cdr:from>
    <cdr:to>
      <cdr:x>0.33041</cdr:x>
      <cdr:y>0.62294</cdr:y>
    </cdr:to>
    <cdr:sp macro="" textlink="">
      <cdr:nvSpPr>
        <cdr:cNvPr id="6" name="Oval 5"/>
        <cdr:cNvSpPr/>
      </cdr:nvSpPr>
      <cdr:spPr>
        <a:xfrm xmlns:a="http://schemas.openxmlformats.org/drawingml/2006/main">
          <a:off x="1612900" y="2108200"/>
          <a:ext cx="1257300" cy="711200"/>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0.19298</cdr:x>
      <cdr:y>0.463</cdr:y>
    </cdr:from>
    <cdr:to>
      <cdr:x>0.31871</cdr:x>
      <cdr:y>0.63416</cdr:y>
    </cdr:to>
    <cdr:sp macro="" textlink="">
      <cdr:nvSpPr>
        <cdr:cNvPr id="7" name="TextBox 6"/>
        <cdr:cNvSpPr txBox="1"/>
      </cdr:nvSpPr>
      <cdr:spPr>
        <a:xfrm xmlns:a="http://schemas.openxmlformats.org/drawingml/2006/main">
          <a:off x="1676400" y="2095500"/>
          <a:ext cx="1092200" cy="774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t>6 </a:t>
          </a:r>
        </a:p>
        <a:p xmlns:a="http://schemas.openxmlformats.org/drawingml/2006/main">
          <a:pPr algn="ctr"/>
          <a:r>
            <a:rPr lang="en-US" sz="1800" dirty="0" smtClean="0"/>
            <a:t>deaths</a:t>
          </a:r>
        </a:p>
        <a:p xmlns:a="http://schemas.openxmlformats.org/drawingml/2006/main">
          <a:endParaRPr lang="en-US" sz="1100" dirty="0"/>
        </a:p>
      </cdr:txBody>
    </cdr:sp>
  </cdr:relSizeAnchor>
  <cdr:relSizeAnchor xmlns:cdr="http://schemas.openxmlformats.org/drawingml/2006/chartDrawing">
    <cdr:from>
      <cdr:x>0.65789</cdr:x>
      <cdr:y>0.53595</cdr:y>
    </cdr:from>
    <cdr:to>
      <cdr:x>0.8348</cdr:x>
      <cdr:y>0.75482</cdr:y>
    </cdr:to>
    <cdr:sp macro="" textlink="">
      <cdr:nvSpPr>
        <cdr:cNvPr id="8" name="Oval 7"/>
        <cdr:cNvSpPr/>
      </cdr:nvSpPr>
      <cdr:spPr>
        <a:xfrm xmlns:a="http://schemas.openxmlformats.org/drawingml/2006/main">
          <a:off x="5715000" y="2425700"/>
          <a:ext cx="1536700" cy="990600"/>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800" dirty="0">
              <a:solidFill>
                <a:srgbClr val="4E3B30"/>
              </a:solidFill>
            </a:rPr>
            <a:t>9</a:t>
          </a:r>
          <a:endParaRPr lang="en-US" sz="1800" dirty="0" smtClean="0">
            <a:solidFill>
              <a:srgbClr val="4E3B30"/>
            </a:solidFill>
          </a:endParaRPr>
        </a:p>
        <a:p xmlns:a="http://schemas.openxmlformats.org/drawingml/2006/main">
          <a:pPr algn="ctr"/>
          <a:r>
            <a:rPr lang="en-US" sz="1800" dirty="0" smtClean="0">
              <a:solidFill>
                <a:srgbClr val="4E3B30"/>
              </a:solidFill>
            </a:rPr>
            <a:t>deaths</a:t>
          </a:r>
          <a:endParaRPr lang="en-US" sz="1800" dirty="0">
            <a:solidFill>
              <a:srgbClr val="4E3B3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8D7E55-F4F0-499C-A515-7439924BBEEA}" type="datetimeFigureOut">
              <a:rPr lang="en-US" smtClean="0"/>
              <a:pPr/>
              <a:t>10/7/2013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C728430-E574-45EB-820A-8C6858BCBD9F}" type="slidenum">
              <a:rPr lang="en-US" smtClean="0"/>
              <a:pPr/>
              <a:t>‹#›</a:t>
            </a:fld>
            <a:endParaRPr lang="en-US" dirty="0"/>
          </a:p>
        </p:txBody>
      </p:sp>
    </p:spTree>
    <p:extLst>
      <p:ext uri="{BB962C8B-B14F-4D97-AF65-F5344CB8AC3E}">
        <p14:creationId xmlns:p14="http://schemas.microsoft.com/office/powerpoint/2010/main" xmlns="" val="230526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ytimes.com/2012/12/10/us/homeless-rates-steady-despite-recession-hud-says.html?ref=housingandurbandevelopmentdepartme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voiceofsandiego.org/opinion/article_39ac3bb2-e027-11e1-a84a-001a4bcf887a.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sandiego.gov/planning/heu/pdf/agenda/2012/wkshop120726.pdf" TargetMode="External"/><Relationship Id="rId5" Type="http://schemas.openxmlformats.org/officeDocument/2006/relationships/hyperlink" Target="http://www.sddt.com/RealEstate/article.cfm?SourceCode=20110622czf&amp;_t=Survey+County+has+lowest+apartment+vacancy+rate+in+nation" TargetMode="External"/><Relationship Id="rId4" Type="http://schemas.openxmlformats.org/officeDocument/2006/relationships/hyperlink" Target="http://twitdoc.com/view.asp?id=60130&amp;sid=1AEA&amp;ext=PDF&amp;lcl=ACS-2010-SDCity-Narrative.pdf&amp;usr=Baxamusa&amp;doc=102091732&amp;key=key-2ao9lo6k1snadcowlbz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huduser.org/portal/datasets/fmr/fmrs/FY2012_code/2012bdrm_rent.odn?&amp;br_ratio=0.714&amp;fmrtype=Final&amp;incpath=C:\HUDUSER\wwwMain\datasets\fmr\fmrs\FY2012_Code&amp;inputname=METRO41740M41740*San+Diego+County&amp;bdrm=0&amp;year=2012"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huduser.org/portal/datasets/fmr/fmrs/FY2012_code/2012bdrm_rent.odn?&amp;br_ratio=1.757&amp;fmrtype=Final&amp;incpath=C:\HUDUSER\wwwMain\datasets\fmr\fmrs\FY2012_Code&amp;inputname=METRO41740M41740*San+Diego+County&amp;bdrm=4&amp;year=2012" TargetMode="External"/><Relationship Id="rId5" Type="http://schemas.openxmlformats.org/officeDocument/2006/relationships/hyperlink" Target="http://www.huduser.org/portal/datasets/fmr/fmrs/FY2012_code/2012bdrm_rent.odn?&amp;br_ratio=1.422&amp;fmrtype=Final&amp;incpath=C:\HUDUSER\wwwMain\datasets\fmr\fmrs\FY2012_Code&amp;inputname=METRO41740M41740*San+Diego+County&amp;bdrm=3&amp;year=2012" TargetMode="External"/><Relationship Id="rId4" Type="http://schemas.openxmlformats.org/officeDocument/2006/relationships/hyperlink" Target="http://www.huduser.org/portal/datasets/fmr/fmrs/FY2012_code/2012bdrm_rent.odn?&amp;br_ratio=0.817&amp;fmrtype=Final&amp;incpath=C:\HUDUSER\wwwMain\datasets\fmr\fmrs\FY2012_Code&amp;inputname=METRO41740M41740*San+Diego+County&amp;bdrm=1&amp;year=201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i="1"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Foundation because Maslow’s Hierarchy:  Physiological</a:t>
            </a:r>
            <a:r>
              <a:rPr lang="en-US" sz="1200" b="1" i="1" kern="1200" baseline="0" dirty="0" smtClean="0">
                <a:solidFill>
                  <a:schemeClr val="tx1"/>
                </a:solidFill>
                <a:latin typeface="+mn-lt"/>
                <a:ea typeface="+mn-ea"/>
                <a:cs typeface="+mn-cs"/>
              </a:rPr>
              <a:t> (food, water, shelter) &amp; Security</a:t>
            </a:r>
          </a:p>
          <a:p>
            <a:endParaRPr lang="en-US" sz="1200" b="1" i="1" kern="1200" dirty="0" smtClean="0">
              <a:solidFill>
                <a:schemeClr val="tx1"/>
              </a:solidFill>
              <a:latin typeface="+mn-lt"/>
              <a:ea typeface="+mn-ea"/>
              <a:cs typeface="+mn-cs"/>
            </a:endParaRPr>
          </a:p>
          <a:p>
            <a:endParaRPr lang="en-US" sz="1200" b="1" i="1"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2011</a:t>
            </a:r>
            <a:r>
              <a:rPr lang="en-US" sz="1200" i="1" kern="1200" dirty="0" smtClean="0">
                <a:solidFill>
                  <a:schemeClr val="tx1"/>
                </a:solidFill>
                <a:latin typeface="+mn-lt"/>
                <a:ea typeface="+mn-ea"/>
                <a:cs typeface="+mn-cs"/>
              </a:rPr>
              <a:t>- We had four violent crimes: Three physical assaults and one stabbing.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i="1" kern="1200" dirty="0" smtClean="0">
                <a:solidFill>
                  <a:schemeClr val="tx1"/>
                </a:solidFill>
                <a:latin typeface="+mn-lt"/>
                <a:ea typeface="+mn-ea"/>
                <a:cs typeface="+mn-cs"/>
              </a:rPr>
              <a:t>2012- </a:t>
            </a:r>
            <a:r>
              <a:rPr lang="en-US" sz="1200" i="1" kern="1200" dirty="0" smtClean="0">
                <a:solidFill>
                  <a:schemeClr val="tx1"/>
                </a:solidFill>
                <a:latin typeface="+mn-lt"/>
                <a:ea typeface="+mn-ea"/>
                <a:cs typeface="+mn-cs"/>
              </a:rPr>
              <a:t>Five violent crimes: Four physical assaults; three against staff and one indecent exposure on a minor.  </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Most in permanent</a:t>
            </a:r>
            <a:r>
              <a:rPr lang="en-US" sz="1200" i="1" kern="1200" baseline="0" dirty="0" smtClean="0">
                <a:solidFill>
                  <a:schemeClr val="tx1"/>
                </a:solidFill>
                <a:latin typeface="+mn-lt"/>
                <a:ea typeface="+mn-ea"/>
                <a:cs typeface="+mn-cs"/>
              </a:rPr>
              <a:t> housing – Also, one started at Studio 15 and came onto our property.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C728430-E574-45EB-820A-8C6858BCBD9F}"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Clockwise:</a:t>
            </a:r>
          </a:p>
          <a:p>
            <a:r>
              <a:rPr lang="en-US" dirty="0" smtClean="0"/>
              <a:t>TASD</a:t>
            </a:r>
          </a:p>
          <a:p>
            <a:r>
              <a:rPr lang="en-US" dirty="0" smtClean="0"/>
              <a:t>PMC</a:t>
            </a:r>
          </a:p>
          <a:p>
            <a:r>
              <a:rPr lang="en-US" dirty="0" smtClean="0"/>
              <a:t>Saranac House – Josue</a:t>
            </a:r>
          </a:p>
          <a:p>
            <a:r>
              <a:rPr lang="en-US" dirty="0" smtClean="0"/>
              <a:t>JKC</a:t>
            </a:r>
          </a:p>
          <a:p>
            <a:r>
              <a:rPr lang="en-US" dirty="0" smtClean="0"/>
              <a:t>BMC and VCDC</a:t>
            </a:r>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Client</a:t>
            </a:r>
            <a:r>
              <a:rPr lang="en-US" baseline="0" dirty="0" smtClean="0"/>
              <a:t> presents asking to get on the Wait List.</a:t>
            </a:r>
          </a:p>
          <a:p>
            <a:endParaRPr lang="en-US" baseline="0" dirty="0" smtClean="0"/>
          </a:p>
          <a:p>
            <a:r>
              <a:rPr lang="en-US" baseline="0" dirty="0" smtClean="0"/>
              <a:t>Our process has always worked to match services to assessed need (aka matching dosage to assessment), including “Are we the right place for that particular client?”</a:t>
            </a:r>
          </a:p>
          <a:p>
            <a:endParaRPr lang="en-US" baseline="0" dirty="0" smtClean="0"/>
          </a:p>
          <a:p>
            <a:r>
              <a:rPr lang="en-US" baseline="0" dirty="0" smtClean="0"/>
              <a:t>Housing Assessment – do you have income, recent work history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Rapid Re-entry Team: </a:t>
            </a:r>
            <a:r>
              <a:rPr lang="en-US" sz="1200" dirty="0" smtClean="0"/>
              <a:t>Clients who have an income or low barriers to employment engage with this Team.  The team provides targeted housing placement and employment assistance to help these clients achieve income and housing very quickly. They also support the clients who we divert from Shelter.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Stage 2 Assessment completed within</a:t>
            </a:r>
            <a:r>
              <a:rPr lang="en-US" sz="1200" baseline="0" dirty="0" smtClean="0"/>
              <a:t> 30 days for Families and after 60 days for singles (manage the flow of clients onto the teams) – which Team can best support your needs and what are you going to do for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100" b="1" dirty="0" smtClean="0"/>
              <a:t>Interim and Transitional Housing MAS Teams: </a:t>
            </a:r>
            <a:r>
              <a:rPr lang="en-US" sz="1100" dirty="0" smtClean="0"/>
              <a:t>The Multidisciplinary Team Approach to Services (MAS) Teams use evidence-based practices including Motivational Interviewing and a strengths-based and Solution-focused approach to empower homeless men, women, and children to achieve and maintain income and housing. They work in partnership with clients to develop and actively work on goals and objectives that will help them return to their own homes as quickly as possible, while taking each client’s unique needs into account. Each of the 5 MAS Teams works with a specific subpopulation and provides expertise in a particular area.</a:t>
            </a:r>
          </a:p>
          <a:p>
            <a:pPr lvl="0"/>
            <a:endParaRPr lang="en-US" sz="1100" dirty="0" smtClean="0"/>
          </a:p>
          <a:p>
            <a:pPr lvl="0"/>
            <a:r>
              <a:rPr lang="en-US" sz="1100" b="1" dirty="0" smtClean="0"/>
              <a:t>Employment Team: </a:t>
            </a:r>
            <a:r>
              <a:rPr lang="en-US" sz="1100" dirty="0" smtClean="0"/>
              <a:t>The team supports clients who are seeking employment to develop a resume, enhance interviewing skills and connect with employers so that they can secure the income that will fund their permanent housing. </a:t>
            </a:r>
          </a:p>
          <a:p>
            <a:pPr lvl="0"/>
            <a:r>
              <a:rPr lang="en-US" sz="1100" b="1" dirty="0" smtClean="0"/>
              <a:t>Supported Income Team:</a:t>
            </a:r>
            <a:r>
              <a:rPr lang="en-US" sz="1100" dirty="0" smtClean="0"/>
              <a:t> Clients on the Supported Income Team pursue permanent benefits through HOPE, the best practice disability benefits process or work with supported employment agencies that specialize in employing clients with mental health disabilities.  Once obtained, their income is budgeted and targeted toward permanent housing.  </a:t>
            </a:r>
          </a:p>
          <a:p>
            <a:pPr lvl="0"/>
            <a:r>
              <a:rPr lang="en-US" sz="1100" b="1" dirty="0" smtClean="0"/>
              <a:t>Veterans Team:</a:t>
            </a:r>
            <a:r>
              <a:rPr lang="en-US" sz="1100" dirty="0" smtClean="0"/>
              <a:t> supports Veterans of all military branches and eras regardless of discharge status. Team members are experts in the unique needs of Veterans and are knowledgeable about income and housing resources available to Veterans.</a:t>
            </a:r>
          </a:p>
          <a:p>
            <a:pPr lvl="0"/>
            <a:r>
              <a:rPr lang="en-US" sz="1100" b="1" dirty="0" smtClean="0"/>
              <a:t>Families Team:</a:t>
            </a:r>
            <a:r>
              <a:rPr lang="en-US" sz="1100" dirty="0" smtClean="0"/>
              <a:t> The Families Team specializes in the unique challenges faced by homeless families and children. While assisting the adult members of the family to obtain income and permanent housing, the Families Team also works closely with our therapeutic childcare program to identify developmental delays and ensure healthy children.</a:t>
            </a:r>
            <a:endParaRPr lang="en-US" sz="1100"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Rapid Re-Entry</a:t>
            </a:r>
            <a:r>
              <a:rPr lang="en-US" sz="1200" baseline="0" dirty="0" smtClean="0"/>
              <a:t> – Team Leader, Case Managers supported by Job Developer, Housing Locator (who finds the most affordable housing available and communicates availability to clients)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aseline="0" dirty="0" smtClean="0"/>
              <a:t>2012 data - </a:t>
            </a:r>
            <a:r>
              <a:rPr lang="en-US" sz="1200" dirty="0" smtClean="0">
                <a:solidFill>
                  <a:schemeClr val="tx1"/>
                </a:solidFill>
              </a:rPr>
              <a:t>Rapid Re-Entry Team:</a:t>
            </a:r>
            <a:r>
              <a:rPr lang="en-US" sz="1200" baseline="0" dirty="0" smtClean="0">
                <a:solidFill>
                  <a:schemeClr val="tx1"/>
                </a:solidFill>
              </a:rPr>
              <a:t> </a:t>
            </a:r>
            <a:r>
              <a:rPr lang="en-US" sz="1200" dirty="0" smtClean="0">
                <a:solidFill>
                  <a:schemeClr val="tx1"/>
                </a:solidFill>
              </a:rPr>
              <a:t>69% (148/215)</a:t>
            </a:r>
          </a:p>
          <a:p>
            <a:pPr lvl="0"/>
            <a:r>
              <a:rPr lang="en-US" sz="1200" dirty="0" smtClean="0">
                <a:solidFill>
                  <a:schemeClr val="tx1"/>
                </a:solidFill>
              </a:rPr>
              <a:t>Team Support:</a:t>
            </a:r>
            <a:r>
              <a:rPr lang="en-US" sz="1200" baseline="0" dirty="0" smtClean="0">
                <a:solidFill>
                  <a:schemeClr val="tx1"/>
                </a:solidFill>
              </a:rPr>
              <a:t> </a:t>
            </a:r>
            <a:r>
              <a:rPr lang="en-US" sz="1200" dirty="0" smtClean="0">
                <a:solidFill>
                  <a:schemeClr val="tx1"/>
                </a:solidFill>
              </a:rPr>
              <a:t>50% (289/578) – combined Teams including RR is </a:t>
            </a:r>
          </a:p>
          <a:p>
            <a:pPr lvl="0"/>
            <a:r>
              <a:rPr lang="en-US" sz="1200" dirty="0" smtClean="0">
                <a:solidFill>
                  <a:schemeClr val="tx1"/>
                </a:solidFill>
              </a:rPr>
              <a:t>No Team Support: 17% (160/917</a:t>
            </a:r>
            <a:endParaRPr lang="en-US" sz="1200" dirty="0" smtClean="0"/>
          </a:p>
          <a:p>
            <a:endParaRPr lang="en-US"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N for Teams/No Teams: the total number of clients who</a:t>
            </a:r>
            <a:r>
              <a:rPr lang="en-US" sz="1200" kern="1200" baseline="0" dirty="0" smtClean="0">
                <a:solidFill>
                  <a:schemeClr val="tx1"/>
                </a:solidFill>
                <a:latin typeface="+mn-lt"/>
                <a:ea typeface="+mn-ea"/>
                <a:cs typeface="+mn-cs"/>
              </a:rPr>
              <a:t> exited </a:t>
            </a:r>
            <a:r>
              <a:rPr lang="en-US" sz="1200" kern="1200" dirty="0" smtClean="0">
                <a:solidFill>
                  <a:schemeClr val="tx1"/>
                </a:solidFill>
                <a:latin typeface="+mn-lt"/>
                <a:ea typeface="+mn-ea"/>
                <a:cs typeface="+mn-cs"/>
              </a:rPr>
              <a:t>is virtually the same</a:t>
            </a:r>
            <a:r>
              <a:rPr lang="en-US" sz="1200" kern="1200" baseline="0" dirty="0" smtClean="0">
                <a:solidFill>
                  <a:schemeClr val="tx1"/>
                </a:solidFill>
                <a:latin typeface="+mn-lt"/>
                <a:ea typeface="+mn-ea"/>
                <a:cs typeface="+mn-cs"/>
              </a:rPr>
              <a:t> from 2011 to 2012 (1490 exited in 2011 and 1495 in 2012). The difference is between the number who were supported by a team and those that were not. The difference is accounted for by 2 things: 1) we lost a team in 2011 and 2) we moved the date back by which we would start seeing clients on a team from the 30</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day to the after the 60</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day. The second change was made both to account for the fact that we lost a team and to help manage the demand for teams. We were not able to meet demand when the flow was 30 days.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according to </a:t>
            </a:r>
            <a:r>
              <a:rPr lang="en-US" sz="1200" kern="1200" dirty="0" err="1" smtClean="0">
                <a:solidFill>
                  <a:schemeClr val="tx1"/>
                </a:solidFill>
                <a:latin typeface="+mn-lt"/>
                <a:ea typeface="+mn-ea"/>
                <a:cs typeface="+mn-cs"/>
              </a:rPr>
              <a:t>Kathi’s</a:t>
            </a:r>
            <a:r>
              <a:rPr lang="en-US" sz="1200" kern="1200" dirty="0" smtClean="0">
                <a:solidFill>
                  <a:schemeClr val="tx1"/>
                </a:solidFill>
                <a:latin typeface="+mn-lt"/>
                <a:ea typeface="+mn-ea"/>
                <a:cs typeface="+mn-cs"/>
              </a:rPr>
              <a:t> hand count using a functional length of stay (FLOS: contiguous stay to the most recent exit), 424/1352 (31%)</a:t>
            </a:r>
            <a:r>
              <a:rPr lang="en-US" sz="1200" kern="1200" baseline="0" dirty="0" smtClean="0">
                <a:solidFill>
                  <a:schemeClr val="tx1"/>
                </a:solidFill>
                <a:latin typeface="+mn-lt"/>
                <a:ea typeface="+mn-ea"/>
                <a:cs typeface="+mn-cs"/>
              </a:rPr>
              <a:t> of PMC residents in 2012 exited in 30 days or less.</a:t>
            </a:r>
            <a:endParaRPr lang="en-US" sz="1200" baseline="0" dirty="0" smtClean="0"/>
          </a:p>
          <a:p>
            <a:endParaRPr lang="en-US" sz="1200" dirty="0" smtClean="0"/>
          </a:p>
          <a:p>
            <a:r>
              <a:rPr lang="en-US" sz="1200" dirty="0" smtClean="0"/>
              <a:t>In 2012 - 118 moved from PMC to Rental, No Subsidy.  Of those, 22 were identified as SROs.  </a:t>
            </a:r>
          </a:p>
          <a:p>
            <a:endParaRPr lang="en-US" sz="1200" dirty="0" smtClean="0"/>
          </a:p>
          <a:p>
            <a:r>
              <a:rPr lang="en-US" sz="1200" dirty="0" smtClean="0"/>
              <a:t>2011 data –</a:t>
            </a:r>
            <a:r>
              <a:rPr lang="en-US" sz="1200" baseline="0" dirty="0" smtClean="0"/>
              <a:t> 165/228 : 72% (RR), 371/772 48% (Team), 206/718 : 29% (no team)</a:t>
            </a:r>
          </a:p>
          <a:p>
            <a:endParaRPr lang="en-US" sz="1200" baseline="0" dirty="0" smtClean="0"/>
          </a:p>
        </p:txBody>
      </p:sp>
      <p:sp>
        <p:nvSpPr>
          <p:cNvPr id="4" name="Slide Number Placeholder 3"/>
          <p:cNvSpPr>
            <a:spLocks noGrp="1"/>
          </p:cNvSpPr>
          <p:nvPr>
            <p:ph type="sldNum" sz="quarter" idx="10"/>
          </p:nvPr>
        </p:nvSpPr>
        <p:spPr/>
        <p:txBody>
          <a:bodyPr/>
          <a:lstStyle/>
          <a:p>
            <a:fld id="{0C728430-E574-45EB-820A-8C6858BCBD9F}" type="slidenum">
              <a:rPr lang="en-US" smtClean="0"/>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All income, employment and benefits</a:t>
            </a:r>
          </a:p>
          <a:p>
            <a:endParaRPr lang="en-US" baseline="0" dirty="0" smtClean="0"/>
          </a:p>
          <a:p>
            <a:r>
              <a:rPr lang="en-US" baseline="0" dirty="0" smtClean="0"/>
              <a:t>The chart breaks out the teams like the PH slides but this data is combined.</a:t>
            </a:r>
          </a:p>
          <a:p>
            <a:pPr lvl="0"/>
            <a:r>
              <a:rPr lang="en-US" baseline="0" dirty="0" smtClean="0"/>
              <a:t>2012 - </a:t>
            </a:r>
            <a:r>
              <a:rPr lang="en-US" dirty="0" smtClean="0">
                <a:solidFill>
                  <a:schemeClr val="tx1"/>
                </a:solidFill>
              </a:rPr>
              <a:t>Team Support (both RRSD and MAS Teams):61% (485/793) - No Team Support:</a:t>
            </a:r>
            <a:r>
              <a:rPr lang="en-US" baseline="0" dirty="0" smtClean="0">
                <a:solidFill>
                  <a:schemeClr val="tx1"/>
                </a:solidFill>
              </a:rPr>
              <a:t> </a:t>
            </a:r>
            <a:r>
              <a:rPr lang="en-US" dirty="0" smtClean="0">
                <a:solidFill>
                  <a:schemeClr val="tx1"/>
                </a:solidFill>
              </a:rPr>
              <a:t>30% (271/917)</a:t>
            </a:r>
          </a:p>
          <a:p>
            <a:pPr lvl="0"/>
            <a:endParaRPr lang="en-US" dirty="0" smtClean="0">
              <a:solidFill>
                <a:schemeClr val="tx1"/>
              </a:solidFill>
            </a:endParaRPr>
          </a:p>
          <a:p>
            <a:pPr lvl="0"/>
            <a:r>
              <a:rPr lang="en-US" dirty="0" smtClean="0">
                <a:solidFill>
                  <a:schemeClr val="tx1"/>
                </a:solidFill>
              </a:rPr>
              <a:t>2011 – Team</a:t>
            </a:r>
            <a:r>
              <a:rPr lang="en-US" baseline="0" dirty="0" smtClean="0">
                <a:solidFill>
                  <a:schemeClr val="tx1"/>
                </a:solidFill>
              </a:rPr>
              <a:t> Support (both RRSD and MAS Teams): 64% (357/559) – No Team Support: 21% (232/1131)</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Integrated healthcare</a:t>
            </a:r>
            <a:r>
              <a:rPr lang="en-US" baseline="0" dirty="0" smtClean="0"/>
              <a:t> can help identify an appropriate income source.  If a person has long-term health issues that impact their daily functioning they may be eligible for SSI or SSDI.  Also, once in permanent housing, access to reliable, affordable healthcare is vital to being able to sustain that housing.  Our FQHC is that resource.  </a:t>
            </a:r>
          </a:p>
          <a:p>
            <a:endParaRPr lang="en-US" baseline="0" dirty="0" smtClean="0"/>
          </a:p>
          <a:p>
            <a:endParaRPr lang="en-US" baseline="0" dirty="0" smtClean="0"/>
          </a:p>
          <a:p>
            <a:pPr lvl="0"/>
            <a:r>
              <a:rPr lang="en-US" sz="1200" kern="1200" dirty="0" smtClean="0">
                <a:solidFill>
                  <a:schemeClr val="tx1"/>
                </a:solidFill>
                <a:latin typeface="+mn-lt"/>
                <a:ea typeface="+mn-ea"/>
                <a:cs typeface="+mn-cs"/>
              </a:rPr>
              <a:t>Additionally for ATEC: </a:t>
            </a:r>
            <a:r>
              <a:rPr lang="en-US" sz="1200" b="1" kern="1200" dirty="0" smtClean="0">
                <a:solidFill>
                  <a:schemeClr val="tx1"/>
                </a:solidFill>
                <a:latin typeface="+mn-lt"/>
                <a:ea typeface="+mn-ea"/>
                <a:cs typeface="+mn-cs"/>
              </a:rPr>
              <a:t>76%</a:t>
            </a:r>
            <a:r>
              <a:rPr lang="en-US" sz="1200" kern="1200" dirty="0" smtClean="0">
                <a:solidFill>
                  <a:schemeClr val="tx1"/>
                </a:solidFill>
                <a:latin typeface="+mn-lt"/>
                <a:ea typeface="+mn-ea"/>
                <a:cs typeface="+mn-cs"/>
              </a:rPr>
              <a:t> of clients who are </a:t>
            </a:r>
            <a:r>
              <a:rPr lang="en-US" sz="1200" b="1" kern="1200" dirty="0" smtClean="0">
                <a:solidFill>
                  <a:schemeClr val="tx1"/>
                </a:solidFill>
                <a:latin typeface="+mn-lt"/>
                <a:ea typeface="+mn-ea"/>
                <a:cs typeface="+mn-cs"/>
              </a:rPr>
              <a:t>newly off the streets decreased </a:t>
            </a:r>
            <a:r>
              <a:rPr lang="en-US" sz="1200" kern="1200" dirty="0" smtClean="0">
                <a:solidFill>
                  <a:schemeClr val="tx1"/>
                </a:solidFill>
                <a:latin typeface="+mn-lt"/>
                <a:ea typeface="+mn-ea"/>
                <a:cs typeface="+mn-cs"/>
              </a:rPr>
              <a:t>their drug and alcohol </a:t>
            </a:r>
            <a:r>
              <a:rPr lang="en-US" sz="1200" b="1" kern="1200" dirty="0" smtClean="0">
                <a:solidFill>
                  <a:schemeClr val="tx1"/>
                </a:solidFill>
                <a:latin typeface="+mn-lt"/>
                <a:ea typeface="+mn-ea"/>
                <a:cs typeface="+mn-cs"/>
              </a:rPr>
              <a:t>use after </a:t>
            </a:r>
            <a:r>
              <a:rPr lang="en-US" sz="1200" kern="1200" dirty="0" smtClean="0">
                <a:solidFill>
                  <a:schemeClr val="tx1"/>
                </a:solidFill>
                <a:latin typeface="+mn-lt"/>
                <a:ea typeface="+mn-ea"/>
                <a:cs typeface="+mn-cs"/>
              </a:rPr>
              <a:t>participating in our </a:t>
            </a:r>
            <a:r>
              <a:rPr lang="en-US" sz="1200" b="1" kern="1200" dirty="0" smtClean="0">
                <a:solidFill>
                  <a:schemeClr val="tx1"/>
                </a:solidFill>
                <a:latin typeface="+mn-lt"/>
                <a:ea typeface="+mn-ea"/>
                <a:cs typeface="+mn-cs"/>
              </a:rPr>
              <a:t>harm reduction </a:t>
            </a:r>
            <a:r>
              <a:rPr lang="en-US" sz="1200" kern="1200" dirty="0" smtClean="0">
                <a:solidFill>
                  <a:schemeClr val="tx1"/>
                </a:solidFill>
                <a:latin typeface="+mn-lt"/>
                <a:ea typeface="+mn-ea"/>
                <a:cs typeface="+mn-cs"/>
              </a:rPr>
              <a:t>treatment group.</a:t>
            </a:r>
          </a:p>
          <a:p>
            <a:pPr lvl="0"/>
            <a:r>
              <a:rPr lang="en-US" sz="1200" b="1" kern="1200" dirty="0" smtClean="0">
                <a:solidFill>
                  <a:schemeClr val="tx1"/>
                </a:solidFill>
                <a:latin typeface="+mn-lt"/>
                <a:ea typeface="+mn-ea"/>
                <a:cs typeface="+mn-cs"/>
              </a:rPr>
              <a:t>72% of single men in the BMC </a:t>
            </a:r>
            <a:r>
              <a:rPr lang="en-US" sz="1200" kern="1200" dirty="0" smtClean="0">
                <a:solidFill>
                  <a:schemeClr val="tx1"/>
                </a:solidFill>
                <a:latin typeface="+mn-lt"/>
                <a:ea typeface="+mn-ea"/>
                <a:cs typeface="+mn-cs"/>
              </a:rPr>
              <a:t>and </a:t>
            </a:r>
            <a:r>
              <a:rPr lang="en-US" sz="1200" b="1" kern="1200" dirty="0" smtClean="0">
                <a:solidFill>
                  <a:schemeClr val="tx1"/>
                </a:solidFill>
                <a:latin typeface="+mn-lt"/>
                <a:ea typeface="+mn-ea"/>
                <a:cs typeface="+mn-cs"/>
              </a:rPr>
              <a:t>86% of adults in families </a:t>
            </a:r>
            <a:r>
              <a:rPr lang="en-US" sz="1200" kern="1200" dirty="0" smtClean="0">
                <a:solidFill>
                  <a:schemeClr val="tx1"/>
                </a:solidFill>
                <a:latin typeface="+mn-lt"/>
                <a:ea typeface="+mn-ea"/>
                <a:cs typeface="+mn-cs"/>
              </a:rPr>
              <a:t>who participated in our Addiction Treatment Program </a:t>
            </a:r>
            <a:r>
              <a:rPr lang="en-US" sz="1200" b="1" kern="1200" dirty="0" smtClean="0">
                <a:solidFill>
                  <a:schemeClr val="tx1"/>
                </a:solidFill>
                <a:latin typeface="+mn-lt"/>
                <a:ea typeface="+mn-ea"/>
                <a:cs typeface="+mn-cs"/>
              </a:rPr>
              <a:t>maintained their sobriety for 4 months or more.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2011 – </a:t>
            </a:r>
          </a:p>
          <a:p>
            <a:r>
              <a:rPr lang="en-US" baseline="0" dirty="0" smtClean="0"/>
              <a:t>work readiness 97% (293/303)</a:t>
            </a:r>
          </a:p>
          <a:p>
            <a:r>
              <a:rPr lang="en-US" baseline="0" dirty="0" smtClean="0"/>
              <a:t>Education 92% (167/182)</a:t>
            </a:r>
          </a:p>
          <a:p>
            <a:r>
              <a:rPr lang="en-US" baseline="0" dirty="0" smtClean="0"/>
              <a:t>GED 23% </a:t>
            </a:r>
          </a:p>
          <a:p>
            <a:endParaRPr lang="en-US" baseline="0" dirty="0" smtClean="0"/>
          </a:p>
          <a:p>
            <a:pPr lvl="0">
              <a:spcAft>
                <a:spcPts val="0"/>
              </a:spcAft>
            </a:pPr>
            <a:r>
              <a:rPr lang="en-US" sz="1200" dirty="0" smtClean="0">
                <a:solidFill>
                  <a:schemeClr val="tx1"/>
                </a:solidFill>
              </a:rPr>
              <a:t>2012</a:t>
            </a:r>
          </a:p>
          <a:p>
            <a:pPr lvl="0">
              <a:spcAft>
                <a:spcPts val="0"/>
              </a:spcAft>
            </a:pPr>
            <a:r>
              <a:rPr lang="en-US" sz="1200" dirty="0" smtClean="0">
                <a:solidFill>
                  <a:schemeClr val="tx1"/>
                </a:solidFill>
              </a:rPr>
              <a:t>Work Readiness:</a:t>
            </a:r>
            <a:r>
              <a:rPr lang="en-US" sz="1200" baseline="0" dirty="0" smtClean="0">
                <a:solidFill>
                  <a:schemeClr val="tx1"/>
                </a:solidFill>
              </a:rPr>
              <a:t> </a:t>
            </a:r>
            <a:r>
              <a:rPr lang="en-US" sz="1050" dirty="0" smtClean="0">
                <a:solidFill>
                  <a:schemeClr val="tx1"/>
                </a:solidFill>
              </a:rPr>
              <a:t>96%</a:t>
            </a:r>
            <a:r>
              <a:rPr lang="en-US" sz="1050" baseline="0" dirty="0" smtClean="0">
                <a:solidFill>
                  <a:schemeClr val="tx1"/>
                </a:solidFill>
              </a:rPr>
              <a:t> </a:t>
            </a:r>
            <a:r>
              <a:rPr lang="en-US" sz="900" dirty="0" smtClean="0">
                <a:solidFill>
                  <a:schemeClr val="tx1"/>
                </a:solidFill>
              </a:rPr>
              <a:t>(332/345) </a:t>
            </a:r>
          </a:p>
          <a:p>
            <a:pPr lvl="0">
              <a:spcAft>
                <a:spcPts val="0"/>
              </a:spcAft>
            </a:pPr>
            <a:r>
              <a:rPr lang="en-US" sz="1200" dirty="0" smtClean="0">
                <a:solidFill>
                  <a:schemeClr val="tx1"/>
                </a:solidFill>
              </a:rPr>
              <a:t>Education:</a:t>
            </a:r>
            <a:r>
              <a:rPr lang="en-US" sz="1200" baseline="0" dirty="0" smtClean="0">
                <a:solidFill>
                  <a:schemeClr val="tx1"/>
                </a:solidFill>
              </a:rPr>
              <a:t> </a:t>
            </a:r>
            <a:r>
              <a:rPr lang="en-US" sz="1050" dirty="0" smtClean="0">
                <a:solidFill>
                  <a:schemeClr val="tx1"/>
                </a:solidFill>
              </a:rPr>
              <a:t>93%</a:t>
            </a:r>
            <a:r>
              <a:rPr lang="en-US" sz="1050" baseline="0" dirty="0" smtClean="0">
                <a:solidFill>
                  <a:schemeClr val="tx1"/>
                </a:solidFill>
              </a:rPr>
              <a:t> </a:t>
            </a:r>
            <a:r>
              <a:rPr lang="en-US" sz="900" dirty="0" smtClean="0">
                <a:solidFill>
                  <a:schemeClr val="tx1"/>
                </a:solidFill>
              </a:rPr>
              <a:t>(180/194)</a:t>
            </a:r>
          </a:p>
          <a:p>
            <a:pPr lvl="0"/>
            <a:r>
              <a:rPr lang="en-US" sz="900" dirty="0" smtClean="0">
                <a:solidFill>
                  <a:schemeClr val="tx1"/>
                </a:solidFill>
              </a:rPr>
              <a:t>GED: </a:t>
            </a:r>
            <a:r>
              <a:rPr lang="en-US" sz="800" dirty="0" smtClean="0">
                <a:solidFill>
                  <a:schemeClr val="tx1"/>
                </a:solidFill>
              </a:rPr>
              <a:t>22%</a:t>
            </a:r>
            <a:r>
              <a:rPr lang="en-US" sz="800" baseline="0" dirty="0" smtClean="0">
                <a:solidFill>
                  <a:schemeClr val="tx1"/>
                </a:solidFill>
              </a:rPr>
              <a:t> </a:t>
            </a:r>
            <a:r>
              <a:rPr lang="en-US" sz="800" dirty="0" smtClean="0">
                <a:solidFill>
                  <a:schemeClr val="tx1"/>
                </a:solidFill>
              </a:rPr>
              <a:t>(5/23)</a:t>
            </a:r>
          </a:p>
          <a:p>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Families need reliable,</a:t>
            </a:r>
            <a:r>
              <a:rPr lang="en-US" baseline="0" dirty="0" smtClean="0"/>
              <a:t> affordable childcare.  Children who are homeless develop special needs that families can help them overcome when they know how.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2012 - </a:t>
            </a:r>
            <a:r>
              <a:rPr lang="en-US" dirty="0" smtClean="0">
                <a:solidFill>
                  <a:schemeClr val="tx1"/>
                </a:solidFill>
              </a:rPr>
              <a:t>0-5 year olds</a:t>
            </a:r>
            <a:r>
              <a:rPr lang="en-US" baseline="0" dirty="0" smtClean="0">
                <a:solidFill>
                  <a:schemeClr val="tx1"/>
                </a:solidFill>
              </a:rPr>
              <a:t> </a:t>
            </a:r>
            <a:r>
              <a:rPr lang="en-US" dirty="0" smtClean="0">
                <a:solidFill>
                  <a:schemeClr val="tx1"/>
                </a:solidFill>
              </a:rPr>
              <a:t>80%  (92/110) :  6-18 year olds:  82%  (89/109)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2011 – 0-5 yr olds 75% (91/122) : 6-17 yr olds 66% (129/196)</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School readiness indicators </a:t>
            </a:r>
            <a:r>
              <a:rPr lang="en-US" baseline="0" dirty="0" smtClean="0"/>
              <a:t>are: improvement for kids who have delays and maintenance of expected level of development for kids who test without delays as measured by ages and stages, improvement in early literacy skills.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Thrive in society indicators </a:t>
            </a:r>
            <a:r>
              <a:rPr lang="en-US" baseline="0" dirty="0" smtClean="0"/>
              <a:t>are: increase in positive behavior in the personal development program, decrease in negative behaviors or maintenance of expected level of behavior as measured by the Achenbach, improvement in reading skills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Clockwise:</a:t>
            </a:r>
          </a:p>
          <a:p>
            <a:r>
              <a:rPr lang="en-US" dirty="0" smtClean="0"/>
              <a:t>C15</a:t>
            </a:r>
          </a:p>
          <a:p>
            <a:r>
              <a:rPr lang="en-US" dirty="0" smtClean="0"/>
              <a:t>VHM</a:t>
            </a:r>
          </a:p>
          <a:p>
            <a:r>
              <a:rPr lang="en-US" dirty="0" smtClean="0"/>
              <a:t>SAM</a:t>
            </a:r>
          </a:p>
          <a:p>
            <a:r>
              <a:rPr lang="en-US" dirty="0" smtClean="0"/>
              <a:t>Village Place</a:t>
            </a:r>
          </a:p>
          <a:p>
            <a:r>
              <a:rPr lang="en-US" dirty="0" smtClean="0"/>
              <a:t>Blvd.</a:t>
            </a:r>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the end of 2012 we merged ACT into Tenant Services. Medical billing is going to allow us to have this team as we bill for MHC and Psychiatrist. Worked to maintain the best of ACT while being fiscally responsible. Same multidisciplinary team model with many of same positions but less frequency and intensity of visits.</a:t>
            </a:r>
          </a:p>
          <a:p>
            <a:endParaRPr lang="en-US" baseline="0" dirty="0" smtClean="0"/>
          </a:p>
          <a:p>
            <a:r>
              <a:rPr lang="en-US" baseline="0" dirty="0" smtClean="0"/>
              <a:t>Peer Support Specialist is a volunteer. Program Assistant critical to make sure billing is successful and to help manage activities.</a:t>
            </a:r>
          </a:p>
          <a:p>
            <a:endParaRPr lang="en-US" baseline="0" dirty="0" smtClean="0"/>
          </a:p>
          <a:p>
            <a:r>
              <a:rPr lang="en-US" baseline="0" dirty="0" smtClean="0"/>
              <a:t>ACT data from the grant term: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96% of the 82 tenants who participated in the Village Assertive Community Treatment program remained in stable housing for at least 1 year. 82% of them improved or stabilized psychiatric functioning. The program was able to reduce psychiatric hospital admissions by 100%. The successful program has now been expanded to reach all of Father Joe’s Villages 140 Permanent Supportive Housing units.</a:t>
            </a:r>
          </a:p>
          <a:p>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differential in the number of people housed is 115. The majority of that is accounted for by the opening of C15. There were 71 additional C15 tenants served in 2012 that were not served in 2011. The remaining 44 tenants can be accounted for by move-outs (3% drop in housing stability from 2012 to 2011 see next slide) and the differential in the number of kids in each household.</a:t>
            </a:r>
          </a:p>
          <a:p>
            <a:endParaRPr lang="en-US" baseline="0" dirty="0" smtClean="0"/>
          </a:p>
          <a:p>
            <a:r>
              <a:rPr lang="en-US" dirty="0" smtClean="0"/>
              <a:t>People Housed:  712 people</a:t>
            </a:r>
            <a:r>
              <a:rPr lang="en-US" baseline="0" dirty="0" smtClean="0"/>
              <a:t> were housed in our PH programs in 2012; 35 housed through Project 25; 228 through VHPD.  </a:t>
            </a:r>
          </a:p>
          <a:p>
            <a:endParaRPr lang="en-US" baseline="0" dirty="0" smtClean="0"/>
          </a:p>
          <a:p>
            <a:r>
              <a:rPr lang="en-US" baseline="0" dirty="0" smtClean="0"/>
              <a:t>Of the new people moving in to Village Permanent Housing, </a:t>
            </a:r>
            <a:r>
              <a:rPr lang="en-US" b="1" baseline="0" dirty="0" smtClean="0"/>
              <a:t>44% came directly from a homeless situation such as the streets or transitional housing</a:t>
            </a:r>
            <a:r>
              <a:rPr lang="en-US" baseline="0" dirty="0" smtClean="0"/>
              <a:t>.</a:t>
            </a:r>
          </a:p>
          <a:p>
            <a:endParaRPr lang="en-US" baseline="0" dirty="0" smtClean="0"/>
          </a:p>
          <a:p>
            <a:r>
              <a:rPr lang="en-US" baseline="0" dirty="0" smtClean="0"/>
              <a:t>2011 data – 597 people housed in PH (does not include P25 or VHPD totals)   </a:t>
            </a:r>
          </a:p>
          <a:p>
            <a:r>
              <a:rPr lang="en-US" baseline="0" dirty="0" smtClean="0"/>
              <a:t>108 households with families, 250 single adults -  165 new tenants 40 (24%) from a homeless situation</a:t>
            </a:r>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lvl="0"/>
            <a:r>
              <a:rPr lang="en-US" dirty="0" smtClean="0">
                <a:solidFill>
                  <a:schemeClr val="tx1"/>
                </a:solidFill>
              </a:rPr>
              <a:t>Housing Stability</a:t>
            </a:r>
          </a:p>
          <a:p>
            <a:pPr lvl="0"/>
            <a:endParaRPr lang="en-US" dirty="0" smtClean="0">
              <a:solidFill>
                <a:schemeClr val="tx1"/>
              </a:solidFill>
            </a:endParaRPr>
          </a:p>
          <a:p>
            <a:pPr lvl="0"/>
            <a:r>
              <a:rPr lang="en-US" b="1" dirty="0" smtClean="0">
                <a:solidFill>
                  <a:schemeClr val="tx1"/>
                </a:solidFill>
              </a:rPr>
              <a:t>2012</a:t>
            </a:r>
            <a:r>
              <a:rPr lang="en-US" baseline="0" dirty="0" smtClean="0">
                <a:solidFill>
                  <a:schemeClr val="tx1"/>
                </a:solidFill>
              </a:rPr>
              <a:t> – 9 passed away</a:t>
            </a:r>
            <a:endParaRPr lang="en-US" dirty="0" smtClean="0">
              <a:solidFill>
                <a:schemeClr val="tx1"/>
              </a:solidFill>
            </a:endParaRPr>
          </a:p>
          <a:p>
            <a:r>
              <a:rPr lang="en-US" dirty="0" smtClean="0">
                <a:solidFill>
                  <a:schemeClr val="tx1"/>
                </a:solidFill>
              </a:rPr>
              <a:t>Of those who moved in before 2012: </a:t>
            </a:r>
          </a:p>
          <a:p>
            <a:pPr lvl="1"/>
            <a:r>
              <a:rPr lang="en-US" dirty="0" smtClean="0">
                <a:solidFill>
                  <a:schemeClr val="tx1"/>
                </a:solidFill>
                <a:sym typeface="Wingdings"/>
              </a:rPr>
              <a:t> </a:t>
            </a:r>
            <a:r>
              <a:rPr lang="en-US" dirty="0" smtClean="0">
                <a:solidFill>
                  <a:schemeClr val="tx1"/>
                </a:solidFill>
              </a:rPr>
              <a:t>96% stayed in FJV PH for more than 1 year</a:t>
            </a:r>
          </a:p>
          <a:p>
            <a:pPr lvl="1"/>
            <a:r>
              <a:rPr lang="en-US" dirty="0" smtClean="0">
                <a:solidFill>
                  <a:schemeClr val="tx1"/>
                </a:solidFill>
                <a:sym typeface="Wingdings"/>
              </a:rPr>
              <a:t> </a:t>
            </a:r>
            <a:r>
              <a:rPr lang="en-US" dirty="0" smtClean="0">
                <a:solidFill>
                  <a:schemeClr val="tx1"/>
                </a:solidFill>
              </a:rPr>
              <a:t>45% of those who left moved to other PH </a:t>
            </a:r>
          </a:p>
          <a:p>
            <a:r>
              <a:rPr lang="en-US" dirty="0" smtClean="0">
                <a:solidFill>
                  <a:schemeClr val="tx1"/>
                </a:solidFill>
              </a:rPr>
              <a:t>Of those who moved in during 2012:</a:t>
            </a:r>
          </a:p>
          <a:p>
            <a:pPr lvl="1"/>
            <a:r>
              <a:rPr lang="en-US" dirty="0" smtClean="0">
                <a:solidFill>
                  <a:schemeClr val="tx1"/>
                </a:solidFill>
                <a:sym typeface="Wingdings"/>
              </a:rPr>
              <a:t> </a:t>
            </a:r>
            <a:r>
              <a:rPr lang="en-US" dirty="0" smtClean="0">
                <a:solidFill>
                  <a:schemeClr val="tx1"/>
                </a:solidFill>
              </a:rPr>
              <a:t>95% maintain their housing in FJV PH</a:t>
            </a:r>
          </a:p>
          <a:p>
            <a:pPr lvl="1"/>
            <a:r>
              <a:rPr lang="en-US" dirty="0" smtClean="0">
                <a:solidFill>
                  <a:schemeClr val="tx1"/>
                </a:solidFill>
                <a:sym typeface="Wingdings"/>
              </a:rPr>
              <a:t> </a:t>
            </a:r>
            <a:r>
              <a:rPr lang="en-US" dirty="0" smtClean="0">
                <a:solidFill>
                  <a:schemeClr val="tx1"/>
                </a:solidFill>
              </a:rPr>
              <a:t>33% of those who left moved to other PH</a:t>
            </a:r>
            <a:endParaRPr lang="en-US" baseline="0" dirty="0" smtClean="0"/>
          </a:p>
          <a:p>
            <a:endParaRPr lang="en-US" baseline="0" dirty="0" smtClean="0"/>
          </a:p>
          <a:p>
            <a:r>
              <a:rPr lang="en-US" b="1" baseline="0" dirty="0" smtClean="0"/>
              <a:t>2011</a:t>
            </a:r>
            <a:r>
              <a:rPr lang="en-US" baseline="0" dirty="0" smtClean="0"/>
              <a:t> – 6 passed away</a:t>
            </a:r>
          </a:p>
          <a:p>
            <a:r>
              <a:rPr lang="en-US" baseline="0" dirty="0" smtClean="0"/>
              <a:t>25 unknown destination for 2011 PH exits (19% of total checkouts)</a:t>
            </a:r>
          </a:p>
          <a:p>
            <a:pPr lvl="0"/>
            <a:r>
              <a:rPr lang="en-US" sz="1200" kern="1200" dirty="0" smtClean="0">
                <a:solidFill>
                  <a:schemeClr val="tx1"/>
                </a:solidFill>
                <a:latin typeface="+mn-lt"/>
                <a:ea typeface="+mn-ea"/>
                <a:cs typeface="+mn-cs"/>
              </a:rPr>
              <a:t>Of those who moved in before 2011: </a:t>
            </a:r>
          </a:p>
          <a:p>
            <a:pPr lvl="0"/>
            <a:r>
              <a:rPr lang="en-US" sz="1200" kern="1200" dirty="0" smtClean="0">
                <a:solidFill>
                  <a:schemeClr val="tx1"/>
                </a:solidFill>
                <a:latin typeface="+mn-lt"/>
                <a:ea typeface="+mn-ea"/>
                <a:cs typeface="+mn-cs"/>
              </a:rPr>
              <a:t> 78% stayed in FJV PH for more than 1 year</a:t>
            </a:r>
          </a:p>
          <a:p>
            <a:pPr lvl="0"/>
            <a:r>
              <a:rPr lang="en-US" sz="1200" kern="1200" dirty="0" smtClean="0">
                <a:solidFill>
                  <a:schemeClr val="tx1"/>
                </a:solidFill>
                <a:latin typeface="+mn-lt"/>
                <a:ea typeface="+mn-ea"/>
                <a:cs typeface="+mn-cs"/>
              </a:rPr>
              <a:t> 65% of those who left moved to other PH </a:t>
            </a:r>
          </a:p>
          <a:p>
            <a:pPr lvl="0"/>
            <a:endParaRPr lang="en-US" dirty="0" smtClean="0"/>
          </a:p>
          <a:p>
            <a:pPr lvl="0"/>
            <a:r>
              <a:rPr lang="en-US" dirty="0" smtClean="0"/>
              <a:t>Of those who moved in during 2011:</a:t>
            </a:r>
          </a:p>
          <a:p>
            <a:pPr lvl="0"/>
            <a:r>
              <a:rPr lang="en-US" dirty="0" smtClean="0"/>
              <a:t> 98% maintain their housing in FJV PH</a:t>
            </a:r>
          </a:p>
          <a:p>
            <a:pPr lvl="0"/>
            <a:r>
              <a:rPr lang="en-US" dirty="0" smtClean="0"/>
              <a:t> 64% of those who left moved to other PH </a:t>
            </a:r>
          </a:p>
          <a:p>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work hard to limit exits</a:t>
            </a:r>
            <a:r>
              <a:rPr lang="en-US" baseline="0" dirty="0" smtClean="0"/>
              <a:t> from our permanent housing to movement to other permanent housing.  This slide depicts where tenants went:</a:t>
            </a:r>
          </a:p>
          <a:p>
            <a:endParaRPr lang="en-US" baseline="0" dirty="0" smtClean="0"/>
          </a:p>
          <a:p>
            <a:r>
              <a:rPr lang="en-US" baseline="0" dirty="0" smtClean="0"/>
              <a:t>2011</a:t>
            </a:r>
          </a:p>
          <a:p>
            <a:r>
              <a:rPr lang="en-US" baseline="0" dirty="0" smtClean="0"/>
              <a:t>22% did not stay over a year – 65% of that 22% moved to other permanent housing.  </a:t>
            </a:r>
          </a:p>
          <a:p>
            <a:r>
              <a:rPr lang="en-US" baseline="0" dirty="0" smtClean="0"/>
              <a:t>2% of those who moved in during 2011 did not stay at least through the end of the year.  64% of that 2% moved to other permanent housing</a:t>
            </a:r>
          </a:p>
          <a:p>
            <a:r>
              <a:rPr lang="en-US" baseline="0" dirty="0" smtClean="0"/>
              <a:t>6 died in 2011</a:t>
            </a:r>
          </a:p>
          <a:p>
            <a:endParaRPr lang="en-US" baseline="0" dirty="0" smtClean="0"/>
          </a:p>
          <a:p>
            <a:r>
              <a:rPr lang="en-US" baseline="0" dirty="0" smtClean="0"/>
              <a:t>2012</a:t>
            </a:r>
          </a:p>
          <a:p>
            <a:r>
              <a:rPr lang="en-US" baseline="0" dirty="0" smtClean="0"/>
              <a:t>4% did not stay over a year – 45% of that 4% moved to other permanent housing</a:t>
            </a:r>
          </a:p>
          <a:p>
            <a:r>
              <a:rPr lang="en-US" baseline="0" dirty="0" smtClean="0"/>
              <a:t>5% of those who moved in during 2012 did not stay at least through the end of the year.  33% of that 5% moved to other permanent housing</a:t>
            </a:r>
          </a:p>
          <a:p>
            <a:r>
              <a:rPr lang="en-US" baseline="0" dirty="0" smtClean="0"/>
              <a:t>9 died in 2012</a:t>
            </a:r>
          </a:p>
          <a:p>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two priorities reflect HEARTH Act expectations.</a:t>
            </a:r>
          </a:p>
          <a:p>
            <a:endParaRPr lang="en-US" dirty="0" smtClean="0"/>
          </a:p>
          <a:p>
            <a:r>
              <a:rPr lang="en-US" dirty="0" smtClean="0"/>
              <a:t>The third priority reflects the reality that</a:t>
            </a:r>
            <a:r>
              <a:rPr lang="en-US" baseline="0" dirty="0" smtClean="0"/>
              <a:t> to meet the expectations of HUD we must increasingly help our clients to manage rents that are not subsidized (because of the shortage of affordable housing options).</a:t>
            </a:r>
          </a:p>
          <a:p>
            <a:endParaRPr lang="en-US" baseline="0" dirty="0" smtClean="0"/>
          </a:p>
          <a:p>
            <a:r>
              <a:rPr lang="en-US" baseline="0" dirty="0" smtClean="0"/>
              <a:t>Because of the shortage of affordable housing, we must continue to help FJV tenants achieve higher income potential so they can move into unsubsidized housing thereby making room for new tenants in affordable housing.</a:t>
            </a:r>
          </a:p>
          <a:p>
            <a:endParaRPr lang="en-US" baseline="0" dirty="0" smtClean="0"/>
          </a:p>
          <a:p>
            <a:r>
              <a:rPr lang="en-US" baseline="0" dirty="0" smtClean="0"/>
              <a:t>Historically and currently when we report program costs we are comprehensive in that calculation.  We must make sure that we are calculating costs in a way that allows for “apples to apples” comparisons.  (For example, the National Alliance calculates that using housing first for families costs $3,000 per placement whereas Transitional Housing costs $15,000.  Does that calculation include the cost of the rent voucher, building costs, etc.  Additionally, Connections Housing, in reporting their budget, did not include the cost of the services that occur within the building that are provided by other agencies.)</a:t>
            </a:r>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HOPE:</a:t>
            </a:r>
            <a:r>
              <a:rPr lang="en-US" sz="1200" kern="1200" baseline="0" dirty="0" smtClean="0">
                <a:solidFill>
                  <a:schemeClr val="tx1"/>
                </a:solidFill>
                <a:latin typeface="+mn-lt"/>
                <a:ea typeface="+mn-ea"/>
                <a:cs typeface="+mn-cs"/>
              </a:rPr>
              <a:t> </a:t>
            </a:r>
            <a:r>
              <a:rPr lang="en-US" dirty="0" smtClean="0"/>
              <a:t>Nationally, only </a:t>
            </a:r>
            <a:r>
              <a:rPr lang="en-US" b="1" dirty="0" smtClean="0"/>
              <a:t>30% </a:t>
            </a:r>
            <a:r>
              <a:rPr lang="en-US" dirty="0" smtClean="0"/>
              <a:t>of people receive benefits on the initial application using the traditional process which can take from </a:t>
            </a:r>
            <a:r>
              <a:rPr lang="en-US" b="1" dirty="0" smtClean="0"/>
              <a:t>18-36 months</a:t>
            </a:r>
            <a:r>
              <a:rPr lang="en-US" dirty="0" smtClean="0"/>
              <a:t>. </a:t>
            </a: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Actively involved = 10 (SVdPV, SSA, DDS, MHS, CRF, Telecare, Rescue Mission, Providence, Exodus, Catholic Charities)</a:t>
            </a:r>
          </a:p>
          <a:p>
            <a:pPr lvl="1"/>
            <a:r>
              <a:rPr lang="en-US" sz="1200" kern="1200" dirty="0" smtClean="0">
                <a:solidFill>
                  <a:schemeClr val="tx1"/>
                </a:solidFill>
                <a:latin typeface="+mn-lt"/>
                <a:ea typeface="+mn-ea"/>
                <a:cs typeface="+mn-cs"/>
              </a:rPr>
              <a:t>There are only 10 actively involved however some agencies have several programs within the agency doing it.  For example MHS has Center Star ACT, North Star ACT, SIP, and mid coast recovery center.  </a:t>
            </a:r>
          </a:p>
          <a:p>
            <a:pPr lvl="0"/>
            <a:r>
              <a:rPr lang="en-US" sz="1200" kern="1200" dirty="0" smtClean="0">
                <a:solidFill>
                  <a:schemeClr val="tx1"/>
                </a:solidFill>
                <a:latin typeface="+mn-lt"/>
                <a:ea typeface="+mn-ea"/>
                <a:cs typeface="+mn-cs"/>
              </a:rPr>
              <a:t>Trained: 27 (includes 10 actively involved)</a:t>
            </a:r>
          </a:p>
          <a:p>
            <a:pPr lvl="0"/>
            <a:r>
              <a:rPr lang="en-US" sz="1200" kern="1200" dirty="0" smtClean="0">
                <a:solidFill>
                  <a:schemeClr val="tx1"/>
                </a:solidFill>
                <a:latin typeface="+mn-lt"/>
                <a:ea typeface="+mn-ea"/>
                <a:cs typeface="+mn-cs"/>
              </a:rPr>
              <a:t>Active Advisory Level: 12</a:t>
            </a:r>
          </a:p>
          <a:p>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32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u="none" baseline="0" dirty="0" smtClean="0"/>
              <a:t>1:  </a:t>
            </a:r>
            <a:r>
              <a:rPr lang="en-US" sz="1200" u="sng" kern="1200" dirty="0" smtClean="0">
                <a:solidFill>
                  <a:schemeClr val="tx1"/>
                </a:solidFill>
                <a:latin typeface="+mn-lt"/>
                <a:ea typeface="+mn-ea"/>
                <a:cs typeface="+mn-cs"/>
                <a:hlinkClick r:id="rId3"/>
              </a:rPr>
              <a:t>http://www.nytimes.com/2012/12/10/us/homeless-rates-steady-despite-recession-hud-says.html?ref=housingandurbandevelopmentdepartment</a:t>
            </a:r>
            <a:r>
              <a:rPr lang="en-US" sz="1200" u="sng" kern="1200" dirty="0" smtClean="0">
                <a:solidFill>
                  <a:schemeClr val="tx1"/>
                </a:solidFill>
                <a:latin typeface="+mn-lt"/>
                <a:ea typeface="+mn-ea"/>
                <a:cs typeface="+mn-cs"/>
              </a:rPr>
              <a:t> &amp; HUD Homeless Resource Exchange</a:t>
            </a:r>
            <a:r>
              <a:rPr lang="en-US" sz="1200" u="sng" kern="1200" baseline="0" dirty="0" smtClean="0">
                <a:solidFill>
                  <a:schemeClr val="tx1"/>
                </a:solidFill>
                <a:latin typeface="+mn-lt"/>
                <a:ea typeface="+mn-ea"/>
                <a:cs typeface="+mn-cs"/>
              </a:rPr>
              <a:t> Website</a:t>
            </a:r>
            <a:endParaRPr lang="en-US" sz="1200" kern="1200" dirty="0" smtClean="0">
              <a:solidFill>
                <a:schemeClr val="tx1"/>
              </a:solidFill>
              <a:latin typeface="+mn-lt"/>
              <a:ea typeface="+mn-ea"/>
              <a:cs typeface="+mn-cs"/>
            </a:endParaRPr>
          </a:p>
          <a:p>
            <a:pPr defTabSz="931774">
              <a:defRPr/>
            </a:pPr>
            <a:endParaRPr lang="en-US" u="none" baseline="0" dirty="0" smtClean="0"/>
          </a:p>
          <a:p>
            <a:r>
              <a:rPr lang="en-US" dirty="0" smtClean="0"/>
              <a:t>2:  </a:t>
            </a:r>
            <a:r>
              <a:rPr lang="en-US" u="sng" dirty="0" smtClean="0"/>
              <a:t>http://www.nytimes.com/2012/12/05/opinion/the-affordable-housing-crisis.html?emc=eta1&amp;_r=0 </a:t>
            </a:r>
          </a:p>
          <a:p>
            <a:endParaRPr lang="en-US" u="sng" dirty="0" smtClean="0"/>
          </a:p>
          <a:p>
            <a:endParaRPr lang="en-US" u="sng" dirty="0" smtClean="0"/>
          </a:p>
          <a:p>
            <a:r>
              <a:rPr lang="en-US" dirty="0" smtClean="0"/>
              <a:t>In 2011, 8.5 million very-low-income families without housing assistance paid more than half their incomes for housing — an increase of 43 percent from 2007. </a:t>
            </a:r>
          </a:p>
          <a:p>
            <a:endParaRPr lang="en-US" dirty="0" smtClean="0"/>
          </a:p>
          <a:p>
            <a:r>
              <a:rPr lang="en-US" dirty="0" smtClean="0"/>
              <a:t>Over the last two decades, private landlords have removed more than 200,000 apartments from subsidy programs so that they could raise rents. And, faced with weak federal support and no money for repairs, the local housing authorities that manage federally supported developments have boarded up or torn down more than 150,000 units.</a:t>
            </a:r>
          </a:p>
          <a:p>
            <a:endParaRPr lang="en-US" dirty="0" smtClean="0"/>
          </a:p>
          <a:p>
            <a:r>
              <a:rPr lang="en-US" dirty="0" smtClean="0"/>
              <a:t>http://www.nytimes.com/2012/12/05/opinion/the-affordable-housing-crisis.html?emc=eta1&amp;_r=0 </a:t>
            </a:r>
          </a:p>
          <a:p>
            <a:endParaRPr lang="en-US" u="sng"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74">
              <a:defRPr/>
            </a:pPr>
            <a:r>
              <a:rPr lang="en-US" u="none" dirty="0" smtClean="0"/>
              <a:t>1:  </a:t>
            </a:r>
            <a:r>
              <a:rPr lang="en-US" u="sng" baseline="0" dirty="0" smtClean="0"/>
              <a:t>http://www.rtfhsd.org/docs/03-13-12-RTFH-WeALLCount.pdf </a:t>
            </a:r>
            <a:r>
              <a:rPr lang="en-US" u="none" baseline="0" dirty="0" smtClean="0"/>
              <a:t> (</a:t>
            </a:r>
            <a:r>
              <a:rPr lang="en-US" b="1" u="none" baseline="0" dirty="0" smtClean="0"/>
              <a:t>2012</a:t>
            </a:r>
            <a:r>
              <a:rPr lang="en-US" u="none" baseline="0" dirty="0" smtClean="0"/>
              <a:t>); </a:t>
            </a:r>
            <a:r>
              <a:rPr lang="en-US" u="sng" baseline="0" dirty="0" smtClean="0"/>
              <a:t> and HUD Homeless Resource Exchange Website</a:t>
            </a:r>
            <a:endParaRPr lang="en-US" u="none" baseline="0" dirty="0" smtClean="0"/>
          </a:p>
          <a:p>
            <a:pPr defTabSz="931774">
              <a:defRPr/>
            </a:pPr>
            <a:endParaRPr lang="en-US" u="none" baseline="0" dirty="0" smtClean="0"/>
          </a:p>
          <a:p>
            <a:pPr defTabSz="931774">
              <a:defRPr/>
            </a:pPr>
            <a:r>
              <a:rPr lang="en-US" u="none" baseline="0" dirty="0" smtClean="0"/>
              <a:t>2:  </a:t>
            </a:r>
            <a:r>
              <a:rPr lang="en-US" u="sng" baseline="0" dirty="0" smtClean="0"/>
              <a:t>http://www.kpbs.org/news/2012/dec/11/san-diegos-homeless-population-third-nation/?utm_source=kpbs.org&amp;utm_medium=email&amp;utm_campaign=user-share</a:t>
            </a:r>
          </a:p>
          <a:p>
            <a:pPr defTabSz="931774">
              <a:defRPr/>
            </a:pPr>
            <a:endParaRPr lang="en-US" u="sng" baseline="0" dirty="0" smtClean="0"/>
          </a:p>
          <a:p>
            <a:pPr defTabSz="931774">
              <a:defRPr/>
            </a:pPr>
            <a:r>
              <a:rPr lang="en-US" dirty="0" smtClean="0"/>
              <a:t>3: </a:t>
            </a:r>
            <a:r>
              <a:rPr lang="en-US" dirty="0" smtClean="0">
                <a:hlinkClick r:id="rId3"/>
              </a:rPr>
              <a:t>http://www.voiceofsandiego.org/opinion/article_39ac3bb2-e027-11e1-a84a-001a4bcf887a.html</a:t>
            </a:r>
            <a:endParaRPr lang="en-US" dirty="0" smtClean="0"/>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baseline="30000" dirty="0" smtClean="0"/>
          </a:p>
          <a:p>
            <a:pPr defTabSz="931774">
              <a:defRPr/>
            </a:pPr>
            <a:r>
              <a:rPr lang="en-US" dirty="0" smtClean="0"/>
              <a:t>More than half (</a:t>
            </a:r>
            <a:r>
              <a:rPr lang="en-US" dirty="0" smtClean="0">
                <a:hlinkClick r:id="rId4"/>
              </a:rPr>
              <a:t>57 percent</a:t>
            </a:r>
            <a:r>
              <a:rPr lang="en-US" dirty="0" smtClean="0"/>
              <a:t>) of renter households in the city of San Diego pay more than 30 percent of their income on rent, according to the 2010 American Community Survey. This is 14 percentage points higher than 42.9 percent of households that paid more than 30 percent of their income on rent in 2000. </a:t>
            </a:r>
          </a:p>
          <a:p>
            <a:pPr defTabSz="931774">
              <a:defRPr/>
            </a:pPr>
            <a:endParaRPr lang="en-US" u="sng" dirty="0" smtClean="0"/>
          </a:p>
          <a:p>
            <a:pPr defTabSz="931774">
              <a:defRPr/>
            </a:pPr>
            <a:r>
              <a:rPr lang="en-US" dirty="0" smtClean="0"/>
              <a:t>If you are a renter looking for an apartment in San Diego, you are in a market that has one of the </a:t>
            </a:r>
            <a:r>
              <a:rPr lang="en-US" dirty="0" smtClean="0">
                <a:hlinkClick r:id="rId5"/>
              </a:rPr>
              <a:t>lowest rental vacancy rates</a:t>
            </a:r>
            <a:r>
              <a:rPr lang="en-US" dirty="0" smtClean="0"/>
              <a:t> in the nation. A recent REIS survey of the larger apartment complexes shows a vacancy rate of 2.9 percent, even less than the 2002 vacancy rates, and predicts that the vacancy rate is likely to remain in the 2 percent-range in the next few years. REIS is an organization that provides commercial real estate data https://www.reisreports.com/about-real-estate-data-experts/</a:t>
            </a:r>
          </a:p>
          <a:p>
            <a:pPr defTabSz="931774">
              <a:defRPr/>
            </a:pPr>
            <a:endParaRPr lang="en-US" u="sng" dirty="0" smtClean="0"/>
          </a:p>
          <a:p>
            <a:pPr defTabSz="931774">
              <a:defRPr/>
            </a:pPr>
            <a:r>
              <a:rPr lang="en-US" dirty="0" smtClean="0"/>
              <a:t>The city of San Diego has a projected need for </a:t>
            </a:r>
            <a:r>
              <a:rPr lang="en-US" dirty="0" smtClean="0">
                <a:hlinkClick r:id="rId6"/>
              </a:rPr>
              <a:t>more than 88,000 housing units by 2020</a:t>
            </a:r>
            <a:r>
              <a:rPr lang="en-US" dirty="0" smtClean="0"/>
              <a:t>, of which 38,680 units need to be affordable to low- and very low-income households.</a:t>
            </a:r>
          </a:p>
          <a:p>
            <a:pPr defTabSz="931774">
              <a:defRPr/>
            </a:pPr>
            <a:endParaRPr lang="en-US" u="sng" dirty="0" smtClean="0"/>
          </a:p>
          <a:p>
            <a:endParaRPr lang="en-US" sz="1200" kern="1200" dirty="0" smtClean="0">
              <a:solidFill>
                <a:schemeClr val="tx1"/>
              </a:solidFill>
              <a:latin typeface="+mn-lt"/>
              <a:ea typeface="+mn-ea"/>
              <a:cs typeface="+mn-cs"/>
            </a:endParaRPr>
          </a:p>
          <a:p>
            <a:pPr defTabSz="931774">
              <a:defRPr/>
            </a:pPr>
            <a:endParaRPr lang="en-US" u="sng"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cost of living here is 36% above the national average.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latin typeface="+mn-lt"/>
                <a:ea typeface="+mn-ea"/>
                <a:cs typeface="+mn-cs"/>
              </a:rPr>
              <a:t>Statistic on the average cost to rent a market rate apartment in San Diego. </a:t>
            </a:r>
          </a:p>
          <a:p>
            <a:r>
              <a:rPr lang="en-US" sz="1200" b="1" kern="1200" dirty="0" smtClean="0">
                <a:solidFill>
                  <a:schemeClr val="tx1"/>
                </a:solidFill>
                <a:latin typeface="+mn-lt"/>
                <a:ea typeface="+mn-ea"/>
                <a:cs typeface="+mn-cs"/>
              </a:rPr>
              <a:t>Final FY2012 FMRs By Unit Bedrooms – San Diego County</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r>
              <a:rPr lang="en-US" sz="1200" b="1" u="sng" kern="1200" dirty="0" smtClean="0">
                <a:solidFill>
                  <a:schemeClr val="tx1"/>
                </a:solidFill>
                <a:latin typeface="+mn-lt"/>
                <a:ea typeface="+mn-ea"/>
                <a:cs typeface="+mn-cs"/>
                <a:hlinkClick r:id="rId3"/>
              </a:rPr>
              <a:t>Efficiency</a:t>
            </a:r>
            <a:r>
              <a:rPr lang="en-US" sz="1200" b="1" u="sng" kern="1200" dirty="0" smtClean="0">
                <a:solidFill>
                  <a:schemeClr val="tx1"/>
                </a:solidFill>
                <a:latin typeface="+mn-lt"/>
                <a:ea typeface="+mn-ea"/>
                <a:cs typeface="+mn-cs"/>
              </a:rPr>
              <a:t> - </a:t>
            </a:r>
            <a:r>
              <a:rPr lang="en-US" sz="1200" b="1" i="1" kern="1200" dirty="0" smtClean="0">
                <a:solidFill>
                  <a:schemeClr val="tx1"/>
                </a:solidFill>
                <a:latin typeface="+mn-lt"/>
                <a:ea typeface="+mn-ea"/>
                <a:cs typeface="+mn-cs"/>
              </a:rPr>
              <a:t>$984</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hlinkClick r:id="rId4"/>
              </a:rPr>
              <a:t>One-Bedroom</a:t>
            </a:r>
            <a:r>
              <a:rPr lang="en-US" sz="1200" b="1" u="sng" kern="1200" dirty="0" smtClean="0">
                <a:solidFill>
                  <a:schemeClr val="tx1"/>
                </a:solidFill>
                <a:latin typeface="+mn-lt"/>
                <a:ea typeface="+mn-ea"/>
                <a:cs typeface="+mn-cs"/>
              </a:rPr>
              <a:t> - </a:t>
            </a:r>
            <a:r>
              <a:rPr lang="en-US" sz="1200" b="1" i="1" kern="1200" dirty="0" smtClean="0">
                <a:solidFill>
                  <a:schemeClr val="tx1"/>
                </a:solidFill>
                <a:latin typeface="+mn-lt"/>
                <a:ea typeface="+mn-ea"/>
                <a:cs typeface="+mn-cs"/>
              </a:rPr>
              <a:t>$1,126</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Two-Bedroom - </a:t>
            </a:r>
            <a:r>
              <a:rPr lang="en-US" sz="1200" b="1" i="1" kern="1200" dirty="0" smtClean="0">
                <a:solidFill>
                  <a:schemeClr val="tx1"/>
                </a:solidFill>
                <a:latin typeface="+mn-lt"/>
                <a:ea typeface="+mn-ea"/>
                <a:cs typeface="+mn-cs"/>
              </a:rPr>
              <a:t>$1,378</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hlinkClick r:id="rId5"/>
              </a:rPr>
              <a:t>Three-Bedroom</a:t>
            </a:r>
            <a:r>
              <a:rPr lang="en-US" sz="1200" b="1" u="sng" kern="1200" dirty="0" smtClean="0">
                <a:solidFill>
                  <a:schemeClr val="tx1"/>
                </a:solidFill>
                <a:latin typeface="+mn-lt"/>
                <a:ea typeface="+mn-ea"/>
                <a:cs typeface="+mn-cs"/>
              </a:rPr>
              <a:t> - </a:t>
            </a:r>
            <a:r>
              <a:rPr lang="en-US" sz="1200" b="1" i="1" kern="1200" dirty="0" smtClean="0">
                <a:solidFill>
                  <a:schemeClr val="tx1"/>
                </a:solidFill>
                <a:latin typeface="+mn-lt"/>
                <a:ea typeface="+mn-ea"/>
                <a:cs typeface="+mn-cs"/>
              </a:rPr>
              <a:t>$1,960</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hlinkClick r:id="rId6"/>
              </a:rPr>
              <a:t>Four-Bedroom</a:t>
            </a:r>
            <a:r>
              <a:rPr lang="en-US" sz="1200" b="1" u="sng" kern="1200" dirty="0" smtClean="0">
                <a:solidFill>
                  <a:schemeClr val="tx1"/>
                </a:solidFill>
                <a:latin typeface="+mn-lt"/>
                <a:ea typeface="+mn-ea"/>
                <a:cs typeface="+mn-cs"/>
              </a:rPr>
              <a:t> - </a:t>
            </a:r>
            <a:r>
              <a:rPr lang="en-US" sz="1200" b="1" i="1" kern="1200" dirty="0" smtClean="0">
                <a:solidFill>
                  <a:schemeClr val="tx1"/>
                </a:solidFill>
                <a:latin typeface="+mn-lt"/>
                <a:ea typeface="+mn-ea"/>
                <a:cs typeface="+mn-cs"/>
              </a:rPr>
              <a:t>$2,421</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*http://www.huduser.org/portal/datasets/fmr/fmrs/FY2012_code/2012summary.odn</a:t>
            </a:r>
            <a:endParaRPr lang="en-US" dirty="0" smtClean="0"/>
          </a:p>
          <a:p>
            <a:endParaRPr lang="en-US" dirty="0" smtClean="0"/>
          </a:p>
          <a:p>
            <a:endParaRPr lang="en-US" dirty="0" smtClean="0"/>
          </a:p>
          <a:p>
            <a:r>
              <a:rPr lang="en-US" sz="1200" kern="1200" dirty="0" smtClean="0">
                <a:solidFill>
                  <a:schemeClr val="tx1"/>
                </a:solidFill>
                <a:latin typeface="+mn-lt"/>
                <a:ea typeface="+mn-ea"/>
                <a:cs typeface="+mn-cs"/>
              </a:rPr>
              <a:t>2012 National and San Diego average unemployment rate for the year</a:t>
            </a:r>
          </a:p>
          <a:p>
            <a:r>
              <a:rPr lang="en-US" sz="1200" kern="1200" dirty="0" smtClean="0">
                <a:solidFill>
                  <a:schemeClr val="tx1"/>
                </a:solidFill>
                <a:latin typeface="+mn-lt"/>
                <a:ea typeface="+mn-ea"/>
                <a:cs typeface="+mn-cs"/>
              </a:rPr>
              <a:t>Nation – 8.1</a:t>
            </a:r>
          </a:p>
          <a:p>
            <a:r>
              <a:rPr lang="en-US" sz="1200" kern="1200" dirty="0" smtClean="0">
                <a:solidFill>
                  <a:schemeClr val="tx1"/>
                </a:solidFill>
                <a:latin typeface="+mn-lt"/>
                <a:ea typeface="+mn-ea"/>
                <a:cs typeface="+mn-cs"/>
              </a:rPr>
              <a:t>San Diego – 8.9</a:t>
            </a:r>
          </a:p>
          <a:p>
            <a:r>
              <a:rPr lang="en-US" sz="1200" kern="1200" dirty="0" smtClean="0">
                <a:solidFill>
                  <a:schemeClr val="tx1"/>
                </a:solidFill>
                <a:latin typeface="+mn-lt"/>
                <a:ea typeface="+mn-ea"/>
                <a:cs typeface="+mn-cs"/>
              </a:rPr>
              <a:t>*http://data.bls.gov/pdq/SurveyOutputServlet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SSI Application Process:       18 months – 3 years; HOPE-SD Application Process:  an average of 88 days or less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Proposed:  The Mission of St. Vincent de Paul Village is to end homelessness one</a:t>
            </a:r>
            <a:r>
              <a:rPr lang="en-US" baseline="0" dirty="0" smtClean="0"/>
              <a:t> life at a time.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can all agree that in order to obtain or maintain housing, people must have some sort of income.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Our alternative </a:t>
            </a:r>
            <a:r>
              <a:rPr lang="en-US" dirty="0" smtClean="0"/>
              <a:t>that we used recently: </a:t>
            </a:r>
            <a:r>
              <a:rPr lang="en-US" dirty="0" smtClean="0">
                <a:solidFill>
                  <a:schemeClr val="tx1"/>
                </a:solidFill>
              </a:rPr>
              <a:t>The mission of St. Vincent de Paul Village is to help our neighbors in need break the cycle of homelessness and poverty, to return people to homes as quickly as possible through innovative multi-disciplinary programs and partnerships that come together in the spirit of our CREED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shortage of affordable units is</a:t>
            </a:r>
            <a:r>
              <a:rPr lang="en-US" baseline="0" dirty="0" smtClean="0"/>
              <a:t> for the state of CA</a:t>
            </a:r>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9</a:t>
            </a:fld>
            <a:endParaRPr lang="en-US" dirty="0"/>
          </a:p>
        </p:txBody>
      </p:sp>
    </p:spTree>
    <p:extLst>
      <p:ext uri="{BB962C8B-B14F-4D97-AF65-F5344CB8AC3E}">
        <p14:creationId xmlns:p14="http://schemas.microsoft.com/office/powerpoint/2010/main" xmlns="" val="622117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2,787 in Transitional Housing, 712 in PH, 3478 unduplicated in housing.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Last year, 3436 residents and tenants housed</a:t>
            </a:r>
          </a:p>
          <a:p>
            <a:endParaRPr lang="en-US" dirty="0" smtClean="0"/>
          </a:p>
          <a:p>
            <a:endParaRPr lang="en-US" dirty="0" smtClean="0"/>
          </a:p>
          <a:p>
            <a:endParaRPr lang="en-US" dirty="0" smtClean="0"/>
          </a:p>
          <a:p>
            <a:endParaRPr lang="en-US" dirty="0" smtClean="0"/>
          </a:p>
          <a:p>
            <a:r>
              <a:rPr lang="en-US" dirty="0" smtClean="0"/>
              <a:t>There</a:t>
            </a:r>
            <a:r>
              <a:rPr lang="en-US" baseline="0" dirty="0" smtClean="0"/>
              <a:t> are 10,013 homeless people in San Diego.</a:t>
            </a:r>
          </a:p>
          <a:p>
            <a:endParaRPr lang="en-US" b="0" baseline="0" dirty="0" smtClean="0"/>
          </a:p>
          <a:p>
            <a:pPr>
              <a:buFont typeface="Arial" pitchFamily="34" charset="0"/>
              <a:buChar char="•"/>
            </a:pPr>
            <a:r>
              <a:rPr lang="en-US" b="0" baseline="0" dirty="0" smtClean="0"/>
              <a:t>There are only 3,801 year round transitional housing beds in the County. (from 2012 Housing Inventory Count HUD) </a:t>
            </a:r>
          </a:p>
          <a:p>
            <a:pPr lvl="1">
              <a:buFont typeface="Arial" pitchFamily="34" charset="0"/>
              <a:buChar char="•"/>
            </a:pPr>
            <a:r>
              <a:rPr lang="en-US" b="0" baseline="0" dirty="0" smtClean="0"/>
              <a:t>We have 23% of the total year round beds.</a:t>
            </a:r>
          </a:p>
          <a:p>
            <a:pPr lvl="1">
              <a:buFont typeface="Arial" pitchFamily="34" charset="0"/>
              <a:buChar char="•"/>
            </a:pPr>
            <a:endParaRPr lang="en-US" b="0" baseline="0" dirty="0" smtClean="0"/>
          </a:p>
          <a:p>
            <a:pPr>
              <a:buFont typeface="Arial" pitchFamily="34" charset="0"/>
              <a:buChar char="•"/>
            </a:pPr>
            <a:r>
              <a:rPr lang="en-US" b="0" baseline="0" dirty="0" smtClean="0"/>
              <a:t>There are 2421 Permanent Supportive Housing units in the County (from 2012 Housing Inventory Count HUD)</a:t>
            </a:r>
          </a:p>
          <a:p>
            <a:pPr lvl="1">
              <a:buFont typeface="Arial" pitchFamily="34" charset="0"/>
              <a:buChar char="•"/>
            </a:pPr>
            <a:r>
              <a:rPr lang="en-US" b="0" baseline="0" dirty="0" smtClean="0"/>
              <a:t>We have 15% of total.</a:t>
            </a:r>
          </a:p>
          <a:p>
            <a:pPr lvl="1"/>
            <a:endParaRPr lang="en-US" b="0"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0C728430-E574-45EB-820A-8C6858BCBD9F}"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728430-E574-45EB-820A-8C6858BCBD9F}"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6813767-1567-4AC7-8CE3-7051158D102C}" type="datetime1">
              <a:rPr lang="en-US" smtClean="0"/>
              <a:pPr/>
              <a:t>10/7/2013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192A3DD-FBCF-4445-B799-9CD77A909687}"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B110AD-D5D5-4D2D-BA0E-DFE907DC8502}" type="datetime1">
              <a:rPr lang="en-US" smtClean="0"/>
              <a:pPr/>
              <a:t>10/7/2013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92A3DD-FBCF-4445-B799-9CD77A90968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EBB92F-C709-464B-85C9-2A3D49EBABFA}" type="datetime1">
              <a:rPr lang="en-US" smtClean="0"/>
              <a:pPr/>
              <a:t>10/7/2013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92A3DD-FBCF-4445-B799-9CD77A90968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DB6086-98DE-4535-8D74-87C44CC6C204}" type="datetime1">
              <a:rPr lang="en-US" smtClean="0"/>
              <a:pPr/>
              <a:t>10/7/2013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92A3DD-FBCF-4445-B799-9CD77A90968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73A976-3D16-4633-975D-2376E3D4FF03}" type="datetime1">
              <a:rPr lang="en-US" smtClean="0"/>
              <a:pPr/>
              <a:t>10/7/2013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D192A3DD-FBCF-4445-B799-9CD77A90968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82AF39-507F-4328-9225-7B1291D52CCB}" type="datetime1">
              <a:rPr lang="en-US" smtClean="0"/>
              <a:pPr/>
              <a:t>10/7/2013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92A3DD-FBCF-4445-B799-9CD77A90968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30C7F46-DFD7-44A4-B05F-C657889774C9}" type="datetime1">
              <a:rPr lang="en-US" smtClean="0"/>
              <a:pPr/>
              <a:t>10/7/2013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92A3DD-FBCF-4445-B799-9CD77A90968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E64D2C-A550-46EC-97A2-316C5ACF72F3}" type="datetime1">
              <a:rPr lang="en-US" smtClean="0"/>
              <a:pPr/>
              <a:t>10/7/2013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92A3DD-FBCF-4445-B799-9CD77A90968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F645D-E37B-4E81-9F37-D604689B7F2F}" type="datetime1">
              <a:rPr lang="en-US" smtClean="0"/>
              <a:pPr/>
              <a:t>10/7/2013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92A3DD-FBCF-4445-B799-9CD77A90968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593D07-0220-4529-9C6A-BFDDE7AA2D95}" type="datetime1">
              <a:rPr lang="en-US" smtClean="0"/>
              <a:pPr/>
              <a:t>10/7/2013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92A3DD-FBCF-4445-B799-9CD77A90968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B92F7E-2961-4223-94DC-217B54372416}" type="datetime1">
              <a:rPr lang="en-US" smtClean="0"/>
              <a:pPr/>
              <a:t>10/7/2013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92A3DD-FBCF-4445-B799-9CD77A90968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0DECB13-F419-496F-A9B1-40FFCE3191B7}" type="datetime1">
              <a:rPr lang="en-US" smtClean="0"/>
              <a:pPr/>
              <a:t>10/7/2013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192A3DD-FBCF-4445-B799-9CD77A90968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dirty="0" smtClean="0"/>
              <a:t>Homeless </a:t>
            </a:r>
            <a:br>
              <a:rPr lang="en-US" sz="4800" dirty="0" smtClean="0"/>
            </a:br>
            <a:r>
              <a:rPr lang="en-US" sz="4800" dirty="0" smtClean="0"/>
              <a:t>in San Diego: </a:t>
            </a:r>
            <a:br>
              <a:rPr lang="en-US" sz="4800" dirty="0" smtClean="0"/>
            </a:br>
            <a:r>
              <a:rPr lang="en-US" sz="4800" dirty="0" smtClean="0"/>
              <a:t>meeting the need</a:t>
            </a:r>
            <a:endParaRPr lang="en-US" sz="4800" dirty="0"/>
          </a:p>
        </p:txBody>
      </p:sp>
      <p:sp>
        <p:nvSpPr>
          <p:cNvPr id="4" name="Slide Number Placeholder 3"/>
          <p:cNvSpPr>
            <a:spLocks noGrp="1"/>
          </p:cNvSpPr>
          <p:nvPr>
            <p:ph type="sldNum" sz="quarter" idx="12"/>
          </p:nvPr>
        </p:nvSpPr>
        <p:spPr/>
        <p:txBody>
          <a:bodyPr/>
          <a:lstStyle/>
          <a:p>
            <a:fld id="{D192A3DD-FBCF-4445-B799-9CD77A909687}" type="slidenum">
              <a:rPr lang="en-US" smtClean="0"/>
              <a:pPr/>
              <a:t>1</a:t>
            </a:fld>
            <a:endParaRPr lang="en-US" dirty="0"/>
          </a:p>
        </p:txBody>
      </p:sp>
      <p:sp>
        <p:nvSpPr>
          <p:cNvPr id="3" name="Subtitle 2"/>
          <p:cNvSpPr>
            <a:spLocks noGrp="1"/>
          </p:cNvSpPr>
          <p:nvPr>
            <p:ph type="subTitle" idx="1"/>
          </p:nvPr>
        </p:nvSpPr>
        <p:spPr>
          <a:xfrm>
            <a:off x="381000" y="3581400"/>
            <a:ext cx="8458200" cy="2946400"/>
          </a:xfrm>
        </p:spPr>
        <p:txBody>
          <a:bodyPr>
            <a:normAutofit/>
          </a:bodyPr>
          <a:lstStyle/>
          <a:p>
            <a:endParaRPr lang="en-US" dirty="0" smtClean="0"/>
          </a:p>
          <a:p>
            <a:endParaRPr lang="en-US" dirty="0" smtClean="0"/>
          </a:p>
          <a:p>
            <a:endParaRPr lang="en-US" dirty="0" smtClean="0"/>
          </a:p>
          <a:p>
            <a:r>
              <a:rPr lang="en-US" dirty="0" smtClean="0"/>
              <a:t>Ruth Bruland, Executive Director</a:t>
            </a:r>
          </a:p>
          <a:p>
            <a:r>
              <a:rPr lang="en-US" dirty="0" smtClean="0"/>
              <a:t>St. Vincent de Paul Village, Inc.</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tip the scale?</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Mental Health Issues</a:t>
            </a:r>
          </a:p>
          <a:p>
            <a:pPr lvl="1"/>
            <a:r>
              <a:rPr lang="en-US" sz="3200" dirty="0" smtClean="0"/>
              <a:t>Up to 40% of the population</a:t>
            </a:r>
          </a:p>
          <a:p>
            <a:r>
              <a:rPr lang="en-US" sz="3600" dirty="0" smtClean="0"/>
              <a:t>Addiction Issues</a:t>
            </a:r>
          </a:p>
          <a:p>
            <a:pPr lvl="1"/>
            <a:r>
              <a:rPr lang="en-US" sz="3200" dirty="0" smtClean="0"/>
              <a:t>Up to 80% of the population</a:t>
            </a:r>
          </a:p>
          <a:p>
            <a:r>
              <a:rPr lang="en-US" sz="3600" dirty="0" smtClean="0"/>
              <a:t>Additional Issues</a:t>
            </a:r>
          </a:p>
          <a:p>
            <a:pPr lvl="1"/>
            <a:r>
              <a:rPr lang="en-US" sz="3200" dirty="0" smtClean="0"/>
              <a:t>Chronic health issues </a:t>
            </a:r>
          </a:p>
          <a:p>
            <a:pPr lvl="1"/>
            <a:r>
              <a:rPr lang="en-US" sz="3200" dirty="0" smtClean="0"/>
              <a:t>Traumatic brain injury</a:t>
            </a:r>
          </a:p>
          <a:p>
            <a:pPr lvl="1"/>
            <a:r>
              <a:rPr lang="en-US" sz="3200" dirty="0" smtClean="0"/>
              <a:t>Post Traumatic Stress Disorder</a:t>
            </a:r>
          </a:p>
        </p:txBody>
      </p:sp>
      <p:sp>
        <p:nvSpPr>
          <p:cNvPr id="4" name="Slide Number Placeholder 3"/>
          <p:cNvSpPr>
            <a:spLocks noGrp="1"/>
          </p:cNvSpPr>
          <p:nvPr>
            <p:ph type="sldNum" sz="quarter" idx="12"/>
          </p:nvPr>
        </p:nvSpPr>
        <p:spPr/>
        <p:txBody>
          <a:bodyPr/>
          <a:lstStyle/>
          <a:p>
            <a:fld id="{D192A3DD-FBCF-4445-B799-9CD77A909687}"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t>
            </a:r>
            <a:r>
              <a:rPr lang="en-US" dirty="0"/>
              <a:t>c</a:t>
            </a:r>
            <a:r>
              <a:rPr lang="en-US" dirty="0" smtClean="0"/>
              <a:t>hange </a:t>
            </a:r>
            <a:r>
              <a:rPr lang="en-US" dirty="0"/>
              <a:t>h</a:t>
            </a:r>
            <a:r>
              <a:rPr lang="en-US" dirty="0" smtClean="0"/>
              <a:t>appen?</a:t>
            </a:r>
            <a:endParaRPr lang="en-US" dirty="0"/>
          </a:p>
        </p:txBody>
      </p:sp>
      <p:sp>
        <p:nvSpPr>
          <p:cNvPr id="3" name="Content Placeholder 2"/>
          <p:cNvSpPr>
            <a:spLocks noGrp="1"/>
          </p:cNvSpPr>
          <p:nvPr>
            <p:ph idx="1"/>
          </p:nvPr>
        </p:nvSpPr>
        <p:spPr>
          <a:xfrm>
            <a:off x="457200" y="1371600"/>
            <a:ext cx="8229600" cy="4937760"/>
          </a:xfrm>
        </p:spPr>
        <p:txBody>
          <a:bodyPr>
            <a:normAutofit lnSpcReduction="10000"/>
          </a:bodyPr>
          <a:lstStyle/>
          <a:p>
            <a:pPr algn="ctr">
              <a:buNone/>
            </a:pPr>
            <a:r>
              <a:rPr lang="en-US" sz="3600" dirty="0" smtClean="0"/>
              <a:t>“Dosage” of Services: </a:t>
            </a:r>
          </a:p>
          <a:p>
            <a:pPr algn="ctr">
              <a:buNone/>
            </a:pPr>
            <a:r>
              <a:rPr lang="en-US" sz="3600" i="1" dirty="0" smtClean="0"/>
              <a:t>Resources</a:t>
            </a:r>
            <a:r>
              <a:rPr lang="en-US" sz="3600" dirty="0" smtClean="0"/>
              <a:t> first</a:t>
            </a:r>
          </a:p>
          <a:p>
            <a:pPr algn="ctr">
              <a:buNone/>
            </a:pPr>
            <a:r>
              <a:rPr lang="en-US" sz="3600" dirty="0" smtClean="0"/>
              <a:t>then Need</a:t>
            </a:r>
          </a:p>
          <a:p>
            <a:endParaRPr lang="en-US" dirty="0" smtClean="0"/>
          </a:p>
          <a:p>
            <a:pPr algn="ctr">
              <a:buNone/>
            </a:pPr>
            <a:r>
              <a:rPr lang="en-US" dirty="0" smtClean="0"/>
              <a:t>Shelter Diversion</a:t>
            </a:r>
          </a:p>
          <a:p>
            <a:pPr algn="ctr">
              <a:buNone/>
            </a:pPr>
            <a:r>
              <a:rPr lang="en-US" dirty="0" smtClean="0"/>
              <a:t>Housing First – </a:t>
            </a:r>
            <a:r>
              <a:rPr lang="en-US" sz="2400" dirty="0" smtClean="0"/>
              <a:t>with or without services</a:t>
            </a:r>
          </a:p>
          <a:p>
            <a:pPr algn="ctr">
              <a:buNone/>
            </a:pPr>
            <a:r>
              <a:rPr lang="en-US" dirty="0" smtClean="0"/>
              <a:t>Emergency Shelter</a:t>
            </a:r>
          </a:p>
          <a:p>
            <a:pPr algn="ctr">
              <a:buNone/>
            </a:pPr>
            <a:r>
              <a:rPr lang="en-US" dirty="0" smtClean="0"/>
              <a:t>Transitional Housing</a:t>
            </a:r>
          </a:p>
          <a:p>
            <a:pPr algn="ctr">
              <a:buNone/>
            </a:pPr>
            <a:r>
              <a:rPr lang="en-US" dirty="0" smtClean="0"/>
              <a:t>Interim Housing</a:t>
            </a:r>
          </a:p>
          <a:p>
            <a:pPr lvl="1">
              <a:buNone/>
            </a:pPr>
            <a:endParaRPr lang="en-US" dirty="0"/>
          </a:p>
        </p:txBody>
      </p:sp>
      <p:sp>
        <p:nvSpPr>
          <p:cNvPr id="4" name="Slide Number Placeholder 3"/>
          <p:cNvSpPr>
            <a:spLocks noGrp="1"/>
          </p:cNvSpPr>
          <p:nvPr>
            <p:ph type="sldNum" sz="quarter" idx="12"/>
          </p:nvPr>
        </p:nvSpPr>
        <p:spPr/>
        <p:txBody>
          <a:bodyPr/>
          <a:lstStyle/>
          <a:p>
            <a:fld id="{D192A3DD-FBCF-4445-B799-9CD77A909687}"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35262"/>
          </a:xfrm>
        </p:spPr>
        <p:txBody>
          <a:bodyPr/>
          <a:lstStyle/>
          <a:p>
            <a:r>
              <a:rPr lang="en-US" dirty="0" smtClean="0"/>
              <a:t>Let’s </a:t>
            </a:r>
            <a:r>
              <a:rPr lang="en-US" dirty="0" err="1" smtClean="0"/>
              <a:t>Operationalize</a:t>
            </a:r>
            <a:r>
              <a:rPr lang="en-US" dirty="0" smtClean="0"/>
              <a:t> It</a:t>
            </a:r>
            <a:endParaRPr lang="en-US" dirty="0"/>
          </a:p>
        </p:txBody>
      </p:sp>
      <p:sp>
        <p:nvSpPr>
          <p:cNvPr id="3" name="Content Placeholder 2"/>
          <p:cNvSpPr>
            <a:spLocks noGrp="1"/>
          </p:cNvSpPr>
          <p:nvPr>
            <p:ph idx="1"/>
          </p:nvPr>
        </p:nvSpPr>
        <p:spPr>
          <a:xfrm>
            <a:off x="457200" y="3429000"/>
            <a:ext cx="8229600" cy="2880360"/>
          </a:xfrm>
        </p:spPr>
        <p:txBody>
          <a:bodyPr>
            <a:normAutofit/>
          </a:bodyPr>
          <a:lstStyle/>
          <a:p>
            <a:pPr algn="ctr">
              <a:buNone/>
            </a:pPr>
            <a:endParaRPr lang="en-US" sz="4800" dirty="0"/>
          </a:p>
        </p:txBody>
      </p:sp>
      <p:sp>
        <p:nvSpPr>
          <p:cNvPr id="4" name="Slide Number Placeholder 3"/>
          <p:cNvSpPr>
            <a:spLocks noGrp="1"/>
          </p:cNvSpPr>
          <p:nvPr>
            <p:ph type="sldNum" sz="quarter" idx="12"/>
          </p:nvPr>
        </p:nvSpPr>
        <p:spPr/>
        <p:txBody>
          <a:bodyPr/>
          <a:lstStyle/>
          <a:p>
            <a:fld id="{D192A3DD-FBCF-4445-B799-9CD77A909687}"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 VINCENT’S DOES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58001706"/>
              </p:ext>
            </p:extLst>
          </p:nvPr>
        </p:nvGraphicFramePr>
        <p:xfrm>
          <a:off x="228600" y="1143000"/>
          <a:ext cx="8686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lstStyle/>
          <a:p>
            <a:fld id="{D192A3DD-FBCF-4445-B799-9CD77A909687}" type="slidenum">
              <a:rPr lang="en-US" smtClean="0"/>
              <a:pPr/>
              <a:t>13</a:t>
            </a:fld>
            <a:endParaRPr lang="en-US" dirty="0"/>
          </a:p>
        </p:txBody>
      </p:sp>
      <p:graphicFrame>
        <p:nvGraphicFramePr>
          <p:cNvPr id="5" name="Diagram 4"/>
          <p:cNvGraphicFramePr/>
          <p:nvPr>
            <p:extLst>
              <p:ext uri="{D42A27DB-BD31-4B8C-83A1-F6EECF244321}">
                <p14:modId xmlns:p14="http://schemas.microsoft.com/office/powerpoint/2010/main" xmlns="" val="2416808361"/>
              </p:ext>
            </p:extLst>
          </p:nvPr>
        </p:nvGraphicFramePr>
        <p:xfrm>
          <a:off x="228600" y="4267200"/>
          <a:ext cx="8610600" cy="210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Oval 5"/>
          <p:cNvSpPr/>
          <p:nvPr/>
        </p:nvSpPr>
        <p:spPr>
          <a:xfrm>
            <a:off x="1778000" y="1498600"/>
            <a:ext cx="5562600" cy="34290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7" name="TextBox 6"/>
          <p:cNvSpPr txBox="1"/>
          <p:nvPr/>
        </p:nvSpPr>
        <p:spPr>
          <a:xfrm>
            <a:off x="2743200" y="1879600"/>
            <a:ext cx="3733800" cy="2215991"/>
          </a:xfrm>
          <a:prstGeom prst="rect">
            <a:avLst/>
          </a:prstGeom>
          <a:noFill/>
        </p:spPr>
        <p:txBody>
          <a:bodyPr wrap="square" rtlCol="0">
            <a:spAutoFit/>
          </a:bodyPr>
          <a:lstStyle/>
          <a:p>
            <a:pPr algn="ctr"/>
            <a:r>
              <a:rPr lang="en-US" sz="5400" b="1" dirty="0" smtClean="0"/>
              <a:t>3478 </a:t>
            </a:r>
          </a:p>
          <a:p>
            <a:pPr algn="ctr"/>
            <a:r>
              <a:rPr lang="en-US" sz="4200" b="1" dirty="0" smtClean="0"/>
              <a:t>Residents &amp; Tenants Housed</a:t>
            </a:r>
            <a:endParaRPr lang="en-US" sz="4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5" name="Slide Number Placeholder 4"/>
          <p:cNvSpPr>
            <a:spLocks noGrp="1"/>
          </p:cNvSpPr>
          <p:nvPr>
            <p:ph type="sldNum" sz="quarter" idx="12"/>
          </p:nvPr>
        </p:nvSpPr>
        <p:spPr/>
        <p:txBody>
          <a:bodyPr/>
          <a:lstStyle/>
          <a:p>
            <a:fld id="{D192A3DD-FBCF-4445-B799-9CD77A909687}" type="slidenum">
              <a:rPr lang="en-US" smtClean="0"/>
              <a:pPr/>
              <a:t>14</a:t>
            </a:fld>
            <a:endParaRPr lang="en-US" dirty="0"/>
          </a:p>
        </p:txBody>
      </p:sp>
      <p:graphicFrame>
        <p:nvGraphicFramePr>
          <p:cNvPr id="6" name="Diagram 5"/>
          <p:cNvGraphicFramePr/>
          <p:nvPr/>
        </p:nvGraphicFramePr>
        <p:xfrm>
          <a:off x="9525000" y="3429000"/>
          <a:ext cx="85344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1219200" y="1295400"/>
          <a:ext cx="6629400" cy="518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4351338" algn="l"/>
              </a:tabLst>
            </a:pPr>
            <a:r>
              <a:rPr lang="en-US" dirty="0" smtClean="0"/>
              <a:t>Taking Care of the Basics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681859485"/>
              </p:ext>
            </p:extLst>
          </p:nvPr>
        </p:nvGraphicFramePr>
        <p:xfrm>
          <a:off x="304800" y="1371600"/>
          <a:ext cx="4495800" cy="4914900"/>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8"/>
          <p:cNvSpPr>
            <a:spLocks noGrp="1"/>
          </p:cNvSpPr>
          <p:nvPr>
            <p:ph type="sldNum" sz="quarter" idx="12"/>
          </p:nvPr>
        </p:nvSpPr>
        <p:spPr/>
        <p:txBody>
          <a:bodyPr/>
          <a:lstStyle/>
          <a:p>
            <a:fld id="{D192A3DD-FBCF-4445-B799-9CD77A909687}" type="slidenum">
              <a:rPr lang="en-US" smtClean="0"/>
              <a:pPr/>
              <a:t>15</a:t>
            </a:fld>
            <a:endParaRPr lang="en-US" dirty="0"/>
          </a:p>
        </p:txBody>
      </p:sp>
      <p:sp>
        <p:nvSpPr>
          <p:cNvPr id="7" name="TextBox 1"/>
          <p:cNvSpPr txBox="1"/>
          <p:nvPr/>
        </p:nvSpPr>
        <p:spPr>
          <a:xfrm>
            <a:off x="5486400" y="3276600"/>
            <a:ext cx="11430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1400" dirty="0"/>
          </a:p>
        </p:txBody>
      </p:sp>
      <p:graphicFrame>
        <p:nvGraphicFramePr>
          <p:cNvPr id="10" name="Chart 9"/>
          <p:cNvGraphicFramePr/>
          <p:nvPr>
            <p:extLst>
              <p:ext uri="{D42A27DB-BD31-4B8C-83A1-F6EECF244321}">
                <p14:modId xmlns:p14="http://schemas.microsoft.com/office/powerpoint/2010/main" xmlns="" val="2767746979"/>
              </p:ext>
            </p:extLst>
          </p:nvPr>
        </p:nvGraphicFramePr>
        <p:xfrm>
          <a:off x="4616450" y="1333500"/>
          <a:ext cx="4337050" cy="4902200"/>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p:cNvGrpSpPr/>
          <p:nvPr/>
        </p:nvGrpSpPr>
        <p:grpSpPr>
          <a:xfrm>
            <a:off x="1993900" y="1930400"/>
            <a:ext cx="5562600" cy="3429000"/>
            <a:chOff x="1828800" y="1943100"/>
            <a:chExt cx="5562600" cy="3429000"/>
          </a:xfrm>
        </p:grpSpPr>
        <p:sp>
          <p:nvSpPr>
            <p:cNvPr id="13" name="Oval 12"/>
            <p:cNvSpPr/>
            <p:nvPr/>
          </p:nvSpPr>
          <p:spPr>
            <a:xfrm>
              <a:off x="1828800" y="1943100"/>
              <a:ext cx="5562600" cy="34290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4" name="TextBox 3"/>
            <p:cNvSpPr txBox="1"/>
            <p:nvPr/>
          </p:nvSpPr>
          <p:spPr>
            <a:xfrm>
              <a:off x="2247900" y="2700516"/>
              <a:ext cx="4737100" cy="2523768"/>
            </a:xfrm>
            <a:prstGeom prst="rect">
              <a:avLst/>
            </a:prstGeom>
            <a:noFill/>
          </p:spPr>
          <p:txBody>
            <a:bodyPr wrap="square" rtlCol="0">
              <a:spAutoFit/>
            </a:bodyPr>
            <a:lstStyle/>
            <a:p>
              <a:pPr algn="ctr"/>
              <a:r>
                <a:rPr lang="en-US" sz="2800" dirty="0"/>
                <a:t>Our Security Program was the 2012 San Diego County Mental Health Services Support </a:t>
              </a:r>
              <a:r>
                <a:rPr lang="en-US" sz="2800" dirty="0" smtClean="0"/>
                <a:t>Program</a:t>
              </a:r>
            </a:p>
            <a:p>
              <a:pPr algn="ctr"/>
              <a:r>
                <a:rPr lang="en-US" sz="2800" dirty="0" smtClean="0"/>
                <a:t> </a:t>
              </a:r>
              <a:r>
                <a:rPr lang="en-US" sz="2800" dirty="0"/>
                <a:t>of the Year.</a:t>
              </a:r>
            </a:p>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2765" y="152400"/>
            <a:ext cx="8229600" cy="1143000"/>
          </a:xfrm>
        </p:spPr>
        <p:txBody>
          <a:bodyPr>
            <a:normAutofit/>
          </a:bodyPr>
          <a:lstStyle/>
          <a:p>
            <a:r>
              <a:rPr lang="en-US" sz="4400" dirty="0" smtClean="0"/>
              <a:t>Transitional Housing</a:t>
            </a:r>
            <a:endParaRPr lang="en-US" sz="4400" dirty="0"/>
          </a:p>
        </p:txBody>
      </p:sp>
      <p:pic>
        <p:nvPicPr>
          <p:cNvPr id="6" name="Content Placeholder 5" descr="120911 133.jpg"/>
          <p:cNvPicPr>
            <a:picLocks noGrp="1" noChangeAspect="1"/>
          </p:cNvPicPr>
          <p:nvPr>
            <p:ph idx="1"/>
          </p:nvPr>
        </p:nvPicPr>
        <p:blipFill>
          <a:blip r:embed="rId3" cstate="print"/>
          <a:srcRect b="8696"/>
          <a:stretch>
            <a:fillRect/>
          </a:stretch>
        </p:blipFill>
        <p:spPr>
          <a:xfrm>
            <a:off x="381000" y="3352799"/>
            <a:ext cx="2413000" cy="3304762"/>
          </a:xfrm>
        </p:spPr>
      </p:pic>
      <p:sp>
        <p:nvSpPr>
          <p:cNvPr id="15" name="Slide Number Placeholder 14"/>
          <p:cNvSpPr>
            <a:spLocks noGrp="1"/>
          </p:cNvSpPr>
          <p:nvPr>
            <p:ph type="sldNum" sz="quarter" idx="12"/>
          </p:nvPr>
        </p:nvSpPr>
        <p:spPr/>
        <p:txBody>
          <a:bodyPr/>
          <a:lstStyle/>
          <a:p>
            <a:fld id="{D192A3DD-FBCF-4445-B799-9CD77A909687}" type="slidenum">
              <a:rPr lang="en-US" smtClean="0"/>
              <a:pPr/>
              <a:t>16</a:t>
            </a:fld>
            <a:endParaRPr lang="en-US" dirty="0"/>
          </a:p>
        </p:txBody>
      </p:sp>
      <p:pic>
        <p:nvPicPr>
          <p:cNvPr id="13" name="Picture 12" descr="TASD.JPG"/>
          <p:cNvPicPr>
            <a:picLocks noChangeAspect="1"/>
          </p:cNvPicPr>
          <p:nvPr/>
        </p:nvPicPr>
        <p:blipFill>
          <a:blip r:embed="rId4" cstate="print"/>
          <a:srcRect t="19444"/>
          <a:stretch>
            <a:fillRect/>
          </a:stretch>
        </p:blipFill>
        <p:spPr>
          <a:xfrm>
            <a:off x="381000" y="1371600"/>
            <a:ext cx="3888000" cy="2209800"/>
          </a:xfrm>
          <a:prstGeom prst="rect">
            <a:avLst/>
          </a:prstGeom>
        </p:spPr>
      </p:pic>
      <p:pic>
        <p:nvPicPr>
          <p:cNvPr id="10" name="Picture 9" descr="IMG_0026.JPG"/>
          <p:cNvPicPr>
            <a:picLocks noChangeAspect="1"/>
          </p:cNvPicPr>
          <p:nvPr/>
        </p:nvPicPr>
        <p:blipFill>
          <a:blip r:embed="rId5" cstate="print"/>
          <a:srcRect l="15278" r="26389" b="2273"/>
          <a:stretch>
            <a:fillRect/>
          </a:stretch>
        </p:blipFill>
        <p:spPr>
          <a:xfrm>
            <a:off x="2743200" y="3352800"/>
            <a:ext cx="2968331" cy="3276600"/>
          </a:xfrm>
          <a:prstGeom prst="rect">
            <a:avLst/>
          </a:prstGeom>
        </p:spPr>
      </p:pic>
      <p:pic>
        <p:nvPicPr>
          <p:cNvPr id="12" name="Picture 11" descr="PMC Front.jpg"/>
          <p:cNvPicPr>
            <a:picLocks noChangeAspect="1"/>
          </p:cNvPicPr>
          <p:nvPr/>
        </p:nvPicPr>
        <p:blipFill>
          <a:blip r:embed="rId6" cstate="print"/>
          <a:srcRect t="8333" b="12500"/>
          <a:stretch>
            <a:fillRect/>
          </a:stretch>
        </p:blipFill>
        <p:spPr>
          <a:xfrm>
            <a:off x="5181600" y="1295400"/>
            <a:ext cx="3733800" cy="3111500"/>
          </a:xfrm>
          <a:prstGeom prst="rect">
            <a:avLst/>
          </a:prstGeom>
        </p:spPr>
      </p:pic>
      <p:pic>
        <p:nvPicPr>
          <p:cNvPr id="14" name="Picture 13" descr="Seranac Side1.jpg"/>
          <p:cNvPicPr>
            <a:picLocks noChangeAspect="1"/>
          </p:cNvPicPr>
          <p:nvPr/>
        </p:nvPicPr>
        <p:blipFill>
          <a:blip r:embed="rId7" cstate="print"/>
          <a:stretch>
            <a:fillRect/>
          </a:stretch>
        </p:blipFill>
        <p:spPr>
          <a:xfrm>
            <a:off x="5638800" y="4191000"/>
            <a:ext cx="3276600" cy="24574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tabLst>
                <a:tab pos="4351338" algn="l"/>
              </a:tabLst>
            </a:pPr>
            <a:r>
              <a:rPr lang="en-US" sz="3400" dirty="0" smtClean="0"/>
              <a:t>How we do it: Transitional Housing</a:t>
            </a:r>
            <a:endParaRPr lang="en-US" sz="3400" dirty="0"/>
          </a:p>
        </p:txBody>
      </p:sp>
      <p:sp>
        <p:nvSpPr>
          <p:cNvPr id="46" name="Slide Number Placeholder 45"/>
          <p:cNvSpPr>
            <a:spLocks noGrp="1"/>
          </p:cNvSpPr>
          <p:nvPr>
            <p:ph type="sldNum" sz="quarter" idx="12"/>
          </p:nvPr>
        </p:nvSpPr>
        <p:spPr/>
        <p:txBody>
          <a:bodyPr/>
          <a:lstStyle/>
          <a:p>
            <a:fld id="{D192A3DD-FBCF-4445-B799-9CD77A909687}" type="slidenum">
              <a:rPr lang="en-US" smtClean="0"/>
              <a:pPr/>
              <a:t>17</a:t>
            </a:fld>
            <a:endParaRPr lang="en-US" dirty="0"/>
          </a:p>
        </p:txBody>
      </p:sp>
      <p:sp>
        <p:nvSpPr>
          <p:cNvPr id="91" name="TextBox 90"/>
          <p:cNvSpPr txBox="1"/>
          <p:nvPr/>
        </p:nvSpPr>
        <p:spPr>
          <a:xfrm>
            <a:off x="990600" y="1168400"/>
            <a:ext cx="7061200" cy="584775"/>
          </a:xfrm>
          <a:prstGeom prst="rect">
            <a:avLst/>
          </a:prstGeom>
          <a:noFill/>
        </p:spPr>
        <p:txBody>
          <a:bodyPr wrap="square" rtlCol="0">
            <a:spAutoFit/>
          </a:bodyPr>
          <a:lstStyle/>
          <a:p>
            <a:pPr algn="ctr"/>
            <a:r>
              <a:rPr lang="en-US" sz="3200" b="1" dirty="0" smtClean="0"/>
              <a:t>Are we the right place?</a:t>
            </a:r>
            <a:endParaRPr lang="en-US" sz="32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54760" y="2119376"/>
            <a:ext cx="6797040" cy="373684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5662"/>
          </a:xfrm>
        </p:spPr>
        <p:txBody>
          <a:bodyPr>
            <a:normAutofit/>
          </a:bodyPr>
          <a:lstStyle/>
          <a:p>
            <a:pPr>
              <a:tabLst>
                <a:tab pos="4351338" algn="l"/>
              </a:tabLst>
            </a:pPr>
            <a:r>
              <a:rPr lang="en-US" dirty="0" smtClean="0"/>
              <a:t>How we do it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728882110"/>
              </p:ext>
            </p:extLst>
          </p:nvPr>
        </p:nvGraphicFramePr>
        <p:xfrm>
          <a:off x="457200" y="19050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D192A3DD-FBCF-4445-B799-9CD77A909687}" type="slidenum">
              <a:rPr lang="en-US" smtClean="0"/>
              <a:pPr/>
              <a:t>18</a:t>
            </a:fld>
            <a:endParaRPr lang="en-US" dirty="0"/>
          </a:p>
        </p:txBody>
      </p:sp>
      <p:sp>
        <p:nvSpPr>
          <p:cNvPr id="11" name="TextBox 10"/>
          <p:cNvSpPr txBox="1"/>
          <p:nvPr/>
        </p:nvSpPr>
        <p:spPr>
          <a:xfrm>
            <a:off x="558800" y="939800"/>
            <a:ext cx="8305800" cy="1077218"/>
          </a:xfrm>
          <a:prstGeom prst="rect">
            <a:avLst/>
          </a:prstGeom>
          <a:noFill/>
        </p:spPr>
        <p:txBody>
          <a:bodyPr wrap="square" rtlCol="0">
            <a:spAutoFit/>
          </a:bodyPr>
          <a:lstStyle/>
          <a:p>
            <a:pPr algn="ctr"/>
            <a:r>
              <a:rPr lang="en-US" sz="3200" b="1" dirty="0" smtClean="0"/>
              <a:t>MAS:   Multidisciplinary Approach             to  Services</a:t>
            </a:r>
            <a:endParaRPr lang="en-US" sz="3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9962"/>
          </a:xfrm>
        </p:spPr>
        <p:txBody>
          <a:bodyPr>
            <a:normAutofit/>
          </a:bodyPr>
          <a:lstStyle/>
          <a:p>
            <a:pPr>
              <a:tabLst>
                <a:tab pos="4351338" algn="l"/>
              </a:tabLst>
            </a:pPr>
            <a:r>
              <a:rPr lang="en-US" dirty="0" smtClean="0"/>
              <a:t>MAS Team</a:t>
            </a:r>
            <a:endParaRPr lang="en-US" dirty="0"/>
          </a:p>
        </p:txBody>
      </p:sp>
      <p:graphicFrame>
        <p:nvGraphicFramePr>
          <p:cNvPr id="6" name="Content Placeholder 5"/>
          <p:cNvGraphicFramePr>
            <a:graphicFrameLocks noGrp="1"/>
          </p:cNvGraphicFramePr>
          <p:nvPr>
            <p:ph idx="1"/>
          </p:nvPr>
        </p:nvGraphicFramePr>
        <p:xfrm>
          <a:off x="457200" y="19050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Slide Number Placeholder 27"/>
          <p:cNvSpPr>
            <a:spLocks noGrp="1"/>
          </p:cNvSpPr>
          <p:nvPr>
            <p:ph type="sldNum" sz="quarter" idx="12"/>
          </p:nvPr>
        </p:nvSpPr>
        <p:spPr/>
        <p:txBody>
          <a:bodyPr/>
          <a:lstStyle/>
          <a:p>
            <a:fld id="{D192A3DD-FBCF-4445-B799-9CD77A909687}" type="slidenum">
              <a:rPr lang="en-US" smtClean="0"/>
              <a:pPr/>
              <a:t>19</a:t>
            </a:fld>
            <a:endParaRPr lang="en-US" dirty="0"/>
          </a:p>
        </p:txBody>
      </p:sp>
      <p:grpSp>
        <p:nvGrpSpPr>
          <p:cNvPr id="15" name="Group 14"/>
          <p:cNvGrpSpPr/>
          <p:nvPr/>
        </p:nvGrpSpPr>
        <p:grpSpPr>
          <a:xfrm>
            <a:off x="7239000" y="2209800"/>
            <a:ext cx="1046799" cy="1046799"/>
            <a:chOff x="3400900" y="3005"/>
            <a:chExt cx="1046799" cy="1046799"/>
          </a:xfrm>
          <a:scene3d>
            <a:camera prst="orthographicFront"/>
            <a:lightRig rig="threePt" dir="t">
              <a:rot lat="0" lon="0" rev="7500000"/>
            </a:lightRig>
          </a:scene3d>
        </p:grpSpPr>
        <p:sp>
          <p:nvSpPr>
            <p:cNvPr id="16" name="Oval 15"/>
            <p:cNvSpPr/>
            <p:nvPr/>
          </p:nvSpPr>
          <p:spPr>
            <a:xfrm>
              <a:off x="3400900" y="3005"/>
              <a:ext cx="1046799" cy="1046799"/>
            </a:xfrm>
            <a:prstGeom prst="ellipse">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7" name="Oval 4"/>
            <p:cNvSpPr/>
            <p:nvPr/>
          </p:nvSpPr>
          <p:spPr>
            <a:xfrm>
              <a:off x="3554200" y="156305"/>
              <a:ext cx="740199" cy="7401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Housing Locator</a:t>
              </a:r>
              <a:endParaRPr lang="en-US" sz="1200" kern="1200" baseline="0" dirty="0">
                <a:solidFill>
                  <a:schemeClr val="tx1"/>
                </a:solidFill>
              </a:endParaRPr>
            </a:p>
          </p:txBody>
        </p:sp>
      </p:grpSp>
      <p:grpSp>
        <p:nvGrpSpPr>
          <p:cNvPr id="18" name="Group 17"/>
          <p:cNvGrpSpPr/>
          <p:nvPr/>
        </p:nvGrpSpPr>
        <p:grpSpPr>
          <a:xfrm>
            <a:off x="685800" y="2209800"/>
            <a:ext cx="1046799" cy="1046799"/>
            <a:chOff x="3400900" y="3005"/>
            <a:chExt cx="1046799" cy="1046799"/>
          </a:xfrm>
          <a:scene3d>
            <a:camera prst="orthographicFront"/>
            <a:lightRig rig="threePt" dir="t">
              <a:rot lat="0" lon="0" rev="7500000"/>
            </a:lightRig>
          </a:scene3d>
        </p:grpSpPr>
        <p:sp>
          <p:nvSpPr>
            <p:cNvPr id="19" name="Oval 18"/>
            <p:cNvSpPr/>
            <p:nvPr/>
          </p:nvSpPr>
          <p:spPr>
            <a:xfrm>
              <a:off x="3400900" y="3005"/>
              <a:ext cx="1046799" cy="1046799"/>
            </a:xfrm>
            <a:prstGeom prst="ellipse">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0" name="Oval 4"/>
            <p:cNvSpPr/>
            <p:nvPr/>
          </p:nvSpPr>
          <p:spPr>
            <a:xfrm>
              <a:off x="3554200" y="156305"/>
              <a:ext cx="740199" cy="7401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Job Developer</a:t>
              </a:r>
              <a:endParaRPr lang="en-US" sz="1200" kern="1200" baseline="0" dirty="0">
                <a:solidFill>
                  <a:schemeClr val="tx1"/>
                </a:solidFill>
              </a:endParaRPr>
            </a:p>
          </p:txBody>
        </p:sp>
      </p:grpSp>
      <p:grpSp>
        <p:nvGrpSpPr>
          <p:cNvPr id="21" name="Group 20"/>
          <p:cNvGrpSpPr/>
          <p:nvPr/>
        </p:nvGrpSpPr>
        <p:grpSpPr>
          <a:xfrm>
            <a:off x="685800" y="4876800"/>
            <a:ext cx="1046799" cy="1046799"/>
            <a:chOff x="3400900" y="3005"/>
            <a:chExt cx="1046799" cy="1046799"/>
          </a:xfrm>
          <a:scene3d>
            <a:camera prst="orthographicFront"/>
            <a:lightRig rig="threePt" dir="t">
              <a:rot lat="0" lon="0" rev="7500000"/>
            </a:lightRig>
          </a:scene3d>
        </p:grpSpPr>
        <p:sp>
          <p:nvSpPr>
            <p:cNvPr id="22" name="Oval 21"/>
            <p:cNvSpPr/>
            <p:nvPr/>
          </p:nvSpPr>
          <p:spPr>
            <a:xfrm>
              <a:off x="3400900" y="3005"/>
              <a:ext cx="1046799" cy="1046799"/>
            </a:xfrm>
            <a:prstGeom prst="ellipse">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3" name="Oval 4"/>
            <p:cNvSpPr/>
            <p:nvPr/>
          </p:nvSpPr>
          <p:spPr>
            <a:xfrm>
              <a:off x="3554200" y="156305"/>
              <a:ext cx="740199" cy="7401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050" kern="1200" baseline="0" dirty="0" smtClean="0">
                  <a:solidFill>
                    <a:schemeClr val="tx1"/>
                  </a:solidFill>
                </a:rPr>
                <a:t>Therapeutic</a:t>
              </a:r>
              <a:r>
                <a:rPr lang="en-US" sz="1200" kern="1200" baseline="0" dirty="0" smtClean="0">
                  <a:solidFill>
                    <a:schemeClr val="tx1"/>
                  </a:solidFill>
                </a:rPr>
                <a:t> Childcare </a:t>
              </a:r>
              <a:r>
                <a:rPr lang="en-US" sz="1200" kern="1200" dirty="0" smtClean="0">
                  <a:solidFill>
                    <a:schemeClr val="tx1"/>
                  </a:solidFill>
                </a:rPr>
                <a:t>Teacher</a:t>
              </a:r>
              <a:endParaRPr lang="en-US" sz="1200" kern="1200" baseline="0" dirty="0">
                <a:solidFill>
                  <a:schemeClr val="tx1"/>
                </a:solidFill>
              </a:endParaRPr>
            </a:p>
          </p:txBody>
        </p:sp>
      </p:grpSp>
      <p:grpSp>
        <p:nvGrpSpPr>
          <p:cNvPr id="24" name="Group 23"/>
          <p:cNvGrpSpPr/>
          <p:nvPr/>
        </p:nvGrpSpPr>
        <p:grpSpPr>
          <a:xfrm>
            <a:off x="7391400" y="4953000"/>
            <a:ext cx="1046799" cy="1046799"/>
            <a:chOff x="3400900" y="3005"/>
            <a:chExt cx="1046799" cy="1046799"/>
          </a:xfrm>
          <a:scene3d>
            <a:camera prst="orthographicFront"/>
            <a:lightRig rig="threePt" dir="t">
              <a:rot lat="0" lon="0" rev="7500000"/>
            </a:lightRig>
          </a:scene3d>
        </p:grpSpPr>
        <p:sp>
          <p:nvSpPr>
            <p:cNvPr id="25" name="Oval 24"/>
            <p:cNvSpPr/>
            <p:nvPr/>
          </p:nvSpPr>
          <p:spPr>
            <a:xfrm>
              <a:off x="3400900" y="3005"/>
              <a:ext cx="1046799" cy="1046799"/>
            </a:xfrm>
            <a:prstGeom prst="ellipse">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6" name="Oval 4"/>
            <p:cNvSpPr/>
            <p:nvPr/>
          </p:nvSpPr>
          <p:spPr>
            <a:xfrm>
              <a:off x="3554200" y="156305"/>
              <a:ext cx="740199" cy="7401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Instructor</a:t>
              </a:r>
              <a:endParaRPr lang="en-US" sz="1200" kern="1200" baseline="0" dirty="0">
                <a:solidFill>
                  <a:schemeClr val="tx1"/>
                </a:solidFill>
              </a:endParaRPr>
            </a:p>
          </p:txBody>
        </p:sp>
      </p:grpSp>
      <p:grpSp>
        <p:nvGrpSpPr>
          <p:cNvPr id="30" name="Group 29"/>
          <p:cNvGrpSpPr/>
          <p:nvPr/>
        </p:nvGrpSpPr>
        <p:grpSpPr>
          <a:xfrm>
            <a:off x="5334000" y="2514600"/>
            <a:ext cx="1146437" cy="1146437"/>
            <a:chOff x="4885435" y="650003"/>
            <a:chExt cx="1146437" cy="1146437"/>
          </a:xfrm>
          <a:scene3d>
            <a:camera prst="orthographicFront"/>
            <a:lightRig rig="threePt" dir="t">
              <a:rot lat="0" lon="0" rev="7500000"/>
            </a:lightRig>
          </a:scene3d>
        </p:grpSpPr>
        <p:sp>
          <p:nvSpPr>
            <p:cNvPr id="31" name="Oval 30"/>
            <p:cNvSpPr/>
            <p:nvPr/>
          </p:nvSpPr>
          <p:spPr>
            <a:xfrm>
              <a:off x="4885435" y="650003"/>
              <a:ext cx="1146437" cy="1146437"/>
            </a:xfrm>
            <a:prstGeom prst="ellipse">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2" name="Oval 4"/>
            <p:cNvSpPr/>
            <p:nvPr/>
          </p:nvSpPr>
          <p:spPr>
            <a:xfrm>
              <a:off x="5053327" y="817895"/>
              <a:ext cx="810653" cy="8106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Case Manager</a:t>
              </a:r>
              <a:endParaRPr lang="en-US" sz="1200" kern="1200" baseline="0" dirty="0">
                <a:solidFill>
                  <a:schemeClr val="tx1"/>
                </a:solidFill>
              </a:endParaRPr>
            </a:p>
          </p:txBody>
        </p:sp>
      </p:grpSp>
      <p:grpSp>
        <p:nvGrpSpPr>
          <p:cNvPr id="33" name="Group 32"/>
          <p:cNvGrpSpPr/>
          <p:nvPr/>
        </p:nvGrpSpPr>
        <p:grpSpPr>
          <a:xfrm>
            <a:off x="4038599" y="1905000"/>
            <a:ext cx="1146437" cy="1146437"/>
            <a:chOff x="3541581" y="2837"/>
            <a:chExt cx="1146437" cy="1146437"/>
          </a:xfrm>
          <a:scene3d>
            <a:camera prst="orthographicFront"/>
            <a:lightRig rig="threePt" dir="t">
              <a:rot lat="0" lon="0" rev="7500000"/>
            </a:lightRig>
          </a:scene3d>
        </p:grpSpPr>
        <p:sp>
          <p:nvSpPr>
            <p:cNvPr id="34" name="Oval 33"/>
            <p:cNvSpPr/>
            <p:nvPr/>
          </p:nvSpPr>
          <p:spPr>
            <a:xfrm>
              <a:off x="3541581" y="2837"/>
              <a:ext cx="1146437" cy="1146437"/>
            </a:xfrm>
            <a:prstGeom prst="ellipse">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5" name="Oval 4"/>
            <p:cNvSpPr/>
            <p:nvPr/>
          </p:nvSpPr>
          <p:spPr>
            <a:xfrm>
              <a:off x="3709473" y="170729"/>
              <a:ext cx="810653" cy="8106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Team Leader</a:t>
              </a:r>
              <a:endParaRPr lang="en-US" sz="1200" kern="1200" baseline="0"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9" presetClass="exit" presetSubtype="0" fill="hold" nodeType="withEffect">
                                  <p:stCondLst>
                                    <p:cond delay="0"/>
                                  </p:stCondLst>
                                  <p:childTnLst>
                                    <p:animEffect transition="out" filter="dissolve">
                                      <p:cBhvr>
                                        <p:cTn id="10" dur="500"/>
                                        <p:tgtEl>
                                          <p:spTgt spid="21"/>
                                        </p:tgtEl>
                                      </p:cBhvr>
                                    </p:animEffect>
                                    <p:set>
                                      <p:cBhvr>
                                        <p:cTn id="11" dur="1" fill="hold">
                                          <p:stCondLst>
                                            <p:cond delay="499"/>
                                          </p:stCondLst>
                                        </p:cTn>
                                        <p:tgtEl>
                                          <p:spTgt spid="21"/>
                                        </p:tgtEl>
                                        <p:attrNameLst>
                                          <p:attrName>style.visibility</p:attrName>
                                        </p:attrNameLst>
                                      </p:cBhvr>
                                      <p:to>
                                        <p:strVal val="hidden"/>
                                      </p:to>
                                    </p:set>
                                  </p:childTnLst>
                                </p:cTn>
                              </p:par>
                              <p:par>
                                <p:cTn id="12" presetID="9" presetClass="exit" presetSubtype="0" fill="hold" nodeType="withEffect">
                                  <p:stCondLst>
                                    <p:cond delay="0"/>
                                  </p:stCondLst>
                                  <p:childTnLst>
                                    <p:animEffect transition="out" filter="dissolve">
                                      <p:cBhvr>
                                        <p:cTn id="13" dur="500"/>
                                        <p:tgtEl>
                                          <p:spTgt spid="24"/>
                                        </p:tgtEl>
                                      </p:cBhvr>
                                    </p:animEffect>
                                    <p:set>
                                      <p:cBhvr>
                                        <p:cTn id="14" dur="1" fill="hold">
                                          <p:stCondLst>
                                            <p:cond delay="499"/>
                                          </p:stCondLst>
                                        </p:cTn>
                                        <p:tgtEl>
                                          <p:spTgt spid="24"/>
                                        </p:tgtEl>
                                        <p:attrNameLst>
                                          <p:attrName>style.visibility</p:attrName>
                                        </p:attrNameLst>
                                      </p:cBhvr>
                                      <p:to>
                                        <p:strVal val="hidden"/>
                                      </p:to>
                                    </p:set>
                                  </p:childTnLst>
                                </p:cTn>
                              </p:par>
                              <p:par>
                                <p:cTn id="15" presetID="9" presetClass="exit" presetSubtype="0" fill="hold" grpId="0" nodeType="with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0" presetClass="path" presetSubtype="0" accel="50000" decel="50000" fill="hold" nodeType="withEffect">
                                  <p:stCondLst>
                                    <p:cond delay="0"/>
                                  </p:stCondLst>
                                  <p:childTnLst>
                                    <p:animMotion origin="layout" path="M -0.08211 0.11273 L -0.27378 0.2794 " pathEditMode="relative" ptsTypes="AA">
                                      <p:cBhvr>
                                        <p:cTn id="19" dur="2000" fill="hold"/>
                                        <p:tgtEl>
                                          <p:spTgt spid="15"/>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0.06788 0.09051 L 0.30955 0.16829 " pathEditMode="relative" ptsTypes="AA">
                                      <p:cBhvr>
                                        <p:cTn id="21" dur="2000" fill="hold"/>
                                        <p:tgtEl>
                                          <p:spTgt spid="18"/>
                                        </p:tgtEl>
                                        <p:attrNameLst>
                                          <p:attrName>ppt_x</p:attrName>
                                          <p:attrName>ppt_y</p:attrName>
                                        </p:attrNameLst>
                                      </p:cBhvr>
                                    </p:animMotion>
                                  </p:childTnLst>
                                </p:cTn>
                              </p:par>
                              <p:par>
                                <p:cTn id="22" presetID="6" presetClass="emph" presetSubtype="0" fill="hold" nodeType="withEffect">
                                  <p:stCondLst>
                                    <p:cond delay="0"/>
                                  </p:stCondLst>
                                  <p:childTnLst>
                                    <p:animScale>
                                      <p:cBhvr>
                                        <p:cTn id="23" dur="2000" fill="hold"/>
                                        <p:tgtEl>
                                          <p:spTgt spid="33"/>
                                        </p:tgtEl>
                                      </p:cBhvr>
                                      <p:by x="150000" y="150000"/>
                                    </p:animScale>
                                  </p:childTnLst>
                                </p:cTn>
                              </p:par>
                              <p:par>
                                <p:cTn id="24" presetID="6" presetClass="emph" presetSubtype="0" fill="hold" nodeType="withEffect">
                                  <p:stCondLst>
                                    <p:cond delay="0"/>
                                  </p:stCondLst>
                                  <p:childTnLst>
                                    <p:animScale>
                                      <p:cBhvr>
                                        <p:cTn id="25" dur="2000" fill="hold"/>
                                        <p:tgtEl>
                                          <p:spTgt spid="30"/>
                                        </p:tgtEl>
                                      </p:cBhvr>
                                      <p:by x="150000" y="150000"/>
                                    </p:animScale>
                                  </p:childTnLst>
                                </p:cTn>
                              </p:par>
                              <p:par>
                                <p:cTn id="26" presetID="6" presetClass="emph" presetSubtype="0" fill="hold" nodeType="withEffect">
                                  <p:stCondLst>
                                    <p:cond delay="0"/>
                                  </p:stCondLst>
                                  <p:childTnLst>
                                    <p:animScale>
                                      <p:cBhvr>
                                        <p:cTn id="27" dur="2000" fill="hold"/>
                                        <p:tgtEl>
                                          <p:spTgt spid="15"/>
                                        </p:tgtEl>
                                      </p:cBhvr>
                                      <p:by x="150000" y="150000"/>
                                    </p:animScale>
                                  </p:childTnLst>
                                </p:cTn>
                              </p:par>
                              <p:par>
                                <p:cTn id="28" presetID="6" presetClass="emph" presetSubtype="0" fill="hold" nodeType="withEffect">
                                  <p:stCondLst>
                                    <p:cond delay="0"/>
                                  </p:stCondLst>
                                  <p:childTnLst>
                                    <p:animScale>
                                      <p:cBhvr>
                                        <p:cTn id="29"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0762"/>
          </a:xfrm>
        </p:spPr>
        <p:txBody>
          <a:bodyPr/>
          <a:lstStyle/>
          <a:p>
            <a:r>
              <a:rPr lang="en-US" dirty="0" smtClean="0"/>
              <a:t>Setting the Stage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92A3DD-FBCF-4445-B799-9CD77A909687}"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dirty="0" smtClean="0"/>
              <a:t>Outcomes:  TRANSITIONAL Housing</a:t>
            </a:r>
            <a:r>
              <a:rPr lang="en-US" sz="4400" dirty="0" smtClean="0"/>
              <a:t/>
            </a:r>
            <a:br>
              <a:rPr lang="en-US" sz="4400" dirty="0" smtClean="0"/>
            </a:br>
            <a:endParaRPr lang="en-US" dirty="0"/>
          </a:p>
        </p:txBody>
      </p:sp>
      <p:sp>
        <p:nvSpPr>
          <p:cNvPr id="4" name="Slide Number Placeholder 3"/>
          <p:cNvSpPr>
            <a:spLocks noGrp="1"/>
          </p:cNvSpPr>
          <p:nvPr>
            <p:ph type="sldNum" sz="quarter" idx="12"/>
          </p:nvPr>
        </p:nvSpPr>
        <p:spPr/>
        <p:txBody>
          <a:bodyPr/>
          <a:lstStyle/>
          <a:p>
            <a:fld id="{D192A3DD-FBCF-4445-B799-9CD77A909687}" type="slidenum">
              <a:rPr lang="en-US" smtClean="0"/>
              <a:pPr/>
              <a:t>20</a:t>
            </a:fld>
            <a:endParaRPr lang="en-US" dirty="0"/>
          </a:p>
        </p:txBody>
      </p:sp>
      <p:sp>
        <p:nvSpPr>
          <p:cNvPr id="6" name="Content Placeholder 5"/>
          <p:cNvSpPr>
            <a:spLocks noGrp="1"/>
          </p:cNvSpPr>
          <p:nvPr>
            <p:ph idx="1"/>
          </p:nvPr>
        </p:nvSpPr>
        <p:spPr>
          <a:xfrm>
            <a:off x="457200" y="1003300"/>
            <a:ext cx="8229600" cy="5306060"/>
          </a:xfrm>
        </p:spPr>
        <p:txBody>
          <a:bodyPr>
            <a:normAutofit/>
          </a:bodyPr>
          <a:lstStyle/>
          <a:p>
            <a:pPr algn="ctr">
              <a:buNone/>
            </a:pPr>
            <a:r>
              <a:rPr lang="en-US" sz="1800" dirty="0" smtClean="0">
                <a:solidFill>
                  <a:schemeClr val="bg1"/>
                </a:solidFill>
              </a:rPr>
              <a:t>2012</a:t>
            </a:r>
          </a:p>
          <a:p>
            <a:pPr algn="ctr">
              <a:buNone/>
            </a:pPr>
            <a:endParaRPr lang="en-US" sz="3600" dirty="0" smtClean="0">
              <a:solidFill>
                <a:schemeClr val="bg1"/>
              </a:solidFill>
            </a:endParaRPr>
          </a:p>
          <a:p>
            <a:pPr algn="ctr">
              <a:buNone/>
            </a:pPr>
            <a:r>
              <a:rPr lang="en-US" sz="3600" dirty="0" smtClean="0">
                <a:solidFill>
                  <a:schemeClr val="bg1"/>
                </a:solidFill>
              </a:rPr>
              <a:t>745 </a:t>
            </a:r>
          </a:p>
          <a:p>
            <a:pPr algn="ctr">
              <a:buNone/>
            </a:pPr>
            <a:r>
              <a:rPr lang="en-US" sz="3600" dirty="0" smtClean="0">
                <a:solidFill>
                  <a:schemeClr val="bg1"/>
                </a:solidFill>
              </a:rPr>
              <a:t>People Moved from Home-</a:t>
            </a:r>
            <a:r>
              <a:rPr lang="en-US" sz="3600" dirty="0" err="1" smtClean="0">
                <a:solidFill>
                  <a:schemeClr val="bg1"/>
                </a:solidFill>
              </a:rPr>
              <a:t>lessness</a:t>
            </a:r>
            <a:endParaRPr lang="en-US" sz="3600" dirty="0" smtClean="0">
              <a:solidFill>
                <a:schemeClr val="bg1"/>
              </a:solidFill>
            </a:endParaRPr>
          </a:p>
          <a:p>
            <a:pPr algn="ctr">
              <a:buNone/>
            </a:pPr>
            <a:r>
              <a:rPr lang="en-US" sz="3600" dirty="0" smtClean="0">
                <a:solidFill>
                  <a:schemeClr val="bg1"/>
                </a:solidFill>
              </a:rPr>
              <a:t>to Home</a:t>
            </a:r>
          </a:p>
          <a:p>
            <a:pPr algn="ctr">
              <a:buNone/>
            </a:pPr>
            <a:endParaRPr lang="en-US" sz="3200" dirty="0" smtClean="0">
              <a:solidFill>
                <a:schemeClr val="bg1"/>
              </a:solidFill>
            </a:endParaRPr>
          </a:p>
          <a:p>
            <a:pPr algn="ctr">
              <a:buNone/>
            </a:pPr>
            <a:r>
              <a:rPr lang="en-US" dirty="0" smtClean="0">
                <a:solidFill>
                  <a:schemeClr val="bg1"/>
                </a:solidFill>
              </a:rPr>
              <a:t>92% to Unsubsidized </a:t>
            </a:r>
          </a:p>
          <a:p>
            <a:pPr algn="ctr">
              <a:buNone/>
            </a:pPr>
            <a:r>
              <a:rPr lang="en-US" dirty="0" smtClean="0">
                <a:solidFill>
                  <a:schemeClr val="bg1"/>
                </a:solidFill>
              </a:rPr>
              <a:t>Permanent Housing with</a:t>
            </a:r>
          </a:p>
          <a:p>
            <a:pPr algn="ctr">
              <a:buNone/>
            </a:pPr>
            <a:r>
              <a:rPr lang="en-US" dirty="0" smtClean="0">
                <a:solidFill>
                  <a:schemeClr val="bg1"/>
                </a:solidFill>
              </a:rPr>
              <a:t>a 7 ½ Month Average Length of Stay.</a:t>
            </a:r>
          </a:p>
          <a:p>
            <a:pPr algn="ctr">
              <a:buNone/>
            </a:pPr>
            <a:endParaRPr lang="en-US" dirty="0" smtClean="0">
              <a:solidFill>
                <a:schemeClr val="bg1"/>
              </a:solidFill>
            </a:endParaRPr>
          </a:p>
          <a:p>
            <a:pPr algn="ctr">
              <a:buNone/>
            </a:pP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tabLst>
                <a:tab pos="4351338" algn="l"/>
              </a:tabLst>
            </a:pPr>
            <a:r>
              <a:rPr lang="en-US" dirty="0" smtClean="0"/>
              <a:t>Outcomes:  </a:t>
            </a:r>
            <a:r>
              <a:rPr lang="en-US" sz="3600" dirty="0" smtClean="0"/>
              <a:t>TRANSITIONAL Housing</a:t>
            </a:r>
            <a:endParaRPr lang="en-US" sz="3600" dirty="0"/>
          </a:p>
        </p:txBody>
      </p:sp>
      <p:sp>
        <p:nvSpPr>
          <p:cNvPr id="6" name="Slide Number Placeholder 5"/>
          <p:cNvSpPr>
            <a:spLocks noGrp="1"/>
          </p:cNvSpPr>
          <p:nvPr>
            <p:ph type="sldNum" sz="quarter" idx="12"/>
          </p:nvPr>
        </p:nvSpPr>
        <p:spPr/>
        <p:txBody>
          <a:bodyPr/>
          <a:lstStyle/>
          <a:p>
            <a:fld id="{D192A3DD-FBCF-4445-B799-9CD77A909687}" type="slidenum">
              <a:rPr lang="en-US" smtClean="0"/>
              <a:pPr/>
              <a:t>21</a:t>
            </a:fld>
            <a:endParaRPr lang="en-US" dirty="0"/>
          </a:p>
        </p:txBody>
      </p:sp>
      <p:sp>
        <p:nvSpPr>
          <p:cNvPr id="7" name="Content Placeholder 6"/>
          <p:cNvSpPr>
            <a:spLocks noGrp="1"/>
          </p:cNvSpPr>
          <p:nvPr>
            <p:ph idx="1"/>
          </p:nvPr>
        </p:nvSpPr>
        <p:spPr>
          <a:xfrm>
            <a:off x="241300" y="1295400"/>
            <a:ext cx="8445500" cy="5013960"/>
          </a:xfrm>
        </p:spPr>
        <p:txBody>
          <a:bodyPr>
            <a:normAutofit/>
          </a:bodyPr>
          <a:lstStyle/>
          <a:p>
            <a:pPr algn="ctr">
              <a:buNone/>
            </a:pPr>
            <a:r>
              <a:rPr lang="en-US" sz="1800" dirty="0" smtClean="0">
                <a:solidFill>
                  <a:schemeClr val="bg1"/>
                </a:solidFill>
              </a:rPr>
              <a:t>2012</a:t>
            </a:r>
          </a:p>
          <a:p>
            <a:pPr algn="ctr">
              <a:buNone/>
            </a:pPr>
            <a:endParaRPr lang="en-US" sz="3600" dirty="0" smtClean="0">
              <a:solidFill>
                <a:schemeClr val="bg1"/>
              </a:solidFill>
            </a:endParaRPr>
          </a:p>
          <a:p>
            <a:pPr algn="ctr">
              <a:buNone/>
            </a:pPr>
            <a:endParaRPr lang="en-US" sz="3600" dirty="0" smtClean="0">
              <a:solidFill>
                <a:schemeClr val="bg1"/>
              </a:solidFill>
            </a:endParaRPr>
          </a:p>
          <a:p>
            <a:pPr algn="ctr">
              <a:buNone/>
            </a:pPr>
            <a:r>
              <a:rPr lang="en-US" sz="3600" dirty="0" smtClean="0">
                <a:solidFill>
                  <a:schemeClr val="bg1"/>
                </a:solidFill>
              </a:rPr>
              <a:t>930  People</a:t>
            </a:r>
          </a:p>
          <a:p>
            <a:pPr algn="ctr">
              <a:buNone/>
            </a:pPr>
            <a:r>
              <a:rPr lang="en-US" sz="3600" dirty="0" smtClean="0">
                <a:solidFill>
                  <a:schemeClr val="bg1"/>
                </a:solidFill>
              </a:rPr>
              <a:t>Increased or Maintained Their Income</a:t>
            </a:r>
            <a:endParaRPr lang="en-US" sz="3600" dirty="0">
              <a:solidFill>
                <a:schemeClr val="bg1"/>
              </a:solidFill>
            </a:endParaRPr>
          </a:p>
        </p:txBody>
      </p:sp>
    </p:spTree>
    <p:extLst>
      <p:ext uri="{BB962C8B-B14F-4D97-AF65-F5344CB8AC3E}">
        <p14:creationId xmlns:p14="http://schemas.microsoft.com/office/powerpoint/2010/main" xmlns="" val="760417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tabLst>
                <a:tab pos="4351338" algn="l"/>
              </a:tabLst>
            </a:pPr>
            <a:r>
              <a:rPr lang="en-US" sz="3600" dirty="0" smtClean="0"/>
              <a:t>Outcomes:  TRANSITIONAL Housing</a:t>
            </a:r>
            <a:endParaRPr lang="en-US" sz="3600" dirty="0"/>
          </a:p>
        </p:txBody>
      </p:sp>
      <p:graphicFrame>
        <p:nvGraphicFramePr>
          <p:cNvPr id="24" name="Content Placeholder 23"/>
          <p:cNvGraphicFramePr>
            <a:graphicFrameLocks noGrp="1"/>
          </p:cNvGraphicFramePr>
          <p:nvPr>
            <p:ph idx="1"/>
            <p:extLst>
              <p:ext uri="{D42A27DB-BD31-4B8C-83A1-F6EECF244321}">
                <p14:modId xmlns:p14="http://schemas.microsoft.com/office/powerpoint/2010/main" xmlns="" val="253193438"/>
              </p:ext>
            </p:extLst>
          </p:nvPr>
        </p:nvGraphicFramePr>
        <p:xfrm>
          <a:off x="304800" y="1295400"/>
          <a:ext cx="86868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p:cNvSpPr>
            <a:spLocks noGrp="1"/>
          </p:cNvSpPr>
          <p:nvPr>
            <p:ph type="sldNum" sz="quarter" idx="12"/>
          </p:nvPr>
        </p:nvSpPr>
        <p:spPr/>
        <p:txBody>
          <a:bodyPr/>
          <a:lstStyle/>
          <a:p>
            <a:fld id="{D192A3DD-FBCF-4445-B799-9CD77A909687}" type="slidenum">
              <a:rPr lang="en-US" smtClean="0"/>
              <a:pPr/>
              <a:t>22</a:t>
            </a:fld>
            <a:endParaRPr lang="en-US" dirty="0"/>
          </a:p>
        </p:txBody>
      </p:sp>
      <p:sp>
        <p:nvSpPr>
          <p:cNvPr id="28" name="TextBox 27"/>
          <p:cNvSpPr txBox="1"/>
          <p:nvPr/>
        </p:nvSpPr>
        <p:spPr>
          <a:xfrm>
            <a:off x="419100" y="5715000"/>
            <a:ext cx="2362200" cy="830997"/>
          </a:xfrm>
          <a:prstGeom prst="rect">
            <a:avLst/>
          </a:prstGeom>
          <a:noFill/>
        </p:spPr>
        <p:txBody>
          <a:bodyPr wrap="square" rtlCol="0">
            <a:spAutoFit/>
          </a:bodyPr>
          <a:lstStyle/>
          <a:p>
            <a:pPr algn="ctr"/>
            <a:r>
              <a:rPr lang="en-US" sz="1600" dirty="0" smtClean="0"/>
              <a:t>patients treated for diabetes have control over the disease</a:t>
            </a:r>
          </a:p>
        </p:txBody>
      </p:sp>
      <p:sp>
        <p:nvSpPr>
          <p:cNvPr id="29" name="TextBox 28"/>
          <p:cNvSpPr txBox="1"/>
          <p:nvPr/>
        </p:nvSpPr>
        <p:spPr>
          <a:xfrm>
            <a:off x="4470400" y="5715000"/>
            <a:ext cx="2362200" cy="830997"/>
          </a:xfrm>
          <a:prstGeom prst="rect">
            <a:avLst/>
          </a:prstGeom>
          <a:noFill/>
        </p:spPr>
        <p:txBody>
          <a:bodyPr wrap="square" rtlCol="0">
            <a:spAutoFit/>
          </a:bodyPr>
          <a:lstStyle/>
          <a:p>
            <a:pPr algn="ctr"/>
            <a:r>
              <a:rPr lang="en-US" sz="1600" dirty="0" smtClean="0"/>
              <a:t>participants show improved emotional </a:t>
            </a:r>
          </a:p>
          <a:p>
            <a:pPr algn="ctr"/>
            <a:r>
              <a:rPr lang="en-US" sz="1600" dirty="0" smtClean="0"/>
              <a:t>well-being</a:t>
            </a:r>
          </a:p>
        </p:txBody>
      </p:sp>
      <p:sp>
        <p:nvSpPr>
          <p:cNvPr id="31" name="TextBox 30"/>
          <p:cNvSpPr txBox="1"/>
          <p:nvPr/>
        </p:nvSpPr>
        <p:spPr>
          <a:xfrm>
            <a:off x="6591300" y="5715000"/>
            <a:ext cx="2362200" cy="830997"/>
          </a:xfrm>
          <a:prstGeom prst="rect">
            <a:avLst/>
          </a:prstGeom>
          <a:noFill/>
        </p:spPr>
        <p:txBody>
          <a:bodyPr wrap="square" rtlCol="0">
            <a:spAutoFit/>
          </a:bodyPr>
          <a:lstStyle/>
          <a:p>
            <a:pPr algn="ctr"/>
            <a:r>
              <a:rPr lang="en-US" sz="1600" dirty="0" smtClean="0"/>
              <a:t>participants remain</a:t>
            </a:r>
          </a:p>
          <a:p>
            <a:pPr algn="ctr"/>
            <a:r>
              <a:rPr lang="en-US" sz="1600" dirty="0" smtClean="0"/>
              <a:t> drug free 4 months</a:t>
            </a:r>
          </a:p>
          <a:p>
            <a:pPr algn="ctr"/>
            <a:r>
              <a:rPr lang="en-US" sz="1600" dirty="0" smtClean="0"/>
              <a:t> or more</a:t>
            </a:r>
          </a:p>
        </p:txBody>
      </p:sp>
      <p:sp>
        <p:nvSpPr>
          <p:cNvPr id="13" name="TextBox 12"/>
          <p:cNvSpPr txBox="1"/>
          <p:nvPr/>
        </p:nvSpPr>
        <p:spPr>
          <a:xfrm>
            <a:off x="2425700" y="5715000"/>
            <a:ext cx="2362200" cy="830997"/>
          </a:xfrm>
          <a:prstGeom prst="rect">
            <a:avLst/>
          </a:prstGeom>
          <a:noFill/>
        </p:spPr>
        <p:txBody>
          <a:bodyPr wrap="square" rtlCol="0">
            <a:spAutoFit/>
          </a:bodyPr>
          <a:lstStyle/>
          <a:p>
            <a:pPr algn="ctr"/>
            <a:r>
              <a:rPr lang="en-US" sz="1600" dirty="0" smtClean="0"/>
              <a:t>patients treated for hypertension have </a:t>
            </a:r>
          </a:p>
          <a:p>
            <a:pPr algn="ctr"/>
            <a:r>
              <a:rPr lang="en-US" sz="1600" dirty="0" smtClean="0"/>
              <a:t>control over the disease</a:t>
            </a:r>
          </a:p>
        </p:txBody>
      </p:sp>
      <p:sp>
        <p:nvSpPr>
          <p:cNvPr id="15" name="TextBox 24"/>
          <p:cNvSpPr txBox="1"/>
          <p:nvPr/>
        </p:nvSpPr>
        <p:spPr>
          <a:xfrm>
            <a:off x="1155700" y="3657599"/>
            <a:ext cx="7112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smtClean="0">
                <a:solidFill>
                  <a:schemeClr val="bg1"/>
                </a:solidFill>
                <a:latin typeface="Calibri" panose="020F0502020204030204" pitchFamily="34" charset="0"/>
              </a:rPr>
              <a:t>114/209</a:t>
            </a:r>
            <a:endParaRPr lang="en-US" dirty="0">
              <a:solidFill>
                <a:schemeClr val="bg1"/>
              </a:solidFill>
              <a:latin typeface="Calibri" panose="020F0502020204030204" pitchFamily="34" charset="0"/>
            </a:endParaRPr>
          </a:p>
        </p:txBody>
      </p:sp>
      <p:sp>
        <p:nvSpPr>
          <p:cNvPr id="17" name="Oval 16"/>
          <p:cNvSpPr/>
          <p:nvPr/>
        </p:nvSpPr>
        <p:spPr>
          <a:xfrm>
            <a:off x="1866900" y="1943099"/>
            <a:ext cx="5562600" cy="34290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8" name="TextBox 17"/>
          <p:cNvSpPr txBox="1"/>
          <p:nvPr/>
        </p:nvSpPr>
        <p:spPr>
          <a:xfrm>
            <a:off x="2628900" y="2364937"/>
            <a:ext cx="4038600" cy="2585323"/>
          </a:xfrm>
          <a:prstGeom prst="rect">
            <a:avLst/>
          </a:prstGeom>
          <a:noFill/>
        </p:spPr>
        <p:txBody>
          <a:bodyPr wrap="square" rtlCol="0">
            <a:spAutoFit/>
          </a:bodyPr>
          <a:lstStyle/>
          <a:p>
            <a:pPr algn="ctr"/>
            <a:r>
              <a:rPr lang="en-US" sz="5400" b="1" dirty="0" smtClean="0"/>
              <a:t>Healthcare</a:t>
            </a:r>
          </a:p>
          <a:p>
            <a:pPr algn="ctr"/>
            <a:r>
              <a:rPr lang="en-US" sz="5400" b="1" dirty="0" smtClean="0"/>
              <a:t> = </a:t>
            </a:r>
          </a:p>
          <a:p>
            <a:pPr algn="ctr"/>
            <a:r>
              <a:rPr lang="en-US" sz="5400" b="1" dirty="0" smtClean="0"/>
              <a:t>Housing</a:t>
            </a:r>
            <a:endParaRPr lang="en-US" sz="4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1000"/>
                                        <p:tgtEl>
                                          <p:spTgt spid="1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edg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tabLst>
                <a:tab pos="4351338" algn="l"/>
              </a:tabLst>
            </a:pPr>
            <a:r>
              <a:rPr lang="en-US" sz="3600" dirty="0" smtClean="0"/>
              <a:t>Outcomes:  TRANSITIONAL Housing</a:t>
            </a:r>
            <a:endParaRPr lang="en-US" sz="3600" dirty="0"/>
          </a:p>
        </p:txBody>
      </p:sp>
      <p:graphicFrame>
        <p:nvGraphicFramePr>
          <p:cNvPr id="24" name="Content Placeholder 23"/>
          <p:cNvGraphicFramePr>
            <a:graphicFrameLocks noGrp="1"/>
          </p:cNvGraphicFramePr>
          <p:nvPr>
            <p:ph idx="1"/>
          </p:nvPr>
        </p:nvGraphicFramePr>
        <p:xfrm>
          <a:off x="304800" y="1295400"/>
          <a:ext cx="86868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8"/>
          <p:cNvSpPr>
            <a:spLocks noGrp="1"/>
          </p:cNvSpPr>
          <p:nvPr>
            <p:ph type="sldNum" sz="quarter" idx="12"/>
          </p:nvPr>
        </p:nvSpPr>
        <p:spPr/>
        <p:txBody>
          <a:bodyPr/>
          <a:lstStyle/>
          <a:p>
            <a:fld id="{D192A3DD-FBCF-4445-B799-9CD77A909687}" type="slidenum">
              <a:rPr lang="en-US" smtClean="0"/>
              <a:pPr/>
              <a:t>23</a:t>
            </a:fld>
            <a:endParaRPr lang="en-US" dirty="0"/>
          </a:p>
        </p:txBody>
      </p:sp>
      <p:sp>
        <p:nvSpPr>
          <p:cNvPr id="25" name="TextBox 24"/>
          <p:cNvSpPr txBox="1"/>
          <p:nvPr/>
        </p:nvSpPr>
        <p:spPr>
          <a:xfrm>
            <a:off x="1422400" y="3111500"/>
            <a:ext cx="838200" cy="304800"/>
          </a:xfrm>
          <a:prstGeom prst="rect">
            <a:avLst/>
          </a:prstGeom>
          <a:noFill/>
        </p:spPr>
        <p:txBody>
          <a:bodyPr wrap="square" rtlCol="0">
            <a:spAutoFit/>
          </a:bodyPr>
          <a:lstStyle/>
          <a:p>
            <a:pPr algn="ctr"/>
            <a:r>
              <a:rPr lang="en-US" sz="1400" dirty="0" smtClean="0">
                <a:solidFill>
                  <a:schemeClr val="bg1"/>
                </a:solidFill>
                <a:latin typeface="Calibri" panose="020F0502020204030204" pitchFamily="34" charset="0"/>
              </a:rPr>
              <a:t>332/345</a:t>
            </a:r>
            <a:endParaRPr lang="en-US" sz="1400" dirty="0">
              <a:solidFill>
                <a:schemeClr val="bg1"/>
              </a:solidFill>
              <a:latin typeface="Calibri" panose="020F0502020204030204" pitchFamily="34" charset="0"/>
            </a:endParaRPr>
          </a:p>
        </p:txBody>
      </p:sp>
      <p:sp>
        <p:nvSpPr>
          <p:cNvPr id="6" name="TextBox 5"/>
          <p:cNvSpPr txBox="1"/>
          <p:nvPr/>
        </p:nvSpPr>
        <p:spPr>
          <a:xfrm>
            <a:off x="685800" y="5715000"/>
            <a:ext cx="2362200" cy="646331"/>
          </a:xfrm>
          <a:prstGeom prst="rect">
            <a:avLst/>
          </a:prstGeom>
          <a:noFill/>
        </p:spPr>
        <p:txBody>
          <a:bodyPr wrap="square" rtlCol="0">
            <a:spAutoFit/>
          </a:bodyPr>
          <a:lstStyle/>
          <a:p>
            <a:pPr algn="ctr"/>
            <a:r>
              <a:rPr lang="en-US" dirty="0" smtClean="0"/>
              <a:t>residents improved work readiness skills</a:t>
            </a:r>
          </a:p>
        </p:txBody>
      </p:sp>
      <p:sp>
        <p:nvSpPr>
          <p:cNvPr id="7" name="TextBox 6"/>
          <p:cNvSpPr txBox="1"/>
          <p:nvPr/>
        </p:nvSpPr>
        <p:spPr>
          <a:xfrm>
            <a:off x="3505200" y="5715000"/>
            <a:ext cx="2362200" cy="646331"/>
          </a:xfrm>
          <a:prstGeom prst="rect">
            <a:avLst/>
          </a:prstGeom>
          <a:noFill/>
        </p:spPr>
        <p:txBody>
          <a:bodyPr wrap="square" rtlCol="0">
            <a:spAutoFit/>
          </a:bodyPr>
          <a:lstStyle/>
          <a:p>
            <a:pPr algn="ctr"/>
            <a:r>
              <a:rPr lang="en-US" dirty="0" smtClean="0"/>
              <a:t>residents increased scores to 9</a:t>
            </a:r>
            <a:r>
              <a:rPr lang="en-US" baseline="30000" dirty="0" smtClean="0"/>
              <a:t>th</a:t>
            </a:r>
            <a:r>
              <a:rPr lang="en-US" dirty="0" smtClean="0"/>
              <a:t> grade</a:t>
            </a:r>
          </a:p>
        </p:txBody>
      </p:sp>
      <p:sp>
        <p:nvSpPr>
          <p:cNvPr id="8" name="TextBox 7"/>
          <p:cNvSpPr txBox="1"/>
          <p:nvPr/>
        </p:nvSpPr>
        <p:spPr>
          <a:xfrm>
            <a:off x="6248400" y="5715000"/>
            <a:ext cx="2362200" cy="923330"/>
          </a:xfrm>
          <a:prstGeom prst="rect">
            <a:avLst/>
          </a:prstGeom>
          <a:noFill/>
        </p:spPr>
        <p:txBody>
          <a:bodyPr wrap="square" rtlCol="0">
            <a:spAutoFit/>
          </a:bodyPr>
          <a:lstStyle/>
          <a:p>
            <a:pPr algn="ctr"/>
            <a:r>
              <a:rPr lang="en-US" dirty="0" smtClean="0"/>
              <a:t>residents without a HSD/GED who obtained it</a:t>
            </a:r>
          </a:p>
        </p:txBody>
      </p:sp>
      <p:sp>
        <p:nvSpPr>
          <p:cNvPr id="10" name="Oval 9"/>
          <p:cNvSpPr/>
          <p:nvPr/>
        </p:nvSpPr>
        <p:spPr>
          <a:xfrm>
            <a:off x="1930400" y="1765300"/>
            <a:ext cx="5562600" cy="34290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1" name="TextBox 10"/>
          <p:cNvSpPr txBox="1"/>
          <p:nvPr/>
        </p:nvSpPr>
        <p:spPr>
          <a:xfrm>
            <a:off x="2692400" y="2247900"/>
            <a:ext cx="4292600" cy="2585323"/>
          </a:xfrm>
          <a:prstGeom prst="rect">
            <a:avLst/>
          </a:prstGeom>
          <a:noFill/>
        </p:spPr>
        <p:txBody>
          <a:bodyPr wrap="square" rtlCol="0">
            <a:spAutoFit/>
          </a:bodyPr>
          <a:lstStyle/>
          <a:p>
            <a:pPr algn="ctr"/>
            <a:r>
              <a:rPr lang="en-US" sz="5400" b="1" dirty="0" smtClean="0"/>
              <a:t>Employment</a:t>
            </a:r>
          </a:p>
          <a:p>
            <a:pPr algn="ctr"/>
            <a:r>
              <a:rPr lang="en-US" sz="5400" b="1" dirty="0" smtClean="0"/>
              <a:t> = </a:t>
            </a:r>
          </a:p>
          <a:p>
            <a:pPr algn="ctr"/>
            <a:r>
              <a:rPr lang="en-US" sz="5400" b="1" dirty="0" smtClean="0"/>
              <a:t>Housing</a:t>
            </a:r>
            <a:endParaRPr lang="en-US" sz="4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1000"/>
                                        <p:tgtEl>
                                          <p:spTgt spid="1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tabLst>
                <a:tab pos="4351338" algn="l"/>
              </a:tabLst>
            </a:pPr>
            <a:r>
              <a:rPr lang="en-US" sz="3600" dirty="0" smtClean="0"/>
              <a:t>Outcomes:  TRANSITIONAL Housing</a:t>
            </a:r>
            <a:endParaRPr lang="en-US" sz="3600" dirty="0"/>
          </a:p>
        </p:txBody>
      </p:sp>
      <p:graphicFrame>
        <p:nvGraphicFramePr>
          <p:cNvPr id="24" name="Content Placeholder 23"/>
          <p:cNvGraphicFramePr>
            <a:graphicFrameLocks noGrp="1"/>
          </p:cNvGraphicFramePr>
          <p:nvPr>
            <p:ph idx="1"/>
            <p:extLst>
              <p:ext uri="{D42A27DB-BD31-4B8C-83A1-F6EECF244321}">
                <p14:modId xmlns:p14="http://schemas.microsoft.com/office/powerpoint/2010/main" xmlns="" val="1423984636"/>
              </p:ext>
            </p:extLst>
          </p:nvPr>
        </p:nvGraphicFramePr>
        <p:xfrm>
          <a:off x="304800" y="1295400"/>
          <a:ext cx="86868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8"/>
          <p:cNvSpPr>
            <a:spLocks noGrp="1"/>
          </p:cNvSpPr>
          <p:nvPr>
            <p:ph type="sldNum" sz="quarter" idx="12"/>
          </p:nvPr>
        </p:nvSpPr>
        <p:spPr/>
        <p:txBody>
          <a:bodyPr/>
          <a:lstStyle/>
          <a:p>
            <a:fld id="{D192A3DD-FBCF-4445-B799-9CD77A909687}" type="slidenum">
              <a:rPr lang="en-US" smtClean="0"/>
              <a:pPr/>
              <a:t>24</a:t>
            </a:fld>
            <a:endParaRPr lang="en-US" dirty="0"/>
          </a:p>
        </p:txBody>
      </p:sp>
      <p:sp>
        <p:nvSpPr>
          <p:cNvPr id="5" name="TextBox 4"/>
          <p:cNvSpPr txBox="1"/>
          <p:nvPr/>
        </p:nvSpPr>
        <p:spPr>
          <a:xfrm>
            <a:off x="1371600" y="5715000"/>
            <a:ext cx="2362200" cy="646331"/>
          </a:xfrm>
          <a:prstGeom prst="rect">
            <a:avLst/>
          </a:prstGeom>
          <a:noFill/>
        </p:spPr>
        <p:txBody>
          <a:bodyPr wrap="square" rtlCol="0">
            <a:spAutoFit/>
          </a:bodyPr>
          <a:lstStyle/>
          <a:p>
            <a:pPr algn="ctr"/>
            <a:r>
              <a:rPr lang="en-US" dirty="0" smtClean="0"/>
              <a:t>Increase school readiness</a:t>
            </a:r>
          </a:p>
        </p:txBody>
      </p:sp>
      <p:sp>
        <p:nvSpPr>
          <p:cNvPr id="8" name="TextBox 7"/>
          <p:cNvSpPr txBox="1"/>
          <p:nvPr/>
        </p:nvSpPr>
        <p:spPr>
          <a:xfrm>
            <a:off x="5562600" y="5715000"/>
            <a:ext cx="2362200" cy="646331"/>
          </a:xfrm>
          <a:prstGeom prst="rect">
            <a:avLst/>
          </a:prstGeom>
          <a:noFill/>
        </p:spPr>
        <p:txBody>
          <a:bodyPr wrap="square" rtlCol="0">
            <a:spAutoFit/>
          </a:bodyPr>
          <a:lstStyle/>
          <a:p>
            <a:pPr algn="ctr"/>
            <a:r>
              <a:rPr lang="en-US" dirty="0" smtClean="0"/>
              <a:t>Improve their ability to thrive in society</a:t>
            </a:r>
          </a:p>
        </p:txBody>
      </p:sp>
      <p:sp>
        <p:nvSpPr>
          <p:cNvPr id="10" name="Oval 9"/>
          <p:cNvSpPr/>
          <p:nvPr/>
        </p:nvSpPr>
        <p:spPr>
          <a:xfrm>
            <a:off x="1905000" y="2108200"/>
            <a:ext cx="5562600" cy="34290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1" name="TextBox 10"/>
          <p:cNvSpPr txBox="1"/>
          <p:nvPr/>
        </p:nvSpPr>
        <p:spPr>
          <a:xfrm>
            <a:off x="2832100" y="3060700"/>
            <a:ext cx="3733800" cy="1754326"/>
          </a:xfrm>
          <a:prstGeom prst="rect">
            <a:avLst/>
          </a:prstGeom>
          <a:noFill/>
        </p:spPr>
        <p:txBody>
          <a:bodyPr wrap="square" rtlCol="0">
            <a:spAutoFit/>
          </a:bodyPr>
          <a:lstStyle/>
          <a:p>
            <a:pPr algn="ctr"/>
            <a:r>
              <a:rPr lang="en-US" sz="5400" b="1" dirty="0" smtClean="0"/>
              <a:t>Break</a:t>
            </a:r>
          </a:p>
          <a:p>
            <a:pPr algn="ctr"/>
            <a:r>
              <a:rPr lang="en-US" sz="5400" b="1" dirty="0" smtClean="0"/>
              <a:t>the Cycle</a:t>
            </a:r>
            <a:endParaRPr lang="en-US" sz="4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1000"/>
                                        <p:tgtEl>
                                          <p:spTgt spid="1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76200"/>
            <a:ext cx="8229600" cy="1143000"/>
          </a:xfrm>
        </p:spPr>
        <p:txBody>
          <a:bodyPr>
            <a:normAutofit/>
          </a:bodyPr>
          <a:lstStyle/>
          <a:p>
            <a:r>
              <a:rPr lang="en-US" sz="4400" dirty="0" smtClean="0"/>
              <a:t>Permanent </a:t>
            </a:r>
            <a:r>
              <a:rPr lang="en-US" sz="4400" dirty="0"/>
              <a:t>H</a:t>
            </a:r>
            <a:r>
              <a:rPr lang="en-US" sz="4400" dirty="0" smtClean="0"/>
              <a:t>ousing</a:t>
            </a:r>
            <a:endParaRPr lang="en-US" sz="4400" dirty="0"/>
          </a:p>
        </p:txBody>
      </p:sp>
      <p:pic>
        <p:nvPicPr>
          <p:cNvPr id="6" name="Content Placeholder 5" descr="16thmarket020109-2.jpg"/>
          <p:cNvPicPr>
            <a:picLocks noGrp="1" noChangeAspect="1"/>
          </p:cNvPicPr>
          <p:nvPr>
            <p:ph idx="1"/>
          </p:nvPr>
        </p:nvPicPr>
        <p:blipFill>
          <a:blip r:embed="rId3" cstate="print"/>
          <a:stretch>
            <a:fillRect/>
          </a:stretch>
        </p:blipFill>
        <p:spPr>
          <a:xfrm>
            <a:off x="5943600" y="1219200"/>
            <a:ext cx="2819400" cy="3609474"/>
          </a:xfrm>
        </p:spPr>
      </p:pic>
      <p:sp>
        <p:nvSpPr>
          <p:cNvPr id="14" name="Slide Number Placeholder 13"/>
          <p:cNvSpPr>
            <a:spLocks noGrp="1"/>
          </p:cNvSpPr>
          <p:nvPr>
            <p:ph type="sldNum" sz="quarter" idx="12"/>
          </p:nvPr>
        </p:nvSpPr>
        <p:spPr/>
        <p:txBody>
          <a:bodyPr/>
          <a:lstStyle/>
          <a:p>
            <a:fld id="{D192A3DD-FBCF-4445-B799-9CD77A909687}" type="slidenum">
              <a:rPr lang="en-US" smtClean="0"/>
              <a:pPr/>
              <a:t>25</a:t>
            </a:fld>
            <a:endParaRPr lang="en-US" dirty="0"/>
          </a:p>
        </p:txBody>
      </p:sp>
      <p:pic>
        <p:nvPicPr>
          <p:cNvPr id="7" name="Picture 6" descr="120911 133.jpg"/>
          <p:cNvPicPr>
            <a:picLocks noChangeAspect="1"/>
          </p:cNvPicPr>
          <p:nvPr/>
        </p:nvPicPr>
        <p:blipFill>
          <a:blip r:embed="rId4" cstate="print"/>
          <a:stretch>
            <a:fillRect/>
          </a:stretch>
        </p:blipFill>
        <p:spPr>
          <a:xfrm>
            <a:off x="685800" y="1219200"/>
            <a:ext cx="2286000" cy="3429000"/>
          </a:xfrm>
          <a:prstGeom prst="rect">
            <a:avLst/>
          </a:prstGeom>
        </p:spPr>
      </p:pic>
      <p:pic>
        <p:nvPicPr>
          <p:cNvPr id="12" name="Picture 11" descr="IMG_8514.JPG"/>
          <p:cNvPicPr>
            <a:picLocks noChangeAspect="1"/>
          </p:cNvPicPr>
          <p:nvPr/>
        </p:nvPicPr>
        <p:blipFill>
          <a:blip r:embed="rId5" cstate="print"/>
          <a:srcRect b="14286"/>
          <a:stretch>
            <a:fillRect/>
          </a:stretch>
        </p:blipFill>
        <p:spPr>
          <a:xfrm>
            <a:off x="5334000" y="4267200"/>
            <a:ext cx="3556000" cy="2286000"/>
          </a:xfrm>
          <a:prstGeom prst="rect">
            <a:avLst/>
          </a:prstGeom>
        </p:spPr>
      </p:pic>
      <p:pic>
        <p:nvPicPr>
          <p:cNvPr id="13" name="Picture 12" descr="mosaic wblue sky no lift.jpg"/>
          <p:cNvPicPr>
            <a:picLocks noChangeAspect="1"/>
          </p:cNvPicPr>
          <p:nvPr/>
        </p:nvPicPr>
        <p:blipFill>
          <a:blip r:embed="rId6" cstate="print"/>
          <a:stretch>
            <a:fillRect/>
          </a:stretch>
        </p:blipFill>
        <p:spPr>
          <a:xfrm>
            <a:off x="2971800" y="1219200"/>
            <a:ext cx="3019552" cy="3657600"/>
          </a:xfrm>
          <a:prstGeom prst="rect">
            <a:avLst/>
          </a:prstGeom>
        </p:spPr>
      </p:pic>
      <p:pic>
        <p:nvPicPr>
          <p:cNvPr id="10" name="Picture 9" descr="Blvd Apt.jpg"/>
          <p:cNvPicPr>
            <a:picLocks noChangeAspect="1"/>
          </p:cNvPicPr>
          <p:nvPr/>
        </p:nvPicPr>
        <p:blipFill>
          <a:blip r:embed="rId7" cstate="print"/>
          <a:srcRect b="12473"/>
          <a:stretch>
            <a:fillRect/>
          </a:stretch>
        </p:blipFill>
        <p:spPr>
          <a:xfrm>
            <a:off x="381000" y="4191000"/>
            <a:ext cx="3639020" cy="2438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4630738" algn="l"/>
              </a:tabLst>
            </a:pPr>
            <a:r>
              <a:rPr lang="en-US" sz="3400" dirty="0" smtClean="0"/>
              <a:t>How we do it: Permanent Housing</a:t>
            </a:r>
            <a:endParaRPr lang="en-US" sz="3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768725331"/>
              </p:ext>
            </p:extLst>
          </p:nvPr>
        </p:nvGraphicFramePr>
        <p:xfrm>
          <a:off x="457200" y="19050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Slide Number Placeholder 16"/>
          <p:cNvSpPr>
            <a:spLocks noGrp="1"/>
          </p:cNvSpPr>
          <p:nvPr>
            <p:ph type="sldNum" sz="quarter" idx="12"/>
          </p:nvPr>
        </p:nvSpPr>
        <p:spPr/>
        <p:txBody>
          <a:bodyPr/>
          <a:lstStyle/>
          <a:p>
            <a:fld id="{D192A3DD-FBCF-4445-B799-9CD77A909687}" type="slidenum">
              <a:rPr lang="en-US" smtClean="0"/>
              <a:pPr/>
              <a:t>26</a:t>
            </a:fld>
            <a:endParaRPr lang="en-US" dirty="0"/>
          </a:p>
        </p:txBody>
      </p:sp>
      <p:sp>
        <p:nvSpPr>
          <p:cNvPr id="11" name="TextBox 10"/>
          <p:cNvSpPr txBox="1"/>
          <p:nvPr/>
        </p:nvSpPr>
        <p:spPr>
          <a:xfrm>
            <a:off x="533400" y="1219200"/>
            <a:ext cx="8305800" cy="461665"/>
          </a:xfrm>
          <a:prstGeom prst="rect">
            <a:avLst/>
          </a:prstGeom>
          <a:noFill/>
        </p:spPr>
        <p:txBody>
          <a:bodyPr wrap="square" rtlCol="0">
            <a:spAutoFit/>
          </a:bodyPr>
          <a:lstStyle/>
          <a:p>
            <a:pPr algn="ctr"/>
            <a:r>
              <a:rPr lang="en-US" sz="2400" b="1" dirty="0" smtClean="0"/>
              <a:t>Tenant Services Team</a:t>
            </a:r>
            <a:endParaRPr lang="en-US" sz="2400" b="1" dirty="0"/>
          </a:p>
        </p:txBody>
      </p:sp>
      <p:grpSp>
        <p:nvGrpSpPr>
          <p:cNvPr id="28" name="Group 27"/>
          <p:cNvGrpSpPr/>
          <p:nvPr/>
        </p:nvGrpSpPr>
        <p:grpSpPr>
          <a:xfrm>
            <a:off x="685800" y="1981200"/>
            <a:ext cx="1146437" cy="1146437"/>
            <a:chOff x="3541581" y="2837"/>
            <a:chExt cx="1146437" cy="1146437"/>
          </a:xfrm>
          <a:scene3d>
            <a:camera prst="orthographicFront"/>
            <a:lightRig rig="threePt" dir="t">
              <a:rot lat="0" lon="0" rev="7500000"/>
            </a:lightRig>
          </a:scene3d>
        </p:grpSpPr>
        <p:sp>
          <p:nvSpPr>
            <p:cNvPr id="29" name="Oval 28"/>
            <p:cNvSpPr/>
            <p:nvPr/>
          </p:nvSpPr>
          <p:spPr>
            <a:xfrm>
              <a:off x="3541581" y="2837"/>
              <a:ext cx="1146437" cy="1146437"/>
            </a:xfrm>
            <a:prstGeom prst="ellipse">
              <a:avLst/>
            </a:prstGeom>
            <a:solidFill>
              <a:schemeClr val="accent4">
                <a:lumMod val="75000"/>
              </a:schemeClr>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Oval 4"/>
            <p:cNvSpPr/>
            <p:nvPr/>
          </p:nvSpPr>
          <p:spPr>
            <a:xfrm>
              <a:off x="3709473" y="170729"/>
              <a:ext cx="810653" cy="8106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dirty="0" smtClean="0">
                  <a:solidFill>
                    <a:schemeClr val="tx1"/>
                  </a:solidFill>
                </a:rPr>
                <a:t>Program Assistant</a:t>
              </a:r>
              <a:endParaRPr lang="en-US" sz="1200" kern="1200" baseline="0" dirty="0">
                <a:solidFill>
                  <a:schemeClr val="tx1"/>
                </a:solidFill>
              </a:endParaRPr>
            </a:p>
          </p:txBody>
        </p:sp>
      </p:grpSp>
      <p:grpSp>
        <p:nvGrpSpPr>
          <p:cNvPr id="31" name="Group 30"/>
          <p:cNvGrpSpPr/>
          <p:nvPr/>
        </p:nvGrpSpPr>
        <p:grpSpPr>
          <a:xfrm>
            <a:off x="7391400" y="4724400"/>
            <a:ext cx="1146437" cy="1146437"/>
            <a:chOff x="3541581" y="2837"/>
            <a:chExt cx="1146437" cy="1146437"/>
          </a:xfrm>
          <a:scene3d>
            <a:camera prst="orthographicFront"/>
            <a:lightRig rig="threePt" dir="t">
              <a:rot lat="0" lon="0" rev="7500000"/>
            </a:lightRig>
          </a:scene3d>
        </p:grpSpPr>
        <p:sp>
          <p:nvSpPr>
            <p:cNvPr id="32" name="Oval 31"/>
            <p:cNvSpPr/>
            <p:nvPr/>
          </p:nvSpPr>
          <p:spPr>
            <a:xfrm>
              <a:off x="3541581" y="2837"/>
              <a:ext cx="1146437" cy="1146437"/>
            </a:xfrm>
            <a:prstGeom prst="ellipse">
              <a:avLst/>
            </a:prstGeom>
            <a:solidFill>
              <a:schemeClr val="accent4">
                <a:lumMod val="75000"/>
              </a:schemeClr>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Oval 4"/>
            <p:cNvSpPr/>
            <p:nvPr/>
          </p:nvSpPr>
          <p:spPr>
            <a:xfrm>
              <a:off x="3709473" y="170729"/>
              <a:ext cx="810653" cy="8106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dirty="0" smtClean="0">
                  <a:solidFill>
                    <a:schemeClr val="tx1"/>
                  </a:solidFill>
                </a:rPr>
                <a:t>Chaplaincy</a:t>
              </a:r>
              <a:endParaRPr lang="en-US" sz="1200" kern="1200" baseline="0" dirty="0">
                <a:solidFill>
                  <a:schemeClr val="tx1"/>
                </a:solidFill>
              </a:endParaRPr>
            </a:p>
          </p:txBody>
        </p:sp>
      </p:grpSp>
      <p:grpSp>
        <p:nvGrpSpPr>
          <p:cNvPr id="34" name="Group 33"/>
          <p:cNvGrpSpPr/>
          <p:nvPr/>
        </p:nvGrpSpPr>
        <p:grpSpPr>
          <a:xfrm>
            <a:off x="685800" y="5029200"/>
            <a:ext cx="1146437" cy="1146437"/>
            <a:chOff x="3541581" y="2837"/>
            <a:chExt cx="1146437" cy="1146437"/>
          </a:xfrm>
          <a:scene3d>
            <a:camera prst="orthographicFront"/>
            <a:lightRig rig="threePt" dir="t">
              <a:rot lat="0" lon="0" rev="7500000"/>
            </a:lightRig>
          </a:scene3d>
        </p:grpSpPr>
        <p:sp>
          <p:nvSpPr>
            <p:cNvPr id="35" name="Oval 34"/>
            <p:cNvSpPr/>
            <p:nvPr/>
          </p:nvSpPr>
          <p:spPr>
            <a:xfrm>
              <a:off x="3541581" y="2837"/>
              <a:ext cx="1146437" cy="1146437"/>
            </a:xfrm>
            <a:prstGeom prst="ellipse">
              <a:avLst/>
            </a:prstGeom>
            <a:solidFill>
              <a:schemeClr val="accent4">
                <a:lumMod val="75000"/>
              </a:schemeClr>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Oval 4"/>
            <p:cNvSpPr/>
            <p:nvPr/>
          </p:nvSpPr>
          <p:spPr>
            <a:xfrm>
              <a:off x="3709473" y="170729"/>
              <a:ext cx="810653" cy="8106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dirty="0" smtClean="0">
                  <a:solidFill>
                    <a:schemeClr val="tx1"/>
                  </a:solidFill>
                </a:rPr>
                <a:t>Instructors</a:t>
              </a:r>
              <a:endParaRPr lang="en-US" sz="1200" kern="1200" baseline="0" dirty="0">
                <a:solidFill>
                  <a:schemeClr val="tx1"/>
                </a:solidFill>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tabLst>
                <a:tab pos="4572000" algn="l"/>
              </a:tabLst>
            </a:pPr>
            <a:r>
              <a:rPr lang="en-US" dirty="0" smtClean="0"/>
              <a:t>Outcomes: PERMANENT Housing</a:t>
            </a:r>
            <a:endParaRPr lang="en-US" dirty="0"/>
          </a:p>
        </p:txBody>
      </p:sp>
      <p:graphicFrame>
        <p:nvGraphicFramePr>
          <p:cNvPr id="24" name="Content Placeholder 23"/>
          <p:cNvGraphicFramePr>
            <a:graphicFrameLocks noGrp="1"/>
          </p:cNvGraphicFramePr>
          <p:nvPr>
            <p:ph idx="1"/>
          </p:nvPr>
        </p:nvGraphicFramePr>
        <p:xfrm>
          <a:off x="304800" y="1828800"/>
          <a:ext cx="4343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p:cNvSpPr>
            <a:spLocks noGrp="1"/>
          </p:cNvSpPr>
          <p:nvPr>
            <p:ph type="sldNum" sz="quarter" idx="12"/>
          </p:nvPr>
        </p:nvSpPr>
        <p:spPr/>
        <p:txBody>
          <a:bodyPr/>
          <a:lstStyle/>
          <a:p>
            <a:fld id="{D192A3DD-FBCF-4445-B799-9CD77A909687}" type="slidenum">
              <a:rPr lang="en-US" smtClean="0"/>
              <a:pPr/>
              <a:t>27</a:t>
            </a:fld>
            <a:endParaRPr lang="en-US" dirty="0"/>
          </a:p>
        </p:txBody>
      </p:sp>
      <p:graphicFrame>
        <p:nvGraphicFramePr>
          <p:cNvPr id="5" name="Content Placeholder 23"/>
          <p:cNvGraphicFramePr>
            <a:graphicFrameLocks/>
          </p:cNvGraphicFramePr>
          <p:nvPr/>
        </p:nvGraphicFramePr>
        <p:xfrm>
          <a:off x="4495800" y="1828800"/>
          <a:ext cx="4343400"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p:cNvSpPr txBox="1"/>
          <p:nvPr/>
        </p:nvSpPr>
        <p:spPr>
          <a:xfrm>
            <a:off x="6134100" y="2806700"/>
            <a:ext cx="11430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schemeClr val="bg1"/>
                </a:solidFill>
                <a:latin typeface="Calibri" panose="020F0502020204030204" pitchFamily="34" charset="0"/>
              </a:rPr>
              <a:t>73/165</a:t>
            </a:r>
            <a:endParaRPr lang="en-US" sz="1400" dirty="0">
              <a:solidFill>
                <a:schemeClr val="bg1"/>
              </a:solidFill>
              <a:latin typeface="Calibri" panose="020F0502020204030204" pitchFamily="34" charset="0"/>
            </a:endParaRPr>
          </a:p>
        </p:txBody>
      </p:sp>
      <p:sp>
        <p:nvSpPr>
          <p:cNvPr id="9" name="TextBox 8"/>
          <p:cNvSpPr txBox="1"/>
          <p:nvPr/>
        </p:nvSpPr>
        <p:spPr>
          <a:xfrm>
            <a:off x="1295400" y="1295400"/>
            <a:ext cx="6705600" cy="646331"/>
          </a:xfrm>
          <a:prstGeom prst="rect">
            <a:avLst/>
          </a:prstGeom>
          <a:noFill/>
        </p:spPr>
        <p:txBody>
          <a:bodyPr wrap="square" rtlCol="0">
            <a:spAutoFit/>
          </a:bodyPr>
          <a:lstStyle/>
          <a:p>
            <a:pPr algn="ctr"/>
            <a:r>
              <a:rPr lang="en-US" sz="3600" b="1" dirty="0" smtClean="0">
                <a:solidFill>
                  <a:schemeClr val="bg1"/>
                </a:solidFill>
                <a:latin typeface="Calibri" panose="020F0502020204030204" pitchFamily="34" charset="0"/>
              </a:rPr>
              <a:t>Tenants Served</a:t>
            </a:r>
            <a:endParaRPr lang="en-US" sz="3600" b="1"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tabLst>
                <a:tab pos="4572000" algn="l"/>
              </a:tabLst>
            </a:pPr>
            <a:r>
              <a:rPr lang="en-US" dirty="0" smtClean="0"/>
              <a:t>Outcomes:  PERMANENT Housing</a:t>
            </a:r>
            <a:endParaRPr lang="en-US" dirty="0"/>
          </a:p>
        </p:txBody>
      </p:sp>
      <p:graphicFrame>
        <p:nvGraphicFramePr>
          <p:cNvPr id="24" name="Content Placeholder 23"/>
          <p:cNvGraphicFramePr>
            <a:graphicFrameLocks noGrp="1"/>
          </p:cNvGraphicFramePr>
          <p:nvPr>
            <p:ph idx="1"/>
            <p:extLst>
              <p:ext uri="{D42A27DB-BD31-4B8C-83A1-F6EECF244321}">
                <p14:modId xmlns:p14="http://schemas.microsoft.com/office/powerpoint/2010/main" xmlns="" val="1354778911"/>
              </p:ext>
            </p:extLst>
          </p:nvPr>
        </p:nvGraphicFramePr>
        <p:xfrm>
          <a:off x="304800" y="1295400"/>
          <a:ext cx="86868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D192A3DD-FBCF-4445-B799-9CD77A909687}"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tabLst>
                <a:tab pos="4572000" algn="l"/>
              </a:tabLst>
            </a:pPr>
            <a:r>
              <a:rPr lang="en-US" dirty="0" smtClean="0"/>
              <a:t>Outcomes:  PERMANENT Housing</a:t>
            </a:r>
            <a:endParaRPr lang="en-US" dirty="0"/>
          </a:p>
        </p:txBody>
      </p:sp>
      <p:graphicFrame>
        <p:nvGraphicFramePr>
          <p:cNvPr id="24" name="Content Placeholder 23"/>
          <p:cNvGraphicFramePr>
            <a:graphicFrameLocks noGrp="1"/>
          </p:cNvGraphicFramePr>
          <p:nvPr>
            <p:ph idx="1"/>
          </p:nvPr>
        </p:nvGraphicFramePr>
        <p:xfrm>
          <a:off x="304800" y="1295400"/>
          <a:ext cx="86868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D192A3DD-FBCF-4445-B799-9CD77A909687}"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Homelessness:  National</a:t>
            </a:r>
            <a:endParaRPr lang="en-US" dirty="0"/>
          </a:p>
        </p:txBody>
      </p:sp>
      <p:graphicFrame>
        <p:nvGraphicFramePr>
          <p:cNvPr id="4" name="Content Placeholder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D192A3DD-FBCF-4445-B799-9CD77A909687}"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7654925" algn="l"/>
                <a:tab pos="7772400" algn="l"/>
              </a:tabLst>
            </a:pPr>
            <a:r>
              <a:rPr lang="en-US" dirty="0" smtClean="0"/>
              <a:t>2014 and beyond	</a:t>
            </a:r>
            <a:endParaRPr lang="en-US" dirty="0"/>
          </a:p>
        </p:txBody>
      </p:sp>
      <p:sp>
        <p:nvSpPr>
          <p:cNvPr id="4" name="Content Placeholder 3"/>
          <p:cNvSpPr>
            <a:spLocks noGrp="1"/>
          </p:cNvSpPr>
          <p:nvPr>
            <p:ph idx="1"/>
          </p:nvPr>
        </p:nvSpPr>
        <p:spPr>
          <a:xfrm>
            <a:off x="457200" y="1231900"/>
            <a:ext cx="8255000" cy="5461000"/>
          </a:xfrm>
        </p:spPr>
        <p:txBody>
          <a:bodyPr>
            <a:normAutofit/>
          </a:bodyPr>
          <a:lstStyle/>
          <a:p>
            <a:pPr lvl="0"/>
            <a:r>
              <a:rPr lang="en-US" dirty="0" smtClean="0"/>
              <a:t>Community:</a:t>
            </a:r>
          </a:p>
          <a:p>
            <a:pPr lvl="1"/>
            <a:r>
              <a:rPr lang="en-US" dirty="0" smtClean="0"/>
              <a:t>Create more affordable housing</a:t>
            </a:r>
          </a:p>
          <a:p>
            <a:pPr lvl="1"/>
            <a:r>
              <a:rPr lang="en-US" dirty="0" smtClean="0"/>
              <a:t>Provide a broader variety of employment opportunities</a:t>
            </a:r>
          </a:p>
          <a:p>
            <a:pPr lvl="1"/>
            <a:r>
              <a:rPr lang="en-US" dirty="0" smtClean="0"/>
              <a:t>See your neighbor – homelessness isn’t a problem, it’s a person.</a:t>
            </a:r>
          </a:p>
          <a:p>
            <a:pPr lvl="1">
              <a:buNone/>
            </a:pPr>
            <a:endParaRPr lang="en-US" sz="900" dirty="0" smtClean="0"/>
          </a:p>
          <a:p>
            <a:r>
              <a:rPr lang="en-US" dirty="0" smtClean="0"/>
              <a:t>Service Providers &amp; Stakeholders:</a:t>
            </a:r>
          </a:p>
          <a:p>
            <a:pPr lvl="1"/>
            <a:r>
              <a:rPr lang="en-US" dirty="0" smtClean="0"/>
              <a:t>Maximize new rental assistance offerings from the Housing Commission</a:t>
            </a:r>
          </a:p>
          <a:p>
            <a:pPr lvl="1"/>
            <a:r>
              <a:rPr lang="en-US" dirty="0" smtClean="0"/>
              <a:t>Dosage, dosage, dosage</a:t>
            </a:r>
          </a:p>
          <a:p>
            <a:pPr lvl="0"/>
            <a:endParaRPr lang="en-US" dirty="0" smtClean="0"/>
          </a:p>
          <a:p>
            <a:pPr lvl="1"/>
            <a:endParaRPr lang="en-US" dirty="0" smtClean="0"/>
          </a:p>
          <a:p>
            <a:pPr lvl="0"/>
            <a:endParaRPr lang="en-US" dirty="0" smtClean="0"/>
          </a:p>
        </p:txBody>
      </p:sp>
      <p:sp>
        <p:nvSpPr>
          <p:cNvPr id="5" name="Slide Number Placeholder 4"/>
          <p:cNvSpPr>
            <a:spLocks noGrp="1"/>
          </p:cNvSpPr>
          <p:nvPr>
            <p:ph type="sldNum" sz="quarter" idx="12"/>
          </p:nvPr>
        </p:nvSpPr>
        <p:spPr/>
        <p:txBody>
          <a:bodyPr/>
          <a:lstStyle/>
          <a:p>
            <a:fld id="{D192A3DD-FBCF-4445-B799-9CD77A909687}"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Next for </a:t>
            </a:r>
            <a:br>
              <a:rPr lang="en-US" dirty="0" smtClean="0"/>
            </a:br>
            <a:r>
              <a:rPr lang="en-US" dirty="0" smtClean="0"/>
              <a:t>St. Vincent de Paul Village?</a:t>
            </a:r>
            <a:endParaRPr lang="en-US" dirty="0"/>
          </a:p>
        </p:txBody>
      </p:sp>
      <p:sp>
        <p:nvSpPr>
          <p:cNvPr id="3" name="Content Placeholder 2"/>
          <p:cNvSpPr>
            <a:spLocks noGrp="1"/>
          </p:cNvSpPr>
          <p:nvPr>
            <p:ph idx="1"/>
          </p:nvPr>
        </p:nvSpPr>
        <p:spPr/>
        <p:txBody>
          <a:bodyPr>
            <a:normAutofit fontScale="77500" lnSpcReduction="20000"/>
          </a:bodyPr>
          <a:lstStyle/>
          <a:p>
            <a:pPr lvl="1"/>
            <a:r>
              <a:rPr lang="en-US" sz="3200" dirty="0" smtClean="0"/>
              <a:t>Continue “Housing First” effort to highest users of public/private services (Project 25), which saved the community $1.9 million in one year</a:t>
            </a:r>
          </a:p>
          <a:p>
            <a:pPr lvl="1">
              <a:buNone/>
            </a:pPr>
            <a:endParaRPr lang="en-US" sz="3200" dirty="0" smtClean="0"/>
          </a:p>
          <a:p>
            <a:pPr lvl="1"/>
            <a:r>
              <a:rPr lang="en-US" sz="3200" dirty="0" smtClean="0"/>
              <a:t>Continue “best dosage” philosophy</a:t>
            </a:r>
          </a:p>
          <a:p>
            <a:pPr lvl="1">
              <a:buNone/>
            </a:pPr>
            <a:endParaRPr lang="en-US" sz="3200" dirty="0" smtClean="0"/>
          </a:p>
          <a:p>
            <a:pPr lvl="1"/>
            <a:r>
              <a:rPr lang="en-US" sz="3200" dirty="0" smtClean="0"/>
              <a:t>Use strengths of transitional housing to continue successful exits from transitional housing to market rate and unsubsidized housing </a:t>
            </a:r>
          </a:p>
          <a:p>
            <a:pPr lvl="1">
              <a:buNone/>
            </a:pPr>
            <a:endParaRPr lang="en-US" sz="3200" dirty="0" smtClean="0"/>
          </a:p>
          <a:p>
            <a:pPr lvl="1"/>
            <a:r>
              <a:rPr lang="en-US" sz="3200" dirty="0" smtClean="0"/>
              <a:t>Promote movement from subsidized permanent housing to unsubsidized permanent housing</a:t>
            </a:r>
          </a:p>
          <a:p>
            <a:endParaRPr lang="en-US" dirty="0"/>
          </a:p>
        </p:txBody>
      </p:sp>
      <p:sp>
        <p:nvSpPr>
          <p:cNvPr id="4" name="Slide Number Placeholder 3"/>
          <p:cNvSpPr>
            <a:spLocks noGrp="1"/>
          </p:cNvSpPr>
          <p:nvPr>
            <p:ph type="sldNum" sz="quarter" idx="12"/>
          </p:nvPr>
        </p:nvSpPr>
        <p:spPr/>
        <p:txBody>
          <a:bodyPr/>
          <a:lstStyle/>
          <a:p>
            <a:fld id="{D192A3DD-FBCF-4445-B799-9CD77A909687}"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7654925" algn="l"/>
                <a:tab pos="7772400" algn="l"/>
              </a:tabLst>
            </a:pPr>
            <a:r>
              <a:rPr lang="en-US" dirty="0" smtClean="0"/>
              <a:t>Finally – More Systemic </a:t>
            </a:r>
            <a:br>
              <a:rPr lang="en-US" dirty="0" smtClean="0"/>
            </a:br>
            <a:r>
              <a:rPr lang="en-US" dirty="0" smtClean="0"/>
              <a:t>Change Needed!</a:t>
            </a:r>
            <a:endParaRPr lang="en-US" dirty="0"/>
          </a:p>
        </p:txBody>
      </p:sp>
      <p:sp>
        <p:nvSpPr>
          <p:cNvPr id="4" name="Content Placeholder 3"/>
          <p:cNvSpPr>
            <a:spLocks noGrp="1"/>
          </p:cNvSpPr>
          <p:nvPr>
            <p:ph idx="1"/>
          </p:nvPr>
        </p:nvSpPr>
        <p:spPr>
          <a:xfrm>
            <a:off x="304800" y="1447800"/>
            <a:ext cx="8686800" cy="4279900"/>
          </a:xfrm>
        </p:spPr>
        <p:txBody>
          <a:bodyPr>
            <a:normAutofit lnSpcReduction="10000"/>
          </a:bodyPr>
          <a:lstStyle/>
          <a:p>
            <a:pPr lvl="0">
              <a:spcAft>
                <a:spcPts val="600"/>
              </a:spcAft>
            </a:pPr>
            <a:endParaRPr lang="en-US" sz="2400" dirty="0" smtClean="0"/>
          </a:p>
          <a:p>
            <a:pPr>
              <a:spcAft>
                <a:spcPts val="600"/>
              </a:spcAft>
            </a:pPr>
            <a:r>
              <a:rPr lang="en-US" sz="2400" dirty="0" smtClean="0"/>
              <a:t>Strengthen the “safety net” so resources don’t disintegrate.</a:t>
            </a:r>
          </a:p>
          <a:p>
            <a:pPr lvl="1">
              <a:spcAft>
                <a:spcPts val="600"/>
              </a:spcAft>
            </a:pPr>
            <a:r>
              <a:rPr lang="en-US" dirty="0" smtClean="0"/>
              <a:t>EXAMPLE:  In partnership with Corporation for Supportive Housing, St. Vincent’s designed, facilitated and implemented HOPE San Diego. Our staff have trained 24 community agencies in the best practice.</a:t>
            </a:r>
          </a:p>
          <a:p>
            <a:pPr lvl="2">
              <a:spcAft>
                <a:spcPts val="600"/>
              </a:spcAft>
            </a:pPr>
            <a:r>
              <a:rPr lang="en-US" sz="2400" dirty="0" smtClean="0"/>
              <a:t>80% of clients seeking benefits through the HOPE San Diego process received benefits within 88 days of application. Nationally, only 30% of people receive benefits on the first application and it can take from 18-36 months.</a:t>
            </a:r>
          </a:p>
          <a:p>
            <a:pPr lvl="1">
              <a:spcAft>
                <a:spcPts val="600"/>
              </a:spcAft>
            </a:pPr>
            <a:endParaRPr lang="en-US" sz="2600" dirty="0" smtClean="0"/>
          </a:p>
          <a:p>
            <a:pPr lvl="0"/>
            <a:endParaRPr lang="en-US" dirty="0" smtClean="0"/>
          </a:p>
          <a:p>
            <a:pPr lvl="0"/>
            <a:endParaRPr lang="en-US" dirty="0" smtClean="0"/>
          </a:p>
        </p:txBody>
      </p:sp>
      <p:sp>
        <p:nvSpPr>
          <p:cNvPr id="5" name="Slide Number Placeholder 4"/>
          <p:cNvSpPr>
            <a:spLocks noGrp="1"/>
          </p:cNvSpPr>
          <p:nvPr>
            <p:ph type="sldNum" sz="quarter" idx="12"/>
          </p:nvPr>
        </p:nvSpPr>
        <p:spPr/>
        <p:txBody>
          <a:bodyPr/>
          <a:lstStyle/>
          <a:p>
            <a:fld id="{D192A3DD-FBCF-4445-B799-9CD77A909687}" type="slidenum">
              <a:rPr lang="en-US" smtClean="0"/>
              <a:pPr/>
              <a:t>32</a:t>
            </a:fld>
            <a:endParaRPr lang="en-US" dirty="0"/>
          </a:p>
        </p:txBody>
      </p:sp>
      <p:sp>
        <p:nvSpPr>
          <p:cNvPr id="6" name="TextBox 5"/>
          <p:cNvSpPr txBox="1"/>
          <p:nvPr/>
        </p:nvSpPr>
        <p:spPr>
          <a:xfrm>
            <a:off x="381000" y="5626100"/>
            <a:ext cx="8343900" cy="954107"/>
          </a:xfrm>
          <a:prstGeom prst="rect">
            <a:avLst/>
          </a:prstGeom>
          <a:noFill/>
        </p:spPr>
        <p:txBody>
          <a:bodyPr wrap="square" rtlCol="0">
            <a:spAutoFit/>
          </a:bodyPr>
          <a:lstStyle/>
          <a:p>
            <a:pPr algn="ctr"/>
            <a:r>
              <a:rPr lang="en-US" sz="2800" i="1" dirty="0" smtClean="0"/>
              <a:t>Earlier intervention </a:t>
            </a:r>
          </a:p>
          <a:p>
            <a:pPr algn="ctr"/>
            <a:r>
              <a:rPr lang="en-US" sz="2800" i="1" dirty="0" smtClean="0"/>
              <a:t>makes a difference.</a:t>
            </a: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ox(in)">
                                      <p:cBhvr>
                                        <p:cTn id="10" dur="500"/>
                                        <p:tgtEl>
                                          <p:spTgt spid="4">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ox(in)">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“Neighbors helping neighbors”</a:t>
            </a:r>
            <a:endParaRPr lang="en-US" sz="4800" dirty="0"/>
          </a:p>
        </p:txBody>
      </p:sp>
      <p:sp>
        <p:nvSpPr>
          <p:cNvPr id="4" name="Slide Number Placeholder 3"/>
          <p:cNvSpPr>
            <a:spLocks noGrp="1"/>
          </p:cNvSpPr>
          <p:nvPr>
            <p:ph type="sldNum" sz="quarter" idx="12"/>
          </p:nvPr>
        </p:nvSpPr>
        <p:spPr/>
        <p:txBody>
          <a:bodyPr/>
          <a:lstStyle/>
          <a:p>
            <a:fld id="{D192A3DD-FBCF-4445-B799-9CD77A909687}" type="slidenum">
              <a:rPr lang="en-US" smtClean="0"/>
              <a:pPr/>
              <a:t>33</a:t>
            </a:fld>
            <a:endParaRPr lang="en-US" dirty="0"/>
          </a:p>
        </p:txBody>
      </p:sp>
      <p:sp>
        <p:nvSpPr>
          <p:cNvPr id="3" name="Subtitle 2"/>
          <p:cNvSpPr>
            <a:spLocks noGrp="1"/>
          </p:cNvSpPr>
          <p:nvPr>
            <p:ph type="subTitle" idx="1"/>
          </p:nvPr>
        </p:nvSpPr>
        <p:spPr>
          <a:xfrm>
            <a:off x="381000" y="3581400"/>
            <a:ext cx="8458200" cy="914400"/>
          </a:xfrm>
        </p:spPr>
        <p:txBody>
          <a:bodyPr/>
          <a:lstStyle/>
          <a:p>
            <a:r>
              <a:rPr lang="en-US" dirty="0" smtClean="0"/>
              <a:t>St. Vincent de Paul Village, Inc.</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3762"/>
          </a:xfrm>
        </p:spPr>
        <p:txBody>
          <a:bodyPr/>
          <a:lstStyle/>
          <a:p>
            <a:r>
              <a:rPr lang="en-US" dirty="0" smtClean="0"/>
              <a:t>Homelessness:  San Diego</a:t>
            </a:r>
            <a:endParaRPr lang="en-US" dirty="0"/>
          </a:p>
        </p:txBody>
      </p:sp>
      <p:graphicFrame>
        <p:nvGraphicFramePr>
          <p:cNvPr id="4" name="Content Placeholder 3"/>
          <p:cNvGraphicFramePr>
            <a:graphicFrameLocks noGrp="1"/>
          </p:cNvGraphicFramePr>
          <p:nvPr>
            <p:ph idx="1"/>
          </p:nvPr>
        </p:nvGraphicFramePr>
        <p:xfrm>
          <a:off x="457200" y="1244600"/>
          <a:ext cx="8229600" cy="506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D192A3DD-FBCF-4445-B799-9CD77A909687}"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graphicFrame>
        <p:nvGraphicFramePr>
          <p:cNvPr id="4" name="Content Placeholder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D192A3DD-FBCF-4445-B799-9CD77A909687}"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60662"/>
          </a:xfrm>
        </p:spPr>
        <p:txBody>
          <a:bodyPr/>
          <a:lstStyle/>
          <a:p>
            <a:r>
              <a:rPr lang="en-US" dirty="0" smtClean="0"/>
              <a:t>Eliminating Homelessness</a:t>
            </a:r>
            <a:br>
              <a:rPr lang="en-US" dirty="0" smtClean="0"/>
            </a:br>
            <a:r>
              <a:rPr lang="en-US" dirty="0" smtClean="0"/>
              <a:t>in San Diego</a:t>
            </a:r>
            <a:endParaRPr lang="en-US" dirty="0"/>
          </a:p>
        </p:txBody>
      </p:sp>
      <p:sp>
        <p:nvSpPr>
          <p:cNvPr id="3" name="Content Placeholder 2"/>
          <p:cNvSpPr>
            <a:spLocks noGrp="1"/>
          </p:cNvSpPr>
          <p:nvPr>
            <p:ph idx="1"/>
          </p:nvPr>
        </p:nvSpPr>
        <p:spPr>
          <a:xfrm>
            <a:off x="457200" y="3276600"/>
            <a:ext cx="8229600" cy="3032760"/>
          </a:xfrm>
        </p:spPr>
        <p:txBody>
          <a:bodyPr/>
          <a:lstStyle/>
          <a:p>
            <a:endParaRPr lang="en-US" dirty="0"/>
          </a:p>
        </p:txBody>
      </p:sp>
      <p:sp>
        <p:nvSpPr>
          <p:cNvPr id="4" name="Slide Number Placeholder 3"/>
          <p:cNvSpPr>
            <a:spLocks noGrp="1"/>
          </p:cNvSpPr>
          <p:nvPr>
            <p:ph type="sldNum" sz="quarter" idx="12"/>
          </p:nvPr>
        </p:nvSpPr>
        <p:spPr/>
        <p:txBody>
          <a:bodyPr/>
          <a:lstStyle/>
          <a:p>
            <a:fld id="{D192A3DD-FBCF-4445-B799-9CD77A909687}"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a homeless person need to leave </a:t>
            </a:r>
            <a:r>
              <a:rPr lang="en-US" dirty="0" err="1" smtClean="0"/>
              <a:t>homlessness</a:t>
            </a:r>
            <a:r>
              <a:rPr lang="en-US" dirty="0" smtClean="0"/>
              <a:t>?</a:t>
            </a:r>
            <a:endParaRPr lang="en-US" dirty="0"/>
          </a:p>
        </p:txBody>
      </p:sp>
      <p:sp>
        <p:nvSpPr>
          <p:cNvPr id="5" name="Slide Number Placeholder 4"/>
          <p:cNvSpPr>
            <a:spLocks noGrp="1"/>
          </p:cNvSpPr>
          <p:nvPr>
            <p:ph type="sldNum" sz="quarter" idx="12"/>
          </p:nvPr>
        </p:nvSpPr>
        <p:spPr/>
        <p:txBody>
          <a:bodyPr/>
          <a:lstStyle/>
          <a:p>
            <a:fld id="{D192A3DD-FBCF-4445-B799-9CD77A909687}" type="slidenum">
              <a:rPr lang="en-US" smtClean="0"/>
              <a:pPr/>
              <a:t>7</a:t>
            </a:fld>
            <a:endParaRPr lang="en-US" dirty="0"/>
          </a:p>
        </p:txBody>
      </p:sp>
      <p:graphicFrame>
        <p:nvGraphicFramePr>
          <p:cNvPr id="4" name="Diagram 3"/>
          <p:cNvGraphicFramePr/>
          <p:nvPr/>
        </p:nvGraphicFramePr>
        <p:xfrm>
          <a:off x="685800" y="1625600"/>
          <a:ext cx="78486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877366F-3163-41FC-9BAB-CAC1D6C2C309}"/>
                                            </p:graphicEl>
                                          </p:spTgt>
                                        </p:tgtEl>
                                        <p:attrNameLst>
                                          <p:attrName>style.visibility</p:attrName>
                                        </p:attrNameLst>
                                      </p:cBhvr>
                                      <p:to>
                                        <p:strVal val="visible"/>
                                      </p:to>
                                    </p:set>
                                    <p:animEffect transition="in" filter="fade">
                                      <p:cBhvr>
                                        <p:cTn id="7" dur="2000"/>
                                        <p:tgtEl>
                                          <p:spTgt spid="4">
                                            <p:graphicEl>
                                              <a:dgm id="{2877366F-3163-41FC-9BAB-CAC1D6C2C30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1C17AC4B-537C-487E-92D2-6504C5B3BD37}"/>
                                            </p:graphicEl>
                                          </p:spTgt>
                                        </p:tgtEl>
                                        <p:attrNameLst>
                                          <p:attrName>style.visibility</p:attrName>
                                        </p:attrNameLst>
                                      </p:cBhvr>
                                      <p:to>
                                        <p:strVal val="visible"/>
                                      </p:to>
                                    </p:set>
                                    <p:animEffect transition="in" filter="fade">
                                      <p:cBhvr>
                                        <p:cTn id="12" dur="2000"/>
                                        <p:tgtEl>
                                          <p:spTgt spid="4">
                                            <p:graphicEl>
                                              <a:dgm id="{1C17AC4B-537C-487E-92D2-6504C5B3BD3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07D1EFFD-C64C-4F82-8255-9814AD9EF69A}"/>
                                            </p:graphicEl>
                                          </p:spTgt>
                                        </p:tgtEl>
                                        <p:attrNameLst>
                                          <p:attrName>style.visibility</p:attrName>
                                        </p:attrNameLst>
                                      </p:cBhvr>
                                      <p:to>
                                        <p:strVal val="visible"/>
                                      </p:to>
                                    </p:set>
                                    <p:animEffect transition="in" filter="fade">
                                      <p:cBhvr>
                                        <p:cTn id="17" dur="2000"/>
                                        <p:tgtEl>
                                          <p:spTgt spid="4">
                                            <p:graphicEl>
                                              <a:dgm id="{07D1EFFD-C64C-4F82-8255-9814AD9EF6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a:t>
            </a:r>
            <a:endParaRPr lang="en-US" dirty="0"/>
          </a:p>
        </p:txBody>
      </p:sp>
      <p:sp>
        <p:nvSpPr>
          <p:cNvPr id="3" name="Content Placeholder 2"/>
          <p:cNvSpPr>
            <a:spLocks noGrp="1"/>
          </p:cNvSpPr>
          <p:nvPr>
            <p:ph idx="1"/>
          </p:nvPr>
        </p:nvSpPr>
        <p:spPr/>
        <p:txBody>
          <a:bodyPr>
            <a:normAutofit fontScale="92500" lnSpcReduction="10000"/>
          </a:bodyPr>
          <a:lstStyle/>
          <a:p>
            <a:r>
              <a:rPr lang="en-US" sz="3600" b="1" dirty="0" smtClean="0"/>
              <a:t>Sources:</a:t>
            </a:r>
          </a:p>
          <a:p>
            <a:pPr lvl="1"/>
            <a:r>
              <a:rPr lang="en-US" sz="3200" dirty="0" smtClean="0"/>
              <a:t>Employment</a:t>
            </a:r>
          </a:p>
          <a:p>
            <a:pPr lvl="1"/>
            <a:r>
              <a:rPr lang="en-US" sz="3200" dirty="0" smtClean="0"/>
              <a:t>Social Security Disability</a:t>
            </a:r>
          </a:p>
          <a:p>
            <a:pPr lvl="1"/>
            <a:r>
              <a:rPr lang="en-US" sz="3200" dirty="0" smtClean="0"/>
              <a:t>Retirement Benefits, etc.</a:t>
            </a:r>
          </a:p>
          <a:p>
            <a:pPr lvl="1"/>
            <a:r>
              <a:rPr lang="en-US" sz="3200" dirty="0" smtClean="0"/>
              <a:t>Rental vouchers</a:t>
            </a:r>
          </a:p>
          <a:p>
            <a:pPr lvl="1"/>
            <a:endParaRPr lang="en-US" sz="3200" dirty="0" smtClean="0"/>
          </a:p>
          <a:p>
            <a:r>
              <a:rPr lang="en-US" sz="3600" b="1" dirty="0" smtClean="0"/>
              <a:t>Manage it:</a:t>
            </a:r>
          </a:p>
          <a:p>
            <a:pPr lvl="1"/>
            <a:r>
              <a:rPr lang="en-US" sz="3200" dirty="0" smtClean="0"/>
              <a:t>Life skills , math skills….not always enough.</a:t>
            </a:r>
          </a:p>
          <a:p>
            <a:pPr>
              <a:buNone/>
            </a:pPr>
            <a:endParaRPr lang="en-US" sz="3600" dirty="0"/>
          </a:p>
        </p:txBody>
      </p:sp>
      <p:sp>
        <p:nvSpPr>
          <p:cNvPr id="4" name="Slide Number Placeholder 3"/>
          <p:cNvSpPr>
            <a:spLocks noGrp="1"/>
          </p:cNvSpPr>
          <p:nvPr>
            <p:ph type="sldNum" sz="quarter" idx="12"/>
          </p:nvPr>
        </p:nvSpPr>
        <p:spPr/>
        <p:txBody>
          <a:bodyPr/>
          <a:lstStyle/>
          <a:p>
            <a:fld id="{D192A3DD-FBCF-4445-B799-9CD77A909687}"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a:t>
            </a:r>
            <a:endParaRPr lang="en-US" dirty="0"/>
          </a:p>
        </p:txBody>
      </p:sp>
      <p:sp>
        <p:nvSpPr>
          <p:cNvPr id="3" name="Content Placeholder 2"/>
          <p:cNvSpPr>
            <a:spLocks noGrp="1"/>
          </p:cNvSpPr>
          <p:nvPr>
            <p:ph idx="1"/>
          </p:nvPr>
        </p:nvSpPr>
        <p:spPr/>
        <p:txBody>
          <a:bodyPr>
            <a:normAutofit fontScale="92500" lnSpcReduction="10000"/>
          </a:bodyPr>
          <a:lstStyle/>
          <a:p>
            <a:r>
              <a:rPr lang="en-US" sz="3600" b="1" dirty="0" smtClean="0"/>
              <a:t>Find it:</a:t>
            </a:r>
          </a:p>
          <a:p>
            <a:pPr lvl="1"/>
            <a:r>
              <a:rPr lang="en-US" sz="3200" dirty="0" smtClean="0"/>
              <a:t>2% vacancy</a:t>
            </a:r>
          </a:p>
          <a:p>
            <a:pPr lvl="1"/>
            <a:r>
              <a:rPr lang="en-US" sz="3200" dirty="0" smtClean="0"/>
              <a:t>Shortage of 956,461 affordable units</a:t>
            </a:r>
          </a:p>
          <a:p>
            <a:r>
              <a:rPr lang="en-US" sz="3600" b="1" dirty="0" smtClean="0"/>
              <a:t>Qualify for it:	</a:t>
            </a:r>
          </a:p>
          <a:p>
            <a:pPr lvl="1"/>
            <a:r>
              <a:rPr lang="en-US" sz="3200" dirty="0" smtClean="0"/>
              <a:t>Evictions</a:t>
            </a:r>
          </a:p>
          <a:p>
            <a:pPr lvl="1"/>
            <a:r>
              <a:rPr lang="en-US" sz="3200" dirty="0" smtClean="0"/>
              <a:t>Deposits</a:t>
            </a:r>
          </a:p>
          <a:p>
            <a:r>
              <a:rPr lang="en-US" sz="3600" b="1" dirty="0" smtClean="0"/>
              <a:t>Keep it:</a:t>
            </a:r>
          </a:p>
          <a:p>
            <a:pPr lvl="1"/>
            <a:r>
              <a:rPr lang="en-US" sz="3200" dirty="0" smtClean="0"/>
              <a:t>Life skills, social skills…not always enough</a:t>
            </a:r>
          </a:p>
          <a:p>
            <a:pPr lvl="1">
              <a:buNone/>
            </a:pPr>
            <a:endParaRPr lang="en-US" sz="3200"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192A3DD-FBCF-4445-B799-9CD77A909687}"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Overr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Overr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Overr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Override>
</file>

<file path=ppt/theme/themeOverride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Override>
</file>

<file path=ppt/theme/themeOverride3.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Override>
</file>

<file path=ppt/theme/themeOverride4.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Override>
</file>

<file path=ppt/theme/themeOverride5.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Override>
</file>

<file path=ppt/theme/themeOverride6.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emplate>Apex</Template>
  <TotalTime>82951</TotalTime>
  <Words>3552</Words>
  <Application>Microsoft Office PowerPoint</Application>
  <PresentationFormat>On-screen Show (4:3)</PresentationFormat>
  <Paragraphs>528</Paragraphs>
  <Slides>33</Slides>
  <Notes>27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Apex</vt:lpstr>
      <vt:lpstr>Homeless  in San Diego:  meeting the need</vt:lpstr>
      <vt:lpstr>Setting the Stage</vt:lpstr>
      <vt:lpstr>Homelessness:  National</vt:lpstr>
      <vt:lpstr>Homelessness:  San Diego</vt:lpstr>
      <vt:lpstr>More…</vt:lpstr>
      <vt:lpstr>Eliminating Homelessness in San Diego</vt:lpstr>
      <vt:lpstr>What does a homeless person need to leave homlessness?</vt:lpstr>
      <vt:lpstr>Income</vt:lpstr>
      <vt:lpstr>Housing</vt:lpstr>
      <vt:lpstr>What can tip the scale?</vt:lpstr>
      <vt:lpstr>How does change happen?</vt:lpstr>
      <vt:lpstr>Let’s Operationalize It</vt:lpstr>
      <vt:lpstr>WHAT ST. VINCENT’S DOES</vt:lpstr>
      <vt:lpstr>WHAT WE DO</vt:lpstr>
      <vt:lpstr>Taking Care of the Basics</vt:lpstr>
      <vt:lpstr>Transitional Housing</vt:lpstr>
      <vt:lpstr>How we do it: Transitional Housing</vt:lpstr>
      <vt:lpstr>How we do it</vt:lpstr>
      <vt:lpstr>MAS Team</vt:lpstr>
      <vt:lpstr>Outcomes:  TRANSITIONAL Housing </vt:lpstr>
      <vt:lpstr>Outcomes:  TRANSITIONAL Housing</vt:lpstr>
      <vt:lpstr>Outcomes:  TRANSITIONAL Housing</vt:lpstr>
      <vt:lpstr>Outcomes:  TRANSITIONAL Housing</vt:lpstr>
      <vt:lpstr>Outcomes:  TRANSITIONAL Housing</vt:lpstr>
      <vt:lpstr>Permanent Housing</vt:lpstr>
      <vt:lpstr>How we do it: Permanent Housing</vt:lpstr>
      <vt:lpstr>Outcomes: PERMANENT Housing</vt:lpstr>
      <vt:lpstr>Outcomes:  PERMANENT Housing</vt:lpstr>
      <vt:lpstr>Outcomes:  PERMANENT Housing</vt:lpstr>
      <vt:lpstr>2014 and beyond </vt:lpstr>
      <vt:lpstr>What’s Next for  St. Vincent de Paul Village?</vt:lpstr>
      <vt:lpstr>Finally – More Systemic  Change Needed!</vt:lpstr>
      <vt:lpstr>“Neighbors helping neighbors”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Kathi Bradshaw</dc:creator>
  <cp:lastModifiedBy>rbruland</cp:lastModifiedBy>
  <cp:revision>6953</cp:revision>
  <dcterms:created xsi:type="dcterms:W3CDTF">2012-11-07T19:57:25Z</dcterms:created>
  <dcterms:modified xsi:type="dcterms:W3CDTF">2013-10-08T01:22:12Z</dcterms:modified>
</cp:coreProperties>
</file>