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slides/slide79.xml" ContentType="application/vnd.openxmlformats-officedocument.presentationml.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365" r:id="rId2"/>
    <p:sldId id="258" r:id="rId3"/>
    <p:sldId id="362" r:id="rId4"/>
    <p:sldId id="331" r:id="rId5"/>
    <p:sldId id="260" r:id="rId6"/>
    <p:sldId id="364" r:id="rId7"/>
    <p:sldId id="293" r:id="rId8"/>
    <p:sldId id="262" r:id="rId9"/>
    <p:sldId id="277" r:id="rId10"/>
    <p:sldId id="267" r:id="rId11"/>
    <p:sldId id="278" r:id="rId12"/>
    <p:sldId id="265" r:id="rId13"/>
    <p:sldId id="269" r:id="rId14"/>
    <p:sldId id="291" r:id="rId15"/>
    <p:sldId id="264" r:id="rId16"/>
    <p:sldId id="349" r:id="rId17"/>
    <p:sldId id="273" r:id="rId18"/>
    <p:sldId id="338" r:id="rId19"/>
    <p:sldId id="290" r:id="rId20"/>
    <p:sldId id="359" r:id="rId21"/>
    <p:sldId id="340" r:id="rId22"/>
    <p:sldId id="279" r:id="rId23"/>
    <p:sldId id="274" r:id="rId24"/>
    <p:sldId id="285" r:id="rId25"/>
    <p:sldId id="275" r:id="rId26"/>
    <p:sldId id="347" r:id="rId27"/>
    <p:sldId id="271" r:id="rId28"/>
    <p:sldId id="280" r:id="rId29"/>
    <p:sldId id="281" r:id="rId30"/>
    <p:sldId id="348" r:id="rId31"/>
    <p:sldId id="283" r:id="rId32"/>
    <p:sldId id="284" r:id="rId33"/>
    <p:sldId id="295" r:id="rId34"/>
    <p:sldId id="296" r:id="rId35"/>
    <p:sldId id="297" r:id="rId36"/>
    <p:sldId id="298" r:id="rId37"/>
    <p:sldId id="355" r:id="rId38"/>
    <p:sldId id="302" r:id="rId39"/>
    <p:sldId id="300" r:id="rId40"/>
    <p:sldId id="301" r:id="rId41"/>
    <p:sldId id="282" r:id="rId42"/>
    <p:sldId id="303" r:id="rId43"/>
    <p:sldId id="366" r:id="rId44"/>
    <p:sldId id="304" r:id="rId45"/>
    <p:sldId id="342" r:id="rId46"/>
    <p:sldId id="306" r:id="rId47"/>
    <p:sldId id="368" r:id="rId48"/>
    <p:sldId id="307" r:id="rId49"/>
    <p:sldId id="308" r:id="rId50"/>
    <p:sldId id="309" r:id="rId51"/>
    <p:sldId id="310" r:id="rId52"/>
    <p:sldId id="333" r:id="rId53"/>
    <p:sldId id="311" r:id="rId54"/>
    <p:sldId id="357" r:id="rId55"/>
    <p:sldId id="312" r:id="rId56"/>
    <p:sldId id="322" r:id="rId57"/>
    <p:sldId id="334" r:id="rId58"/>
    <p:sldId id="328" r:id="rId59"/>
    <p:sldId id="326" r:id="rId60"/>
    <p:sldId id="314" r:id="rId61"/>
    <p:sldId id="315" r:id="rId62"/>
    <p:sldId id="352" r:id="rId63"/>
    <p:sldId id="353" r:id="rId64"/>
    <p:sldId id="316" r:id="rId65"/>
    <p:sldId id="321" r:id="rId66"/>
    <p:sldId id="354" r:id="rId67"/>
    <p:sldId id="289" r:id="rId68"/>
    <p:sldId id="367" r:id="rId69"/>
    <p:sldId id="361" r:id="rId70"/>
    <p:sldId id="325" r:id="rId71"/>
    <p:sldId id="330" r:id="rId72"/>
    <p:sldId id="335" r:id="rId73"/>
    <p:sldId id="320" r:id="rId74"/>
    <p:sldId id="343" r:id="rId75"/>
    <p:sldId id="346" r:id="rId76"/>
    <p:sldId id="327" r:id="rId77"/>
    <p:sldId id="318" r:id="rId78"/>
    <p:sldId id="319" r:id="rId79"/>
    <p:sldId id="276" r:id="rId80"/>
    <p:sldId id="363"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20" autoAdjust="0"/>
  </p:normalViewPr>
  <p:slideViewPr>
    <p:cSldViewPr>
      <p:cViewPr varScale="1">
        <p:scale>
          <a:sx n="96" d="100"/>
          <a:sy n="96" d="100"/>
        </p:scale>
        <p:origin x="-1066" y="-82"/>
      </p:cViewPr>
      <p:guideLst>
        <p:guide orient="horz" pos="2160"/>
        <p:guide pos="2880"/>
      </p:guideLst>
    </p:cSldViewPr>
  </p:slideViewPr>
  <p:outlineViewPr>
    <p:cViewPr>
      <p:scale>
        <a:sx n="33" d="100"/>
        <a:sy n="33" d="100"/>
      </p:scale>
      <p:origin x="0" y="11678"/>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8F5CDD-98A0-4F13-A54E-91F48E45920C}" type="datetimeFigureOut">
              <a:rPr lang="en-US" smtClean="0"/>
              <a:pPr/>
              <a:t>4/12/2016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E1D1ED-E303-49B1-9ABE-3B854023521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noFill/>
          <a:ln>
            <a:solidFill>
              <a:srgbClr val="000000"/>
            </a:solidFill>
            <a:miter lim="800000"/>
            <a:headEnd/>
            <a:tailEnd/>
          </a:ln>
        </p:spPr>
      </p:sp>
      <p:sp>
        <p:nvSpPr>
          <p:cNvPr id="215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69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4890D81-EB52-4774-BF92-867C650C1CE2}" type="slidenum">
              <a:rPr lang="en-US" smtClean="0"/>
              <a:pPr fontAlgn="base">
                <a:spcBef>
                  <a:spcPct val="0"/>
                </a:spcBef>
                <a:spcAft>
                  <a:spcPct val="0"/>
                </a:spcAft>
                <a:defRPr/>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D99C9A2A-AD07-45D3-8A0E-6919343373A8}" type="slidenum">
              <a:rPr lang="en-US" smtClean="0"/>
              <a:pPr>
                <a:defRPr/>
              </a:pPr>
              <a:t>42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80A3DA7-39C6-43B6-9014-5B77D7145EDF}" type="slidenum">
              <a:rPr lang="en-US" smtClean="0"/>
              <a:pPr fontAlgn="base">
                <a:spcBef>
                  <a:spcPct val="0"/>
                </a:spcBef>
                <a:spcAft>
                  <a:spcPct val="0"/>
                </a:spcAft>
                <a:defRPr/>
              </a:pPr>
              <a:t>44</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B896CE-3AC0-4AE4-8D29-CD39E3DCDD00}" type="slidenum">
              <a:rPr lang="en-US" smtClean="0"/>
              <a:pPr fontAlgn="base">
                <a:spcBef>
                  <a:spcPct val="0"/>
                </a:spcBef>
                <a:spcAft>
                  <a:spcPct val="0"/>
                </a:spcAft>
                <a:defRPr/>
              </a:pPr>
              <a:t>46</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36A50F7-5C9B-43A9-BF8A-D9B833E8F444}" type="slidenum">
              <a:rPr lang="en-US" smtClean="0"/>
              <a:pPr>
                <a:defRPr/>
              </a:pPr>
              <a:t>48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21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2B29C0-7B41-4D5F-8A27-2A03828A8F92}" type="slidenum">
              <a:rPr lang="en-US" smtClean="0"/>
              <a:pPr fontAlgn="base">
                <a:spcBef>
                  <a:spcPct val="0"/>
                </a:spcBef>
                <a:spcAft>
                  <a:spcPct val="0"/>
                </a:spcAft>
                <a:defRPr/>
              </a:pPr>
              <a:t>49</a:t>
            </a:fld>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11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975AE76-4B2D-47BA-85C4-A06B5B9A33A4}" type="slidenum">
              <a:rPr lang="en-US" smtClean="0"/>
              <a:pPr fontAlgn="base">
                <a:spcBef>
                  <a:spcPct val="0"/>
                </a:spcBef>
                <a:spcAft>
                  <a:spcPct val="0"/>
                </a:spcAft>
                <a:defRPr/>
              </a:pPr>
              <a:t>50</a:t>
            </a:fld>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3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DA5039-9011-4B55-8EF6-437237484926}" type="slidenum">
              <a:rPr lang="en-US" smtClean="0"/>
              <a:pPr fontAlgn="base">
                <a:spcBef>
                  <a:spcPct val="0"/>
                </a:spcBef>
                <a:spcAft>
                  <a:spcPct val="0"/>
                </a:spcAft>
                <a:defRPr/>
              </a:pPr>
              <a:t>51</a:t>
            </a:fld>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CB2B5EE-B82A-4786-A9C0-135458A63807}" type="slidenum">
              <a:rPr lang="en-US" smtClean="0"/>
              <a:pPr>
                <a:defRPr/>
              </a:pPr>
              <a:t>56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9B255BF-433B-4FB2-AA5E-2081E9BF20DA}" type="slidenum">
              <a:rPr lang="en-US" smtClean="0"/>
              <a:pPr>
                <a:defRPr/>
              </a:pPr>
              <a:t>58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2EC5BA0-3E5A-4432-8904-EC4FBD3831EB}" type="slidenum">
              <a:rPr lang="en-US" smtClean="0"/>
              <a:pPr>
                <a:defRPr/>
              </a:pPr>
              <a:t>60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0E7E468-B794-4467-AE0D-D3E32B7A7495}" type="slidenum">
              <a:rPr lang="en-US" smtClean="0">
                <a:latin typeface="Arial" pitchFamily="34" charset="0"/>
              </a:rPr>
              <a:pPr/>
              <a:t>2</a:t>
            </a:fld>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6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462E70E-42FC-4B43-8784-A9B7BD48A8AD}" type="slidenum">
              <a:rPr lang="en-US" smtClean="0">
                <a:latin typeface="Arial" pitchFamily="34" charset="0"/>
              </a:rPr>
              <a:pPr/>
              <a:t>65</a:t>
            </a:fld>
            <a:endParaRPr lang="en-US"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BE03F1-5465-4A4D-84B0-AA5F90CA4B60}" type="slidenum">
              <a:rPr lang="en-US" smtClean="0"/>
              <a:pPr fontAlgn="base">
                <a:spcBef>
                  <a:spcPct val="0"/>
                </a:spcBef>
                <a:spcAft>
                  <a:spcPct val="0"/>
                </a:spcAft>
                <a:defRPr/>
              </a:pPr>
              <a:t>73</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5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9B25848-78E1-4242-8FA7-0CDE8E5FE1B6}" type="slidenum">
              <a:rPr lang="en-US" smtClean="0">
                <a:latin typeface="Arial" pitchFamily="34" charset="0"/>
              </a:rPr>
              <a:pPr/>
              <a:t>79</a:t>
            </a:fld>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28F5BB-2E26-49A3-B70E-0C5B05803CB4}"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90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A39AAA-C4F6-4C6E-AFCC-9BCEFF313EC7}" type="slidenum">
              <a:rPr lang="en-US" smtClean="0"/>
              <a:pPr fontAlgn="base">
                <a:spcBef>
                  <a:spcPct val="0"/>
                </a:spcBef>
                <a:spcAft>
                  <a:spcPct val="0"/>
                </a:spcAft>
                <a:defRPr/>
              </a:pPr>
              <a:t>7</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90C23AE-DD47-4B59-AC45-A03BD71E73F5}" type="slidenum">
              <a:rPr lang="en-US" smtClean="0"/>
              <a:pPr>
                <a:defRPr/>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4B6E8A4-6A3F-4A76-922D-2090E564FE1D}" type="slidenum">
              <a:rPr lang="en-US" smtClean="0"/>
              <a:pPr>
                <a:defRPr/>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p:spPr>
      </p:sp>
      <p:sp>
        <p:nvSpPr>
          <p:cNvPr id="211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11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88D3796-2D62-4F19-A914-595537B1EBBA}" type="slidenum">
              <a:rPr lang="en-US" smtClean="0"/>
              <a:pPr/>
              <a:t>22</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2711736-F0BC-4FCD-9EEB-CD211C46B65F}" type="slidenum">
              <a:rPr lang="en-US" smtClean="0"/>
              <a:pPr>
                <a:defRPr/>
              </a:pPr>
              <a:t>23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p:spPr>
      </p:sp>
      <p:sp>
        <p:nvSpPr>
          <p:cNvPr id="81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1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05CDEE2-04CD-4664-A34E-59AA14C95262}" type="slidenum">
              <a:rPr lang="en-US" smtClean="0"/>
              <a:pPr fontAlgn="base">
                <a:spcBef>
                  <a:spcPct val="0"/>
                </a:spcBef>
                <a:spcAft>
                  <a:spcPct val="0"/>
                </a:spcAft>
                <a:defRPr/>
              </a:pPr>
              <a:t>30</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541E6C-CCD1-4DE6-A662-F207CCDD4A25}" type="datetimeFigureOut">
              <a:rPr lang="en-US" smtClean="0"/>
              <a:pPr/>
              <a:t>4/12/2016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631C11-66C1-4DE3-9D03-412F9B65CEE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541E6C-CCD1-4DE6-A662-F207CCDD4A25}" type="datetimeFigureOut">
              <a:rPr lang="en-US" smtClean="0"/>
              <a:pPr/>
              <a:t>4/12/2016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631C11-66C1-4DE3-9D03-412F9B65CEE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541E6C-CCD1-4DE6-A662-F207CCDD4A25}" type="datetimeFigureOut">
              <a:rPr lang="en-US" smtClean="0"/>
              <a:pPr/>
              <a:t>4/12/2016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631C11-66C1-4DE3-9D03-412F9B65CEE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541E6C-CCD1-4DE6-A662-F207CCDD4A25}" type="datetimeFigureOut">
              <a:rPr lang="en-US" smtClean="0"/>
              <a:pPr/>
              <a:t>4/12/2016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631C11-66C1-4DE3-9D03-412F9B65CEE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541E6C-CCD1-4DE6-A662-F207CCDD4A25}" type="datetimeFigureOut">
              <a:rPr lang="en-US" smtClean="0"/>
              <a:pPr/>
              <a:t>4/12/2016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631C11-66C1-4DE3-9D03-412F9B65CEE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541E6C-CCD1-4DE6-A662-F207CCDD4A25}" type="datetimeFigureOut">
              <a:rPr lang="en-US" smtClean="0"/>
              <a:pPr/>
              <a:t>4/12/2016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631C11-66C1-4DE3-9D03-412F9B65CEE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541E6C-CCD1-4DE6-A662-F207CCDD4A25}" type="datetimeFigureOut">
              <a:rPr lang="en-US" smtClean="0"/>
              <a:pPr/>
              <a:t>4/12/2016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631C11-66C1-4DE3-9D03-412F9B65CEE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541E6C-CCD1-4DE6-A662-F207CCDD4A25}" type="datetimeFigureOut">
              <a:rPr lang="en-US" smtClean="0"/>
              <a:pPr/>
              <a:t>4/12/2016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631C11-66C1-4DE3-9D03-412F9B65CEE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41E6C-CCD1-4DE6-A662-F207CCDD4A25}" type="datetimeFigureOut">
              <a:rPr lang="en-US" smtClean="0"/>
              <a:pPr/>
              <a:t>4/12/2016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631C11-66C1-4DE3-9D03-412F9B65CEE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541E6C-CCD1-4DE6-A662-F207CCDD4A25}" type="datetimeFigureOut">
              <a:rPr lang="en-US" smtClean="0"/>
              <a:pPr/>
              <a:t>4/12/2016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631C11-66C1-4DE3-9D03-412F9B65CEE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541E6C-CCD1-4DE6-A662-F207CCDD4A25}" type="datetimeFigureOut">
              <a:rPr lang="en-US" smtClean="0"/>
              <a:pPr/>
              <a:t>4/12/2016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631C11-66C1-4DE3-9D03-412F9B65CEE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41E6C-CCD1-4DE6-A662-F207CCDD4A25}" type="datetimeFigureOut">
              <a:rPr lang="en-US" smtClean="0"/>
              <a:pPr/>
              <a:t>4/12/2016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631C11-66C1-4DE3-9D03-412F9B65CEE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9.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hyperlink" Target="http://content.time.com/time/magazine/article/0,9171,2144112,00.html" TargetMode="External"/><Relationship Id="rId2" Type="http://schemas.openxmlformats.org/officeDocument/2006/relationships/hyperlink" Target="http://time.com/3560726/a-shadow-falls-on-china/" TargetMode="Externa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hyperlink" Target="https://www.washingtonpost.com/news/business/wp/2016/03/29/how-one-hedge-fund-made-2-billion-from-argentinas-economic-collapse/" TargetMode="External"/><Relationship Id="rId2" Type="http://schemas.openxmlformats.org/officeDocument/2006/relationships/hyperlink" Target="http://www.bloomberg.com/news/articles/2016-02-29/argentina-reaches-4-65-billion-deal-with-main-holdouts" TargetMode="Externa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hyperlink" Target="mailto:paradocs2@hotmail.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3.jpe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36.xml.rels><?xml version="1.0" encoding="UTF-8" standalone="yes"?>
<Relationships xmlns="http://schemas.openxmlformats.org/package/2006/relationships"><Relationship Id="rId3" Type="http://schemas.openxmlformats.org/officeDocument/2006/relationships/hyperlink" Target="http://www.americanprogress.org/cartoons/2009/01/010809.html" TargetMode="External"/><Relationship Id="rId7" Type="http://schemas.openxmlformats.org/officeDocument/2006/relationships/image" Target="../media/image79.jpe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hyperlink" Target="http://content.healthaffairs.org/content/30/9/1630.abstract" TargetMode="External"/><Relationship Id="rId5" Type="http://schemas.openxmlformats.org/officeDocument/2006/relationships/image" Target="../media/image78.jpeg"/><Relationship Id="rId4" Type="http://schemas.openxmlformats.org/officeDocument/2006/relationships/image" Target="../media/image77.jpeg"/></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www.politifact.com/truth-o-meter/statements/2014/may/18/jerry-brown/jerry-brown-says-virtually-no-republican-believes-/" TargetMode="External"/><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hyperlink" Target="http://www.vox.com/2015/10/26/9616370/science-committee-worse-benghazi-committee" TargetMode="External"/><Relationship Id="rId4" Type="http://schemas.openxmlformats.org/officeDocument/2006/relationships/hyperlink" Target="http://wndbooks.wnd.com/the-greatest-hoax/"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image" Target="../media/image85.gif"/><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4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4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png"/></Relationships>
</file>

<file path=ppt/slides/_rels/slide4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00.jpeg"/><Relationship Id="rId4" Type="http://schemas.openxmlformats.org/officeDocument/2006/relationships/image" Target="../media/image97.png"/></Relationships>
</file>

<file path=ppt/slides/_rels/slide5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5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108.png"/></Relationships>
</file>

<file path=ppt/slides/_rels/slide5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48.jpeg"/></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112.jpeg"/></Relationships>
</file>

<file path=ppt/slides/_rels/slide5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16.jpeg"/><Relationship Id="rId5" Type="http://schemas.openxmlformats.org/officeDocument/2006/relationships/image" Target="../media/image115.png"/><Relationship Id="rId4" Type="http://schemas.openxmlformats.org/officeDocument/2006/relationships/image" Target="../media/image114.jpeg"/></Relationships>
</file>

<file path=ppt/slides/_rels/slide5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www.huffingtonpost.com/2010/03/03/robert-rubin-virtually-no_n_484130.html" TargetMode="External"/><Relationship Id="rId7" Type="http://schemas.openxmlformats.org/officeDocument/2006/relationships/image" Target="../media/image116.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hyperlink" Target="http://projects.washingtonpost.com/staff/articles/dana+milbank/" TargetMode="External"/><Relationship Id="rId4" Type="http://schemas.openxmlformats.org/officeDocument/2006/relationships/image" Target="../media/image118.jpeg"/></Relationships>
</file>

<file path=ppt/slides/_rels/slide61.xml.rels><?xml version="1.0" encoding="UTF-8" standalone="yes"?>
<Relationships xmlns="http://schemas.openxmlformats.org/package/2006/relationships"><Relationship Id="rId3" Type="http://schemas.openxmlformats.org/officeDocument/2006/relationships/hyperlink" Target="http://www.sec.gov/Archives/edgar/data/886982/000095012309001278/y74032e10vk.htm" TargetMode="External"/><Relationship Id="rId2" Type="http://schemas.openxmlformats.org/officeDocument/2006/relationships/hyperlink" Target="http://www.huffingtonpost.com/2010/01/27/revealed-see-who-was-paid_n_438933.html" TargetMode="External"/><Relationship Id="rId1" Type="http://schemas.openxmlformats.org/officeDocument/2006/relationships/slideLayout" Target="../slideLayouts/slideLayout7.xml"/><Relationship Id="rId6" Type="http://schemas.openxmlformats.org/officeDocument/2006/relationships/image" Target="../media/image116.jpeg"/><Relationship Id="rId5" Type="http://schemas.openxmlformats.org/officeDocument/2006/relationships/image" Target="../media/image119.jpeg"/><Relationship Id="rId4" Type="http://schemas.openxmlformats.org/officeDocument/2006/relationships/hyperlink" Target="http://www.sec.gov/Archives/edgar/data/886982/000095012309006460/y76096e8vk.htm"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png"/></Relationships>
</file>

<file path=ppt/slides/_rels/slide6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130.png"/><Relationship Id="rId4" Type="http://schemas.openxmlformats.org/officeDocument/2006/relationships/image" Target="../media/image129.png"/></Relationships>
</file>

<file path=ppt/slides/_rels/slide68.xml.rels><?xml version="1.0" encoding="UTF-8" standalone="yes"?>
<Relationships xmlns="http://schemas.openxmlformats.org/package/2006/relationships"><Relationship Id="rId3" Type="http://schemas.openxmlformats.org/officeDocument/2006/relationships/hyperlink" Target="http://www.nytimes.com/2016/04/14/business/verizon-workers-strike.html?_r=0" TargetMode="External"/><Relationship Id="rId2" Type="http://schemas.openxmlformats.org/officeDocument/2006/relationships/hyperlink" Target="http://www.nytimes.com/topic/company/verizon-communications-inc?inline=nyt-org" TargetMode="Externa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6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16.jpeg"/><Relationship Id="rId5" Type="http://schemas.openxmlformats.org/officeDocument/2006/relationships/image" Target="../media/image137.png"/><Relationship Id="rId4" Type="http://schemas.openxmlformats.org/officeDocument/2006/relationships/image" Target="../media/image136.jpeg"/></Relationships>
</file>

<file path=ppt/slides/_rels/slide7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7.xml"/><Relationship Id="rId4" Type="http://schemas.openxmlformats.org/officeDocument/2006/relationships/image" Target="../media/image141.jpeg"/></Relationships>
</file>

<file path=ppt/slides/_rels/slide7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hyperlink" Target="http://www.nybooks.com/authors/274"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43.emf"/></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hyperlink" Target="http://www.quotationspage.com/quotes/Charles_Dickens/"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cstate="print"/>
          <a:srcRect/>
          <a:stretch>
            <a:fillRect/>
          </a:stretch>
        </p:blipFill>
        <p:spPr bwMode="auto">
          <a:xfrm>
            <a:off x="4572000" y="2994025"/>
            <a:ext cx="4572000" cy="3863975"/>
          </a:xfrm>
          <a:prstGeom prst="rect">
            <a:avLst/>
          </a:prstGeom>
          <a:noFill/>
          <a:ln w="9525">
            <a:noFill/>
            <a:miter lim="800000"/>
            <a:headEnd/>
            <a:tailEnd/>
          </a:ln>
        </p:spPr>
      </p:pic>
      <p:pic>
        <p:nvPicPr>
          <p:cNvPr id="3" name="Picture 2"/>
          <p:cNvPicPr>
            <a:picLocks noChangeAspect="1" noChangeArrowheads="1"/>
          </p:cNvPicPr>
          <p:nvPr/>
        </p:nvPicPr>
        <p:blipFill>
          <a:blip r:embed="rId4" cstate="print"/>
          <a:srcRect/>
          <a:stretch>
            <a:fillRect/>
          </a:stretch>
        </p:blipFill>
        <p:spPr bwMode="auto">
          <a:xfrm>
            <a:off x="0" y="0"/>
            <a:ext cx="4673426" cy="3276599"/>
          </a:xfrm>
          <a:prstGeom prst="rect">
            <a:avLst/>
          </a:prstGeom>
          <a:noFill/>
          <a:ln w="9525">
            <a:noFill/>
            <a:miter lim="800000"/>
            <a:headEnd/>
            <a:tailEnd/>
          </a:ln>
        </p:spPr>
      </p:pic>
      <p:pic>
        <p:nvPicPr>
          <p:cNvPr id="4" name="Picture 3"/>
          <p:cNvPicPr>
            <a:picLocks noChangeAspect="1" noChangeArrowheads="1"/>
          </p:cNvPicPr>
          <p:nvPr/>
        </p:nvPicPr>
        <p:blipFill>
          <a:blip r:embed="rId5" cstate="print"/>
          <a:srcRect/>
          <a:stretch>
            <a:fillRect/>
          </a:stretch>
        </p:blipFill>
        <p:spPr bwMode="auto">
          <a:xfrm>
            <a:off x="-1" y="3200400"/>
            <a:ext cx="4594691" cy="3657600"/>
          </a:xfrm>
          <a:prstGeom prst="rect">
            <a:avLst/>
          </a:prstGeom>
          <a:noFill/>
          <a:ln w="9525">
            <a:noFill/>
            <a:miter lim="800000"/>
            <a:headEnd/>
            <a:tailEnd/>
          </a:ln>
        </p:spPr>
      </p:pic>
      <p:pic>
        <p:nvPicPr>
          <p:cNvPr id="6" name="Picture 3"/>
          <p:cNvPicPr>
            <a:picLocks noChangeAspect="1" noChangeArrowheads="1"/>
          </p:cNvPicPr>
          <p:nvPr/>
        </p:nvPicPr>
        <p:blipFill>
          <a:blip r:embed="rId6" cstate="print"/>
          <a:srcRect/>
          <a:stretch>
            <a:fillRect/>
          </a:stretch>
        </p:blipFill>
        <p:spPr bwMode="auto">
          <a:xfrm>
            <a:off x="4495800" y="0"/>
            <a:ext cx="4648200" cy="3471863"/>
          </a:xfrm>
          <a:prstGeom prst="rect">
            <a:avLst/>
          </a:prstGeom>
          <a:noFill/>
          <a:ln w="9525">
            <a:noFill/>
            <a:miter lim="800000"/>
            <a:headEnd/>
            <a:tailEnd/>
          </a:ln>
        </p:spPr>
      </p:pic>
      <p:pic>
        <p:nvPicPr>
          <p:cNvPr id="64514" name="Picture 2" descr="http://www.escapefromamerica.com/wp-content/uploads/2009/11/Gated_Entrance.jpg"/>
          <p:cNvPicPr>
            <a:picLocks noChangeAspect="1" noChangeArrowheads="1"/>
          </p:cNvPicPr>
          <p:nvPr/>
        </p:nvPicPr>
        <p:blipFill>
          <a:blip r:embed="rId7" cstate="print"/>
          <a:srcRect/>
          <a:stretch>
            <a:fillRect/>
          </a:stretch>
        </p:blipFill>
        <p:spPr bwMode="auto">
          <a:xfrm>
            <a:off x="2667000" y="0"/>
            <a:ext cx="2930770" cy="16764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cstate="print"/>
          <a:srcRect l="14315" t="1182" r="23947" b="30519"/>
          <a:stretch>
            <a:fillRect/>
          </a:stretch>
        </p:blipFill>
        <p:spPr bwMode="auto">
          <a:xfrm>
            <a:off x="457201" y="76200"/>
            <a:ext cx="8021170" cy="66517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838200" y="2286000"/>
            <a:ext cx="7560304" cy="4327683"/>
          </a:xfrm>
          <a:prstGeom prst="rect">
            <a:avLst/>
          </a:prstGeom>
          <a:noFill/>
          <a:ln w="9525">
            <a:noFill/>
            <a:miter lim="800000"/>
            <a:headEnd/>
            <a:tailEnd/>
          </a:ln>
        </p:spPr>
      </p:pic>
      <p:pic>
        <p:nvPicPr>
          <p:cNvPr id="3" name="Picture 2" descr="Newsart for Too Big To Handle"/>
          <p:cNvPicPr>
            <a:picLocks noChangeAspect="1" noChangeArrowheads="1"/>
          </p:cNvPicPr>
          <p:nvPr/>
        </p:nvPicPr>
        <p:blipFill>
          <a:blip r:embed="rId3" cstate="print"/>
          <a:srcRect/>
          <a:stretch>
            <a:fillRect/>
          </a:stretch>
        </p:blipFill>
        <p:spPr bwMode="auto">
          <a:xfrm>
            <a:off x="2743200" y="228600"/>
            <a:ext cx="3556352" cy="1981200"/>
          </a:xfrm>
          <a:prstGeom prst="rect">
            <a:avLst/>
          </a:prstGeom>
          <a:noFill/>
        </p:spPr>
      </p:pic>
      <p:pic>
        <p:nvPicPr>
          <p:cNvPr id="4" name="Picture 2" descr="http://www.yaf.org/uploadedImages/Blogs/shutterstock_235352344.jpg"/>
          <p:cNvPicPr>
            <a:picLocks noChangeAspect="1" noChangeArrowheads="1"/>
          </p:cNvPicPr>
          <p:nvPr/>
        </p:nvPicPr>
        <p:blipFill>
          <a:blip r:embed="rId4" cstate="print"/>
          <a:srcRect t="13196" b="15336"/>
          <a:stretch>
            <a:fillRect/>
          </a:stretch>
        </p:blipFill>
        <p:spPr bwMode="auto">
          <a:xfrm>
            <a:off x="6553200" y="5029200"/>
            <a:ext cx="2438401" cy="1161143"/>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endParaRPr lang="en-US" smtClean="0"/>
          </a:p>
        </p:txBody>
      </p:sp>
      <p:sp>
        <p:nvSpPr>
          <p:cNvPr id="24579" name="Picture Placeholder 2"/>
          <p:cNvSpPr>
            <a:spLocks noGrp="1" noTextEdit="1"/>
          </p:cNvSpPr>
          <p:nvPr>
            <p:ph type="pic" idx="1"/>
          </p:nvPr>
        </p:nvSpPr>
        <p:spPr/>
      </p:sp>
      <p:sp>
        <p:nvSpPr>
          <p:cNvPr id="24580" name="Text Placeholder 3"/>
          <p:cNvSpPr>
            <a:spLocks noGrp="1"/>
          </p:cNvSpPr>
          <p:nvPr>
            <p:ph type="body" sz="half" idx="2"/>
          </p:nvPr>
        </p:nvSpPr>
        <p:spPr>
          <a:xfrm>
            <a:off x="685800" y="3962400"/>
            <a:ext cx="8153400" cy="2514600"/>
          </a:xfrm>
        </p:spPr>
        <p:txBody>
          <a:bodyPr>
            <a:normAutofit/>
          </a:bodyPr>
          <a:lstStyle/>
          <a:p>
            <a:pPr algn="ctr"/>
            <a:r>
              <a:rPr lang="en-US" sz="2000" b="1" dirty="0" smtClean="0">
                <a:solidFill>
                  <a:srgbClr val="C00000"/>
                </a:solidFill>
              </a:rPr>
              <a:t>       </a:t>
            </a:r>
            <a:r>
              <a:rPr lang="en-US" sz="3800" b="1" dirty="0" smtClean="0"/>
              <a:t>The top .01% (14,000 of us)  earn an average of $23.8M/YR. The top 1% (1.4M) includes people earning </a:t>
            </a:r>
            <a:r>
              <a:rPr lang="en-US" sz="3800" b="1" dirty="0" smtClean="0"/>
              <a:t>over $352,000 </a:t>
            </a:r>
            <a:r>
              <a:rPr lang="en-US" sz="3800" b="1" dirty="0" smtClean="0"/>
              <a:t>in annual income.</a:t>
            </a:r>
          </a:p>
        </p:txBody>
      </p:sp>
      <p:pic>
        <p:nvPicPr>
          <p:cNvPr id="24581" name="Picture 2"/>
          <p:cNvPicPr>
            <a:picLocks noChangeAspect="1" noChangeArrowheads="1"/>
          </p:cNvPicPr>
          <p:nvPr/>
        </p:nvPicPr>
        <p:blipFill>
          <a:blip r:embed="rId3" cstate="print"/>
          <a:srcRect/>
          <a:stretch>
            <a:fillRect/>
          </a:stretch>
        </p:blipFill>
        <p:spPr bwMode="auto">
          <a:xfrm>
            <a:off x="2133600" y="152400"/>
            <a:ext cx="5000625" cy="3822700"/>
          </a:xfrm>
          <a:prstGeom prst="rect">
            <a:avLst/>
          </a:prstGeom>
          <a:noFill/>
          <a:ln w="9525">
            <a:noFill/>
            <a:miter lim="800000"/>
            <a:headEnd/>
            <a:tailEnd/>
          </a:ln>
        </p:spPr>
      </p:pic>
      <p:pic>
        <p:nvPicPr>
          <p:cNvPr id="7" name="Picture 2" descr="http://www.yaf.org/uploadedImages/Blogs/shutterstock_235352344.jpg"/>
          <p:cNvPicPr>
            <a:picLocks noChangeAspect="1" noChangeArrowheads="1"/>
          </p:cNvPicPr>
          <p:nvPr/>
        </p:nvPicPr>
        <p:blipFill>
          <a:blip r:embed="rId4" cstate="print"/>
          <a:srcRect t="13196" b="15336"/>
          <a:stretch>
            <a:fillRect/>
          </a:stretch>
        </p:blipFill>
        <p:spPr bwMode="auto">
          <a:xfrm>
            <a:off x="7620000" y="5943600"/>
            <a:ext cx="1524000" cy="725714"/>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cdn.static-economist.com/sites/default/files/imagecache/original-size/images/print-edition/20141108_FNC156.png"/>
          <p:cNvPicPr>
            <a:picLocks noChangeAspect="1" noChangeArrowheads="1"/>
          </p:cNvPicPr>
          <p:nvPr/>
        </p:nvPicPr>
        <p:blipFill>
          <a:blip r:embed="rId2" cstate="print"/>
          <a:srcRect/>
          <a:stretch>
            <a:fillRect/>
          </a:stretch>
        </p:blipFill>
        <p:spPr bwMode="auto">
          <a:xfrm>
            <a:off x="457200" y="2667000"/>
            <a:ext cx="8229339" cy="40386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noChangeArrowheads="1"/>
          </p:cNvPicPr>
          <p:nvPr/>
        </p:nvPicPr>
        <p:blipFill>
          <a:blip r:embed="rId3" cstate="print"/>
          <a:srcRect/>
          <a:stretch>
            <a:fillRect/>
          </a:stretch>
        </p:blipFill>
        <p:spPr bwMode="auto">
          <a:xfrm>
            <a:off x="914400" y="304800"/>
            <a:ext cx="4354513" cy="2286000"/>
          </a:xfrm>
          <a:prstGeom prst="rect">
            <a:avLst/>
          </a:prstGeom>
          <a:noFill/>
          <a:ln w="9525">
            <a:noFill/>
            <a:miter lim="800000"/>
            <a:headEnd/>
            <a:tailEnd/>
          </a:ln>
        </p:spPr>
      </p:pic>
      <p:sp>
        <p:nvSpPr>
          <p:cNvPr id="4" name="Rectangle 3"/>
          <p:cNvSpPr/>
          <p:nvPr/>
        </p:nvSpPr>
        <p:spPr>
          <a:xfrm>
            <a:off x="5562600" y="1066800"/>
            <a:ext cx="3352800" cy="1200329"/>
          </a:xfrm>
          <a:prstGeom prst="rect">
            <a:avLst/>
          </a:prstGeom>
        </p:spPr>
        <p:txBody>
          <a:bodyPr wrap="square">
            <a:spAutoFit/>
          </a:bodyPr>
          <a:lstStyle/>
          <a:p>
            <a:pPr algn="ctr"/>
            <a:r>
              <a:rPr lang="en-US" b="1" dirty="0" smtClean="0"/>
              <a:t>The Stock/Equity Wealth of the Richest 12,000 Households Has Surpassed </a:t>
            </a:r>
            <a:r>
              <a:rPr lang="en-US" b="1" dirty="0" smtClean="0">
                <a:solidFill>
                  <a:prstClr val="black"/>
                </a:solidFill>
              </a:rPr>
              <a:t>Housing Wealth of 108,000,000 Households</a:t>
            </a:r>
            <a:endParaRPr lang="en-US" dirty="0" smtClean="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s://scontent.fsan1-2.fna.fbcdn.net/hphotos-xlf1/v/t1.0-9/12734217_10206153264335300_2075656431944998377_n.jpg?oh=c58b7d29f8ad183b839099c680c2cf81&amp;oe=578C02E7"/>
          <p:cNvPicPr>
            <a:picLocks noChangeAspect="1" noChangeArrowheads="1"/>
          </p:cNvPicPr>
          <p:nvPr/>
        </p:nvPicPr>
        <p:blipFill>
          <a:blip r:embed="rId2" cstate="print"/>
          <a:srcRect/>
          <a:stretch>
            <a:fillRect/>
          </a:stretch>
        </p:blipFill>
        <p:spPr bwMode="auto">
          <a:xfrm>
            <a:off x="914400" y="328000"/>
            <a:ext cx="8098280" cy="6530000"/>
          </a:xfrm>
          <a:prstGeom prst="rect">
            <a:avLst/>
          </a:prstGeom>
          <a:noFill/>
        </p:spPr>
      </p:pic>
      <p:pic>
        <p:nvPicPr>
          <p:cNvPr id="3" name="Picture 2" descr="http://www.yaf.org/uploadedImages/Blogs/shutterstock_235352344.jpg"/>
          <p:cNvPicPr>
            <a:picLocks noChangeAspect="1" noChangeArrowheads="1"/>
          </p:cNvPicPr>
          <p:nvPr/>
        </p:nvPicPr>
        <p:blipFill>
          <a:blip r:embed="rId3" cstate="print"/>
          <a:srcRect t="13196" b="15336"/>
          <a:stretch>
            <a:fillRect/>
          </a:stretch>
        </p:blipFill>
        <p:spPr bwMode="auto">
          <a:xfrm>
            <a:off x="7239000" y="5950857"/>
            <a:ext cx="1905000" cy="907143"/>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Percentage Point Change in Top 1% Income Share US Presidents"/>
          <p:cNvPicPr>
            <a:picLocks noChangeAspect="1" noChangeArrowheads="1"/>
          </p:cNvPicPr>
          <p:nvPr/>
        </p:nvPicPr>
        <p:blipFill>
          <a:blip r:embed="rId2" cstate="print"/>
          <a:srcRect/>
          <a:stretch>
            <a:fillRect/>
          </a:stretch>
        </p:blipFill>
        <p:spPr bwMode="auto">
          <a:xfrm>
            <a:off x="454024" y="271413"/>
            <a:ext cx="8156576" cy="5595987"/>
          </a:xfrm>
          <a:prstGeom prst="rect">
            <a:avLst/>
          </a:prstGeom>
          <a:noFill/>
        </p:spPr>
      </p:pic>
      <p:pic>
        <p:nvPicPr>
          <p:cNvPr id="3" name="Picture 2" descr="http://www.yaf.org/uploadedImages/Blogs/shutterstock_235352344.jpg"/>
          <p:cNvPicPr>
            <a:picLocks noChangeAspect="1" noChangeArrowheads="1"/>
          </p:cNvPicPr>
          <p:nvPr/>
        </p:nvPicPr>
        <p:blipFill>
          <a:blip r:embed="rId3" cstate="print"/>
          <a:srcRect t="13196" b="15336"/>
          <a:stretch>
            <a:fillRect/>
          </a:stretch>
        </p:blipFill>
        <p:spPr bwMode="auto">
          <a:xfrm>
            <a:off x="6705599" y="5696857"/>
            <a:ext cx="2438401" cy="1161143"/>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photos-a.xx.fbcdn.net/hphotos-snc7/404148_10151350078192729_1258287105_n.jpg"/>
          <p:cNvPicPr>
            <a:picLocks noChangeAspect="1" noChangeArrowheads="1"/>
          </p:cNvPicPr>
          <p:nvPr/>
        </p:nvPicPr>
        <p:blipFill>
          <a:blip r:embed="rId2" cstate="print"/>
          <a:srcRect l="7353" t="14773" r="7353" b="18182"/>
          <a:stretch>
            <a:fillRect/>
          </a:stretch>
        </p:blipFill>
        <p:spPr bwMode="auto">
          <a:xfrm>
            <a:off x="152400" y="1676400"/>
            <a:ext cx="3895241" cy="3962400"/>
          </a:xfrm>
          <a:prstGeom prst="rect">
            <a:avLst/>
          </a:prstGeom>
          <a:noFill/>
          <a:ln w="9525">
            <a:noFill/>
            <a:miter lim="800000"/>
            <a:headEnd/>
            <a:tailEnd/>
          </a:ln>
        </p:spPr>
      </p:pic>
      <p:pic>
        <p:nvPicPr>
          <p:cNvPr id="3" name="Picture 6" descr="http://thinkprogress.org/wp-content/uploads/2012/05/Union-Membership-and-Middle-Class-Income.jpg"/>
          <p:cNvPicPr>
            <a:picLocks noChangeAspect="1" noChangeArrowheads="1"/>
          </p:cNvPicPr>
          <p:nvPr/>
        </p:nvPicPr>
        <p:blipFill>
          <a:blip r:embed="rId3" cstate="print"/>
          <a:srcRect t="17165" r="25300" b="1200"/>
          <a:stretch>
            <a:fillRect/>
          </a:stretch>
        </p:blipFill>
        <p:spPr bwMode="auto">
          <a:xfrm>
            <a:off x="4343400" y="2133600"/>
            <a:ext cx="4267200" cy="3335283"/>
          </a:xfrm>
          <a:prstGeom prst="rect">
            <a:avLst/>
          </a:prstGeom>
          <a:noFill/>
          <a:ln w="9525">
            <a:noFill/>
            <a:miter lim="800000"/>
            <a:headEnd/>
            <a:tailEnd/>
          </a:ln>
        </p:spPr>
      </p:pic>
      <p:pic>
        <p:nvPicPr>
          <p:cNvPr id="4" name="Picture 6" descr="http://thinkprogress.org/wp-content/uploads/2012/05/Union-Membership-and-Middle-Class-Income.jpg"/>
          <p:cNvPicPr>
            <a:picLocks noChangeAspect="1" noChangeArrowheads="1"/>
          </p:cNvPicPr>
          <p:nvPr/>
        </p:nvPicPr>
        <p:blipFill>
          <a:blip r:embed="rId3" cstate="print"/>
          <a:srcRect l="74701" t="41175" r="-1318" b="36015"/>
          <a:stretch>
            <a:fillRect/>
          </a:stretch>
        </p:blipFill>
        <p:spPr bwMode="auto">
          <a:xfrm>
            <a:off x="5562600" y="5334000"/>
            <a:ext cx="2362200" cy="1447800"/>
          </a:xfrm>
          <a:prstGeom prst="rect">
            <a:avLst/>
          </a:prstGeom>
          <a:noFill/>
          <a:ln w="9525">
            <a:noFill/>
            <a:miter lim="800000"/>
            <a:headEnd/>
            <a:tailEnd/>
          </a:ln>
        </p:spPr>
      </p:pic>
      <p:pic>
        <p:nvPicPr>
          <p:cNvPr id="5" name="Picture 6" descr="http://thinkprogress.org/wp-content/uploads/2012/05/Union-Membership-and-Middle-Class-Income.jpg"/>
          <p:cNvPicPr>
            <a:picLocks noChangeAspect="1" noChangeArrowheads="1"/>
          </p:cNvPicPr>
          <p:nvPr/>
        </p:nvPicPr>
        <p:blipFill>
          <a:blip r:embed="rId3" cstate="print"/>
          <a:srcRect r="399" b="82835"/>
          <a:stretch>
            <a:fillRect/>
          </a:stretch>
        </p:blipFill>
        <p:spPr bwMode="auto">
          <a:xfrm>
            <a:off x="152400" y="-76199"/>
            <a:ext cx="8839200" cy="990599"/>
          </a:xfrm>
          <a:prstGeom prst="rect">
            <a:avLst/>
          </a:prstGeom>
          <a:noFill/>
          <a:ln w="9525">
            <a:noFill/>
            <a:miter lim="800000"/>
            <a:headEnd/>
            <a:tailEnd/>
          </a:ln>
        </p:spPr>
      </p:pic>
      <p:pic>
        <p:nvPicPr>
          <p:cNvPr id="6" name="Picture 2" descr="http://www.yaf.org/uploadedImages/Blogs/shutterstock_235352344.jpg"/>
          <p:cNvPicPr>
            <a:picLocks noChangeAspect="1" noChangeArrowheads="1"/>
          </p:cNvPicPr>
          <p:nvPr/>
        </p:nvPicPr>
        <p:blipFill>
          <a:blip r:embed="rId4" cstate="print"/>
          <a:srcRect t="13196" b="15336"/>
          <a:stretch>
            <a:fillRect/>
          </a:stretch>
        </p:blipFill>
        <p:spPr bwMode="auto">
          <a:xfrm>
            <a:off x="7772400" y="5635170"/>
            <a:ext cx="1371600" cy="653143"/>
          </a:xfrm>
          <a:prstGeom prst="rect">
            <a:avLst/>
          </a:prstGeom>
          <a:noFill/>
        </p:spPr>
      </p:pic>
      <p:pic>
        <p:nvPicPr>
          <p:cNvPr id="7" name="Picture 4"/>
          <p:cNvPicPr>
            <a:picLocks noChangeAspect="1" noChangeArrowheads="1"/>
          </p:cNvPicPr>
          <p:nvPr/>
        </p:nvPicPr>
        <p:blipFill>
          <a:blip r:embed="rId5" cstate="print"/>
          <a:srcRect/>
          <a:stretch>
            <a:fillRect/>
          </a:stretch>
        </p:blipFill>
        <p:spPr bwMode="auto">
          <a:xfrm>
            <a:off x="5943600" y="427526"/>
            <a:ext cx="2743200" cy="1710104"/>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1. Steve Cohen"/>
          <p:cNvPicPr>
            <a:picLocks noChangeAspect="1" noChangeArrowheads="1"/>
          </p:cNvPicPr>
          <p:nvPr/>
        </p:nvPicPr>
        <p:blipFill>
          <a:blip r:embed="rId2" cstate="print"/>
          <a:srcRect l="29869" t="1852" r="18757" b="24074"/>
          <a:stretch>
            <a:fillRect/>
          </a:stretch>
        </p:blipFill>
        <p:spPr bwMode="auto">
          <a:xfrm>
            <a:off x="7010400" y="457200"/>
            <a:ext cx="1752600" cy="1630326"/>
          </a:xfrm>
          <a:prstGeom prst="rect">
            <a:avLst/>
          </a:prstGeom>
          <a:noFill/>
        </p:spPr>
      </p:pic>
      <p:pic>
        <p:nvPicPr>
          <p:cNvPr id="1032" name="Picture 8" descr="2. George Soros"/>
          <p:cNvPicPr>
            <a:picLocks noChangeAspect="1" noChangeArrowheads="1"/>
          </p:cNvPicPr>
          <p:nvPr/>
        </p:nvPicPr>
        <p:blipFill>
          <a:blip r:embed="rId3" cstate="print"/>
          <a:srcRect/>
          <a:stretch>
            <a:fillRect/>
          </a:stretch>
        </p:blipFill>
        <p:spPr bwMode="auto">
          <a:xfrm>
            <a:off x="304800" y="2743200"/>
            <a:ext cx="1418081" cy="2132453"/>
          </a:xfrm>
          <a:prstGeom prst="rect">
            <a:avLst/>
          </a:prstGeom>
          <a:noFill/>
        </p:spPr>
      </p:pic>
      <p:pic>
        <p:nvPicPr>
          <p:cNvPr id="1034" name="Picture 10" descr="4. William Ackman"/>
          <p:cNvPicPr>
            <a:picLocks noChangeAspect="1" noChangeArrowheads="1"/>
          </p:cNvPicPr>
          <p:nvPr/>
        </p:nvPicPr>
        <p:blipFill>
          <a:blip r:embed="rId4" cstate="print"/>
          <a:srcRect l="32394" t="14789" r="23943"/>
          <a:stretch>
            <a:fillRect/>
          </a:stretch>
        </p:blipFill>
        <p:spPr bwMode="auto">
          <a:xfrm>
            <a:off x="304800" y="4875161"/>
            <a:ext cx="1524000" cy="1982839"/>
          </a:xfrm>
          <a:prstGeom prst="rect">
            <a:avLst/>
          </a:prstGeom>
          <a:noFill/>
        </p:spPr>
      </p:pic>
      <p:sp>
        <p:nvSpPr>
          <p:cNvPr id="8" name="Rectangle 7"/>
          <p:cNvSpPr/>
          <p:nvPr/>
        </p:nvSpPr>
        <p:spPr>
          <a:xfrm>
            <a:off x="2133600" y="228600"/>
            <a:ext cx="4648200"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b="1" dirty="0" smtClean="0"/>
              <a:t>*** </a:t>
            </a:r>
            <a:r>
              <a:rPr lang="en-US" sz="2400" b="1" dirty="0" smtClean="0"/>
              <a:t>In 2014 top 7 Wall Street hedge fund managers earned more than the total annual salary of all the kindergarten teachers in the USA</a:t>
            </a:r>
            <a:endParaRPr lang="en-US" sz="2400" dirty="0"/>
          </a:p>
        </p:txBody>
      </p:sp>
      <p:sp>
        <p:nvSpPr>
          <p:cNvPr id="9" name="Rectangle 8"/>
          <p:cNvSpPr/>
          <p:nvPr/>
        </p:nvSpPr>
        <p:spPr>
          <a:xfrm>
            <a:off x="2133600" y="2133600"/>
            <a:ext cx="4724400" cy="3785652"/>
          </a:xfrm>
          <a:prstGeom prst="rect">
            <a:avLst/>
          </a:prstGeom>
        </p:spPr>
        <p:txBody>
          <a:bodyPr wrap="square">
            <a:spAutoFit/>
          </a:bodyPr>
          <a:lstStyle/>
          <a:p>
            <a:r>
              <a:rPr lang="en-US" sz="2000" b="1" dirty="0" smtClean="0">
                <a:solidFill>
                  <a:srgbClr val="C00000"/>
                </a:solidFill>
              </a:rPr>
              <a:t>Hedge funds manage to collect hefty fees: *</a:t>
            </a:r>
            <a:r>
              <a:rPr lang="en-US" sz="2000" b="1" i="1" u="sng" dirty="0" smtClean="0">
                <a:solidFill>
                  <a:srgbClr val="00B050"/>
                </a:solidFill>
              </a:rPr>
              <a:t>“two and twenty” fee structure: </a:t>
            </a:r>
            <a:r>
              <a:rPr lang="en-US" sz="2000" b="1" dirty="0" smtClean="0">
                <a:solidFill>
                  <a:srgbClr val="C00000"/>
                </a:solidFill>
              </a:rPr>
              <a:t>investors must pay a management fee of 2%, and then a performance fee of 20% on any returns above a set target. </a:t>
            </a:r>
          </a:p>
          <a:p>
            <a:r>
              <a:rPr lang="en-US" sz="2000" b="1" i="1" u="sng" dirty="0">
                <a:solidFill>
                  <a:srgbClr val="C00000"/>
                </a:solidFill>
              </a:rPr>
              <a:t>*</a:t>
            </a:r>
            <a:r>
              <a:rPr lang="en-US" sz="2000" b="1" i="1" u="sng" dirty="0" smtClean="0">
                <a:solidFill>
                  <a:srgbClr val="00B050"/>
                </a:solidFill>
              </a:rPr>
              <a:t>carried interest loophole</a:t>
            </a:r>
            <a:r>
              <a:rPr lang="en-US" sz="2000" b="1" dirty="0">
                <a:solidFill>
                  <a:srgbClr val="00B050"/>
                </a:solidFill>
              </a:rPr>
              <a:t>:</a:t>
            </a:r>
            <a:r>
              <a:rPr lang="en-US" sz="2000" b="1" dirty="0" smtClean="0">
                <a:solidFill>
                  <a:srgbClr val="00B050"/>
                </a:solidFill>
              </a:rPr>
              <a:t> </a:t>
            </a:r>
            <a:r>
              <a:rPr lang="en-US" sz="2000" b="1" dirty="0" smtClean="0">
                <a:solidFill>
                  <a:srgbClr val="C00000"/>
                </a:solidFill>
              </a:rPr>
              <a:t>By act of Congress</a:t>
            </a:r>
            <a:r>
              <a:rPr lang="en-US" sz="2000" b="1" dirty="0">
                <a:solidFill>
                  <a:srgbClr val="C00000"/>
                </a:solidFill>
              </a:rPr>
              <a:t> </a:t>
            </a:r>
            <a:r>
              <a:rPr lang="en-US" sz="2000" b="1" dirty="0" smtClean="0">
                <a:solidFill>
                  <a:srgbClr val="C00000"/>
                </a:solidFill>
              </a:rPr>
              <a:t>hedge fund managers pay taxes at a 20% capital gains rate on their profit, rather than the normal 39.6% rate. This incredibly generous loophole will cost taxpayers $180 billion in lost revenue over the next ten years.</a:t>
            </a:r>
            <a:r>
              <a:rPr lang="en-US" sz="2000" dirty="0" smtClean="0"/>
              <a:t> </a:t>
            </a:r>
            <a:endParaRPr lang="en-US" sz="2000" dirty="0"/>
          </a:p>
        </p:txBody>
      </p:sp>
      <p:pic>
        <p:nvPicPr>
          <p:cNvPr id="83970" name="Picture 2" descr="Image result for paul singer image"/>
          <p:cNvPicPr>
            <a:picLocks noChangeAspect="1" noChangeArrowheads="1"/>
          </p:cNvPicPr>
          <p:nvPr/>
        </p:nvPicPr>
        <p:blipFill>
          <a:blip r:embed="rId5" cstate="print"/>
          <a:srcRect/>
          <a:stretch>
            <a:fillRect/>
          </a:stretch>
        </p:blipFill>
        <p:spPr bwMode="auto">
          <a:xfrm>
            <a:off x="177801" y="228600"/>
            <a:ext cx="1727199" cy="2590800"/>
          </a:xfrm>
          <a:prstGeom prst="rect">
            <a:avLst/>
          </a:prstGeom>
          <a:noFill/>
        </p:spPr>
      </p:pic>
      <p:pic>
        <p:nvPicPr>
          <p:cNvPr id="10" name="Picture 2" descr="http://www.yaf.org/uploadedImages/Blogs/shutterstock_235352344.jpg"/>
          <p:cNvPicPr>
            <a:picLocks noChangeAspect="1" noChangeArrowheads="1"/>
          </p:cNvPicPr>
          <p:nvPr/>
        </p:nvPicPr>
        <p:blipFill>
          <a:blip r:embed="rId6" cstate="print"/>
          <a:srcRect t="13196" b="15336"/>
          <a:stretch>
            <a:fillRect/>
          </a:stretch>
        </p:blipFill>
        <p:spPr bwMode="auto">
          <a:xfrm>
            <a:off x="6705599" y="5696857"/>
            <a:ext cx="2438401" cy="1161143"/>
          </a:xfrm>
          <a:prstGeom prst="rect">
            <a:avLst/>
          </a:prstGeom>
          <a:noFill/>
        </p:spPr>
      </p:pic>
      <p:pic>
        <p:nvPicPr>
          <p:cNvPr id="83972" name="Picture 4" descr="JPMorgan Chase chief executive Jamie Dimon attends a meeting with small business owners at the investment bank's New York headquarters, June 29, 2010. Unpack the numbers on America's highest earners and there's a stark division between the well-off and the dangerously affluent 0.1% such as Dimon. (Photo: Michael Falco / The New York Times) "/>
          <p:cNvPicPr>
            <a:picLocks noChangeAspect="1" noChangeArrowheads="1"/>
          </p:cNvPicPr>
          <p:nvPr/>
        </p:nvPicPr>
        <p:blipFill>
          <a:blip r:embed="rId7" cstate="print"/>
          <a:srcRect l="47500" t="7407" r="16250" b="29630"/>
          <a:stretch>
            <a:fillRect/>
          </a:stretch>
        </p:blipFill>
        <p:spPr bwMode="auto">
          <a:xfrm>
            <a:off x="7010400" y="3429000"/>
            <a:ext cx="1766047" cy="2070538"/>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76200"/>
            <a:ext cx="8229600" cy="6370975"/>
          </a:xfrm>
          <a:prstGeom prst="rect">
            <a:avLst/>
          </a:prstGeom>
        </p:spPr>
        <p:txBody>
          <a:bodyPr wrap="square">
            <a:spAutoFit/>
          </a:bodyPr>
          <a:lstStyle/>
          <a:p>
            <a:r>
              <a:rPr lang="en-US" sz="2000" b="1" dirty="0" smtClean="0">
                <a:solidFill>
                  <a:srgbClr val="C00000"/>
                </a:solidFill>
              </a:rPr>
              <a:t>Panama Papers Could Lead to Capitalism’s Great Crisis </a:t>
            </a:r>
            <a:r>
              <a:rPr lang="en-US" dirty="0" smtClean="0"/>
              <a:t>TIME, April 4, 2016 </a:t>
            </a:r>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sz="2000" dirty="0" smtClean="0"/>
              <a:t>The </a:t>
            </a:r>
            <a:r>
              <a:rPr lang="en-US" sz="2000" b="1" dirty="0" smtClean="0">
                <a:solidFill>
                  <a:srgbClr val="C00000"/>
                </a:solidFill>
              </a:rPr>
              <a:t>Panama Papers</a:t>
            </a:r>
            <a:r>
              <a:rPr lang="en-US" sz="2000" dirty="0" smtClean="0"/>
              <a:t>, an analysis of 11.5 million  leaked documents from global law firm </a:t>
            </a:r>
            <a:r>
              <a:rPr lang="en-US" sz="2000" b="1" dirty="0" err="1" smtClean="0">
                <a:solidFill>
                  <a:srgbClr val="C00000"/>
                </a:solidFill>
              </a:rPr>
              <a:t>Mossack</a:t>
            </a:r>
            <a:r>
              <a:rPr lang="en-US" sz="2000" b="1" dirty="0" smtClean="0">
                <a:solidFill>
                  <a:srgbClr val="C00000"/>
                </a:solidFill>
              </a:rPr>
              <a:t> Fonseca </a:t>
            </a:r>
            <a:r>
              <a:rPr lang="en-US" sz="2000" dirty="0" smtClean="0"/>
              <a:t>revealed by the International Consortium of Investigative Journalists (ICIJ) shows that the </a:t>
            </a:r>
            <a:r>
              <a:rPr lang="en-US" sz="2000" dirty="0" smtClean="0">
                <a:hlinkClick r:id="rId2"/>
              </a:rPr>
              <a:t>shadow financial system</a:t>
            </a:r>
            <a:r>
              <a:rPr lang="en-US" sz="2000" dirty="0" smtClean="0"/>
              <a:t> was growing. </a:t>
            </a:r>
            <a:r>
              <a:rPr lang="en-US" sz="2000" dirty="0" err="1" smtClean="0"/>
              <a:t>Mossack</a:t>
            </a:r>
            <a:r>
              <a:rPr lang="en-US" sz="2000" dirty="0" smtClean="0"/>
              <a:t> Fonseca was working with big name financial groups </a:t>
            </a:r>
            <a:r>
              <a:rPr lang="en-US" sz="2000" dirty="0" smtClean="0"/>
              <a:t>to help </a:t>
            </a:r>
            <a:r>
              <a:rPr lang="en-US" sz="2000" dirty="0" smtClean="0"/>
              <a:t>global financiers hide cash in offshore havens around the world. </a:t>
            </a:r>
            <a:r>
              <a:rPr lang="en-US" sz="2000" dirty="0" smtClean="0"/>
              <a:t>The </a:t>
            </a:r>
            <a:r>
              <a:rPr lang="en-US" sz="2000" b="1" dirty="0" smtClean="0">
                <a:solidFill>
                  <a:srgbClr val="C00000"/>
                </a:solidFill>
              </a:rPr>
              <a:t>Panama Papers illuminate a key aspect of why the system isn’t working–because globalization has allowed the capital and assets of the 1 % (be they individuals or corporations) to travel freely, while those of the 99 % cannot. </a:t>
            </a:r>
            <a:r>
              <a:rPr lang="en-US" sz="2000" dirty="0" smtClean="0"/>
              <a:t>Globalization is set up to enable that mobility mainly for the rich (or for large corporations). The result is </a:t>
            </a:r>
            <a:r>
              <a:rPr lang="en-US" sz="2000" dirty="0" smtClean="0">
                <a:hlinkClick r:id="rId3"/>
              </a:rPr>
              <a:t>global tax evasion</a:t>
            </a:r>
            <a:r>
              <a:rPr lang="en-US" sz="2000" dirty="0" smtClean="0"/>
              <a:t>, the </a:t>
            </a:r>
            <a:r>
              <a:rPr lang="en-US" sz="2000" dirty="0" err="1" smtClean="0"/>
              <a:t>offshoring</a:t>
            </a:r>
            <a:r>
              <a:rPr lang="en-US" sz="2000" dirty="0" smtClean="0"/>
              <a:t> of labor, and an elite that flies 35,000 feet over the problems of nation states and the tax payers within them. Global Financial Integrity </a:t>
            </a:r>
            <a:r>
              <a:rPr lang="en-US" sz="2000" b="1" dirty="0" smtClean="0">
                <a:solidFill>
                  <a:srgbClr val="C00000"/>
                </a:solidFill>
              </a:rPr>
              <a:t>found developing economies lost $7.8 trillion in cash</a:t>
            </a:r>
            <a:r>
              <a:rPr lang="en-US" sz="2000" dirty="0" smtClean="0"/>
              <a:t> because of maneuvers like those allegedly done by </a:t>
            </a:r>
            <a:r>
              <a:rPr lang="en-US" sz="2000" dirty="0" err="1" smtClean="0"/>
              <a:t>Mossack</a:t>
            </a:r>
            <a:r>
              <a:rPr lang="en-US" sz="2000" dirty="0" smtClean="0"/>
              <a:t> Fonseca, between 2004 and 2013.</a:t>
            </a:r>
            <a:endParaRPr lang="en-US" sz="2000" dirty="0"/>
          </a:p>
        </p:txBody>
      </p:sp>
      <p:pic>
        <p:nvPicPr>
          <p:cNvPr id="73730" name="Picture 2" descr="Let Me Tell You About the Very Rich "/>
          <p:cNvPicPr>
            <a:picLocks noChangeAspect="1" noChangeArrowheads="1"/>
          </p:cNvPicPr>
          <p:nvPr/>
        </p:nvPicPr>
        <p:blipFill>
          <a:blip r:embed="rId4" cstate="print"/>
          <a:srcRect/>
          <a:stretch>
            <a:fillRect/>
          </a:stretch>
        </p:blipFill>
        <p:spPr bwMode="auto">
          <a:xfrm>
            <a:off x="2667000" y="457200"/>
            <a:ext cx="3325090" cy="16002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286000"/>
            <a:ext cx="8458200" cy="4216539"/>
          </a:xfrm>
          <a:prstGeom prst="rect">
            <a:avLst/>
          </a:prstGeom>
        </p:spPr>
        <p:txBody>
          <a:bodyPr wrap="square">
            <a:spAutoFit/>
          </a:bodyPr>
          <a:lstStyle/>
          <a:p>
            <a:r>
              <a:rPr lang="en-US" sz="2400" b="1" dirty="0" smtClean="0"/>
              <a:t>After 15 Years, Argentina Agrees To Pay Back U.S. Creditors: Singer Makes 369% of Principal on Argentine Bonds in Debt Offer</a:t>
            </a:r>
          </a:p>
          <a:p>
            <a:r>
              <a:rPr lang="en-US" sz="2000" dirty="0" smtClean="0"/>
              <a:t>Argentina’s debt crisis is finally over. The Argentine Senate voted 54-16 to issue $12.5 billion in bonds. Part of the money raised will be used to </a:t>
            </a:r>
            <a:r>
              <a:rPr lang="en-US" sz="2000" dirty="0" smtClean="0">
                <a:hlinkClick r:id="rId2"/>
              </a:rPr>
              <a:t>pay</a:t>
            </a:r>
            <a:r>
              <a:rPr lang="en-US" sz="2000" dirty="0" smtClean="0"/>
              <a:t> back $4.65 billion to U.S. hedge funds, most notably </a:t>
            </a:r>
            <a:r>
              <a:rPr lang="en-US" sz="2000" b="1" dirty="0" smtClean="0">
                <a:solidFill>
                  <a:srgbClr val="C00000"/>
                </a:solidFill>
              </a:rPr>
              <a:t>Paul Singer’s </a:t>
            </a:r>
            <a:r>
              <a:rPr lang="en-US" sz="2000" dirty="0" smtClean="0"/>
              <a:t>NML Capital, an offshore subsidiary of Elliott Management. </a:t>
            </a:r>
            <a:r>
              <a:rPr lang="en-US" sz="2000" i="1" dirty="0" smtClean="0"/>
              <a:t>Argentina’s  2005 restructuring imposed losses of about 70 percent on investors’ claims, and Argentina made a similar offer in 2010. While about 92 percent of creditors tendered their debt in those two restructurings, </a:t>
            </a:r>
            <a:r>
              <a:rPr lang="en-US" sz="2000" dirty="0" smtClean="0"/>
              <a:t>Singer and other holdouts pursued better terms </a:t>
            </a:r>
            <a:r>
              <a:rPr lang="en-US" sz="2000" dirty="0" smtClean="0"/>
              <a:t>in the </a:t>
            </a:r>
            <a:r>
              <a:rPr lang="en-US" sz="2000" b="1" dirty="0" smtClean="0"/>
              <a:t>U.S. </a:t>
            </a:r>
            <a:r>
              <a:rPr lang="en-US" sz="2000" b="1" dirty="0" smtClean="0"/>
              <a:t>courts </a:t>
            </a:r>
            <a:r>
              <a:rPr lang="en-US" sz="2000" b="1" dirty="0" smtClean="0"/>
              <a:t>which backed him.</a:t>
            </a:r>
          </a:p>
          <a:p>
            <a:r>
              <a:rPr lang="en-US" sz="2000" dirty="0" smtClean="0"/>
              <a:t>According to a Bloomberg estimate, </a:t>
            </a:r>
            <a:r>
              <a:rPr lang="en-US" sz="2000" b="1" dirty="0" smtClean="0">
                <a:solidFill>
                  <a:srgbClr val="C00000"/>
                </a:solidFill>
              </a:rPr>
              <a:t>Elliott Management will get back $2.28 billion, or about 369 percent of the firm’s $617 million investment in distressed bonds; Singer </a:t>
            </a:r>
            <a:r>
              <a:rPr lang="en-US" sz="2000" b="1" dirty="0" smtClean="0">
                <a:solidFill>
                  <a:srgbClr val="C00000"/>
                </a:solidFill>
                <a:hlinkClick r:id="rId3"/>
              </a:rPr>
              <a:t>paid</a:t>
            </a:r>
            <a:r>
              <a:rPr lang="en-US" sz="2000" b="1" dirty="0" smtClean="0">
                <a:solidFill>
                  <a:srgbClr val="C00000"/>
                </a:solidFill>
              </a:rPr>
              <a:t> just $117 million for them 15 years ago. </a:t>
            </a:r>
            <a:endParaRPr lang="en-US" sz="2000" dirty="0"/>
          </a:p>
        </p:txBody>
      </p:sp>
      <p:pic>
        <p:nvPicPr>
          <p:cNvPr id="16386" name="Picture 2" descr="https://img.washingtonpost.com/wp-apps/imrs.php?src=https://img.washingtonpost.com/rf/image_908w/2010-2019/WashingtonPost/2016/03/24/Others/Images/2016-03-24/AP_5825541062771458845161.jpg&amp;w=1484"/>
          <p:cNvPicPr>
            <a:picLocks noChangeAspect="1" noChangeArrowheads="1"/>
          </p:cNvPicPr>
          <p:nvPr/>
        </p:nvPicPr>
        <p:blipFill>
          <a:blip r:embed="rId4" cstate="print"/>
          <a:srcRect r="2173" b="18367"/>
          <a:stretch>
            <a:fillRect/>
          </a:stretch>
        </p:blipFill>
        <p:spPr bwMode="auto">
          <a:xfrm>
            <a:off x="2362200" y="152400"/>
            <a:ext cx="3977640" cy="22098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524000"/>
          </a:xfrm>
        </p:spPr>
        <p:txBody>
          <a:bodyPr rtlCol="0">
            <a:normAutofit fontScale="90000"/>
          </a:bodyPr>
          <a:lstStyle/>
          <a:p>
            <a:pPr eaLnBrk="1" fontAlgn="auto" hangingPunct="1">
              <a:spcAft>
                <a:spcPts val="0"/>
              </a:spcAft>
              <a:defRPr/>
            </a:pPr>
            <a:r>
              <a:rPr lang="en-US" sz="3200" dirty="0" smtClean="0">
                <a:solidFill>
                  <a:srgbClr val="C00000"/>
                </a:solidFill>
                <a:latin typeface="Arial Black" pitchFamily="34" charset="0"/>
              </a:rPr>
              <a:t>ILL FARES THE LAND: AN ERA OF NATIONAL CIVIC CATASTROPHE</a:t>
            </a:r>
            <a:br>
              <a:rPr lang="en-US" sz="3200" dirty="0" smtClean="0">
                <a:solidFill>
                  <a:srgbClr val="C00000"/>
                </a:solidFill>
                <a:latin typeface="Arial Black" pitchFamily="34" charset="0"/>
              </a:rPr>
            </a:br>
            <a:r>
              <a:rPr lang="en-US" sz="3200" dirty="0" smtClean="0">
                <a:solidFill>
                  <a:srgbClr val="C00000"/>
                </a:solidFill>
                <a:latin typeface="Arial Black" pitchFamily="34" charset="0"/>
              </a:rPr>
              <a:t>or “LIFE ON OUR PLANTATION”</a:t>
            </a:r>
          </a:p>
        </p:txBody>
      </p:sp>
      <p:sp>
        <p:nvSpPr>
          <p:cNvPr id="3075" name="Content Placeholder 2"/>
          <p:cNvSpPr>
            <a:spLocks noGrp="1"/>
          </p:cNvSpPr>
          <p:nvPr>
            <p:ph idx="1"/>
          </p:nvPr>
        </p:nvSpPr>
        <p:spPr>
          <a:xfrm>
            <a:off x="381000" y="2057400"/>
            <a:ext cx="4419600" cy="2590800"/>
          </a:xfrm>
        </p:spPr>
        <p:txBody>
          <a:bodyPr>
            <a:normAutofit/>
          </a:bodyPr>
          <a:lstStyle/>
          <a:p>
            <a:pPr eaLnBrk="1" hangingPunct="1"/>
            <a:r>
              <a:rPr lang="en-US" sz="2400" b="1" dirty="0" err="1" smtClean="0">
                <a:solidFill>
                  <a:schemeClr val="tx2">
                    <a:lumMod val="75000"/>
                  </a:schemeClr>
                </a:solidFill>
              </a:rPr>
              <a:t>Jeoffry</a:t>
            </a:r>
            <a:r>
              <a:rPr lang="en-US" sz="2400" b="1" dirty="0" smtClean="0">
                <a:solidFill>
                  <a:schemeClr val="tx2">
                    <a:lumMod val="75000"/>
                  </a:schemeClr>
                </a:solidFill>
              </a:rPr>
              <a:t> B. Gordon, MD, MPH</a:t>
            </a:r>
          </a:p>
          <a:p>
            <a:pPr eaLnBrk="1" hangingPunct="1"/>
            <a:r>
              <a:rPr lang="en-US" sz="2400" b="1" dirty="0" smtClean="0">
                <a:solidFill>
                  <a:schemeClr val="tx1">
                    <a:lumMod val="95000"/>
                    <a:lumOff val="5000"/>
                  </a:schemeClr>
                </a:solidFill>
                <a:hlinkClick r:id="rId3"/>
              </a:rPr>
              <a:t>paradocs2@hotmail.com</a:t>
            </a:r>
            <a:endParaRPr lang="en-US" sz="2400" b="1" dirty="0" smtClean="0">
              <a:solidFill>
                <a:schemeClr val="tx1">
                  <a:lumMod val="95000"/>
                  <a:lumOff val="5000"/>
                </a:schemeClr>
              </a:solidFill>
            </a:endParaRPr>
          </a:p>
          <a:p>
            <a:pPr>
              <a:buNone/>
            </a:pPr>
            <a:endParaRPr lang="en-US" sz="2400" dirty="0" smtClean="0"/>
          </a:p>
        </p:txBody>
      </p:sp>
      <p:pic>
        <p:nvPicPr>
          <p:cNvPr id="3077" name="Picture 3" descr="kelly_we_have_met_enemy_cvr.jpg"/>
          <p:cNvPicPr>
            <a:picLocks noChangeAspect="1"/>
          </p:cNvPicPr>
          <p:nvPr/>
        </p:nvPicPr>
        <p:blipFill>
          <a:blip r:embed="rId4" cstate="print"/>
          <a:srcRect/>
          <a:stretch>
            <a:fillRect/>
          </a:stretch>
        </p:blipFill>
        <p:spPr bwMode="auto">
          <a:xfrm>
            <a:off x="4953000" y="2170113"/>
            <a:ext cx="3352800" cy="4365625"/>
          </a:xfrm>
          <a:prstGeom prst="rect">
            <a:avLst/>
          </a:prstGeom>
          <a:noFill/>
          <a:ln w="9525">
            <a:noFill/>
            <a:miter lim="800000"/>
            <a:headEnd/>
            <a:tailEnd/>
          </a:ln>
        </p:spPr>
      </p:pic>
      <p:pic>
        <p:nvPicPr>
          <p:cNvPr id="8" name="Picture 2"/>
          <p:cNvPicPr>
            <a:picLocks noChangeAspect="1" noChangeArrowheads="1"/>
          </p:cNvPicPr>
          <p:nvPr/>
        </p:nvPicPr>
        <p:blipFill>
          <a:blip r:embed="rId5" cstate="print"/>
          <a:srcRect/>
          <a:stretch>
            <a:fillRect/>
          </a:stretch>
        </p:blipFill>
        <p:spPr bwMode="auto">
          <a:xfrm>
            <a:off x="319127" y="3124200"/>
            <a:ext cx="4402969"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81000"/>
            <a:ext cx="8534400" cy="5816977"/>
          </a:xfrm>
          <a:prstGeom prst="rect">
            <a:avLst/>
          </a:prstGeom>
        </p:spPr>
        <p:txBody>
          <a:bodyPr wrap="square">
            <a:spAutoFit/>
          </a:bodyPr>
          <a:lstStyle/>
          <a:p>
            <a:r>
              <a:rPr lang="en-US" b="1" dirty="0" smtClean="0"/>
              <a:t>The new Gilded Age: Close to half of all super-PAC money comes from 50 donors, </a:t>
            </a:r>
            <a:r>
              <a:rPr lang="en-US" sz="1200" dirty="0" smtClean="0"/>
              <a:t>THE WASHINGTON POST, April 15, 2016 </a:t>
            </a:r>
          </a:p>
          <a:p>
            <a:r>
              <a:rPr lang="en-US" b="1" dirty="0" smtClean="0">
                <a:solidFill>
                  <a:srgbClr val="C00000"/>
                </a:solidFill>
              </a:rPr>
              <a:t>Close to half the money — 41 percent — raised by super PACs for the 2016 elections to the end of February came from just 50 mega-donors and their relatives</a:t>
            </a:r>
            <a:r>
              <a:rPr lang="en-US" dirty="0" smtClean="0"/>
              <a:t>, according to the Washington Post. Thirty-six of those are Republican supporters trying to shape the GOP nomination contest — accounting for more than 70 percent of the money from the top 50. In all</a:t>
            </a:r>
            <a:r>
              <a:rPr lang="en-US" b="1" dirty="0" smtClean="0">
                <a:solidFill>
                  <a:srgbClr val="C00000"/>
                </a:solidFill>
              </a:rPr>
              <a:t>, donors this cycle have given more than $607 million to 2,300 super PACs,</a:t>
            </a:r>
            <a:r>
              <a:rPr lang="en-US" dirty="0" smtClean="0"/>
              <a:t> which can accept unlimited contributions from individuals and corporations. </a:t>
            </a:r>
            <a:endParaRPr lang="en-US" dirty="0" smtClean="0"/>
          </a:p>
          <a:p>
            <a:endParaRPr lang="en-US" dirty="0" smtClean="0"/>
          </a:p>
          <a:p>
            <a:r>
              <a:rPr lang="en-US" b="1" dirty="0" smtClean="0"/>
              <a:t>The </a:t>
            </a:r>
            <a:r>
              <a:rPr lang="en-US" b="1" dirty="0" smtClean="0"/>
              <a:t>Top 10</a:t>
            </a:r>
          </a:p>
          <a:p>
            <a:r>
              <a:rPr lang="en-US" u="sng" dirty="0" smtClean="0"/>
              <a:t>Rank</a:t>
            </a:r>
            <a:r>
              <a:rPr lang="en-US" dirty="0" smtClean="0"/>
              <a:t>	</a:t>
            </a:r>
            <a:r>
              <a:rPr lang="en-US" u="sng" dirty="0" smtClean="0"/>
              <a:t>Name	</a:t>
            </a:r>
            <a:r>
              <a:rPr lang="en-US" dirty="0" smtClean="0"/>
              <a:t>			</a:t>
            </a:r>
            <a:r>
              <a:rPr lang="en-US" u="sng" dirty="0" smtClean="0"/>
              <a:t>Total Donations</a:t>
            </a:r>
            <a:r>
              <a:rPr lang="en-US" dirty="0" smtClean="0"/>
              <a:t>	</a:t>
            </a:r>
            <a:r>
              <a:rPr lang="en-US" u="sng" dirty="0" smtClean="0"/>
              <a:t>Supporting</a:t>
            </a:r>
            <a:endParaRPr lang="en-US" dirty="0" smtClean="0"/>
          </a:p>
          <a:p>
            <a:r>
              <a:rPr lang="en-US" dirty="0" smtClean="0"/>
              <a:t>1	Tom </a:t>
            </a:r>
            <a:r>
              <a:rPr lang="en-US" dirty="0" err="1" smtClean="0"/>
              <a:t>Steyer</a:t>
            </a:r>
            <a:r>
              <a:rPr lang="en-US" dirty="0" smtClean="0"/>
              <a:t>  (D)			$17 million	climate change</a:t>
            </a:r>
            <a:endParaRPr lang="en-US" dirty="0" smtClean="0"/>
          </a:p>
          <a:p>
            <a:pPr marL="342900" indent="-342900">
              <a:buAutoNum type="arabicPlain" startAt="2"/>
            </a:pPr>
            <a:r>
              <a:rPr lang="en-US" dirty="0" smtClean="0"/>
              <a:t>           The </a:t>
            </a:r>
            <a:r>
              <a:rPr lang="en-US" dirty="0" err="1" smtClean="0"/>
              <a:t>Wilks</a:t>
            </a:r>
            <a:r>
              <a:rPr lang="en-US" dirty="0" smtClean="0"/>
              <a:t> </a:t>
            </a:r>
            <a:r>
              <a:rPr lang="en-US" dirty="0" smtClean="0"/>
              <a:t>family	(R)		$15.3 million	Ted Cruz</a:t>
            </a:r>
          </a:p>
          <a:p>
            <a:pPr marL="342900" indent="-342900">
              <a:buAutoNum type="arabicPlain" startAt="2"/>
            </a:pPr>
            <a:r>
              <a:rPr lang="en-US" dirty="0" smtClean="0"/>
              <a:t>           Maurice </a:t>
            </a:r>
            <a:r>
              <a:rPr lang="en-US" dirty="0" smtClean="0"/>
              <a:t>"Hank" </a:t>
            </a:r>
            <a:r>
              <a:rPr lang="en-US" dirty="0" smtClean="0"/>
              <a:t>Greenberg</a:t>
            </a:r>
            <a:r>
              <a:rPr lang="en-US" dirty="0" smtClean="0"/>
              <a:t> </a:t>
            </a:r>
            <a:r>
              <a:rPr lang="en-US" dirty="0" smtClean="0"/>
              <a:t> (R)	$15 </a:t>
            </a:r>
            <a:r>
              <a:rPr lang="en-US" dirty="0" smtClean="0"/>
              <a:t>million</a:t>
            </a:r>
            <a:r>
              <a:rPr lang="en-US" dirty="0" smtClean="0"/>
              <a:t>*	Bush &amp; Rubio</a:t>
            </a:r>
            <a:endParaRPr lang="en-US" dirty="0" smtClean="0"/>
          </a:p>
          <a:p>
            <a:r>
              <a:rPr lang="en-US" dirty="0" smtClean="0"/>
              <a:t>4	Robert Mercer	(R)		$14.6 million	Ted Cruz</a:t>
            </a:r>
            <a:endParaRPr lang="en-US" dirty="0" smtClean="0"/>
          </a:p>
          <a:p>
            <a:r>
              <a:rPr lang="en-US" dirty="0" smtClean="0"/>
              <a:t>5	Toby </a:t>
            </a:r>
            <a:r>
              <a:rPr lang="en-US" dirty="0" err="1" smtClean="0"/>
              <a:t>Neugebauer</a:t>
            </a:r>
            <a:r>
              <a:rPr lang="en-US" dirty="0" smtClean="0"/>
              <a:t>	(R)		$10.1 million	Ted Cruz</a:t>
            </a:r>
            <a:endParaRPr lang="en-US" dirty="0" smtClean="0"/>
          </a:p>
          <a:p>
            <a:r>
              <a:rPr lang="en-US" dirty="0" smtClean="0"/>
              <a:t>6	Paul Singer	(R)		$9.9 million	Marco Rubio</a:t>
            </a:r>
            <a:endParaRPr lang="en-US" dirty="0" smtClean="0"/>
          </a:p>
          <a:p>
            <a:r>
              <a:rPr lang="en-US" dirty="0" smtClean="0"/>
              <a:t>7	Ronald Cameron	(R)		$8.6 </a:t>
            </a:r>
            <a:r>
              <a:rPr lang="en-US" dirty="0" smtClean="0"/>
              <a:t>million</a:t>
            </a:r>
            <a:r>
              <a:rPr lang="en-US" dirty="0" smtClean="0"/>
              <a:t>*	</a:t>
            </a:r>
            <a:r>
              <a:rPr lang="en-US" dirty="0" err="1" smtClean="0"/>
              <a:t>Huckabee</a:t>
            </a:r>
            <a:r>
              <a:rPr lang="en-US" dirty="0" smtClean="0"/>
              <a:t> &amp; Rubio</a:t>
            </a:r>
            <a:endParaRPr lang="en-US" dirty="0" smtClean="0"/>
          </a:p>
          <a:p>
            <a:r>
              <a:rPr lang="en-US" dirty="0" smtClean="0"/>
              <a:t>8	Kenneth </a:t>
            </a:r>
            <a:r>
              <a:rPr lang="en-US" dirty="0" smtClean="0"/>
              <a:t>C. </a:t>
            </a:r>
            <a:r>
              <a:rPr lang="en-US" dirty="0" smtClean="0"/>
              <a:t>Griffin	(R)		$8.3 million	Koch/Rubio</a:t>
            </a:r>
            <a:endParaRPr lang="en-US" dirty="0" smtClean="0"/>
          </a:p>
          <a:p>
            <a:r>
              <a:rPr lang="en-US" dirty="0" smtClean="0"/>
              <a:t>9	George Soros	(D)		$8 million	Hillary Clinton</a:t>
            </a:r>
            <a:endParaRPr lang="en-US" dirty="0" smtClean="0"/>
          </a:p>
          <a:p>
            <a:r>
              <a:rPr lang="en-US" dirty="0" smtClean="0"/>
              <a:t>10	Elizabeth </a:t>
            </a:r>
            <a:r>
              <a:rPr lang="en-US" dirty="0" smtClean="0"/>
              <a:t>and Richard </a:t>
            </a:r>
            <a:r>
              <a:rPr lang="en-US" dirty="0" err="1" smtClean="0"/>
              <a:t>Uihlein</a:t>
            </a:r>
            <a:r>
              <a:rPr lang="en-US" dirty="0" smtClean="0"/>
              <a:t>	(R)	$7.5 million	Walker &amp; 	Rubio</a:t>
            </a:r>
            <a:endParaRPr lang="en-US" dirty="0"/>
          </a:p>
        </p:txBody>
      </p:sp>
      <p:pic>
        <p:nvPicPr>
          <p:cNvPr id="3" name="Picture 2" descr="http://www.yaf.org/uploadedImages/Blogs/shutterstock_235352344.jpg"/>
          <p:cNvPicPr>
            <a:picLocks noChangeAspect="1" noChangeArrowheads="1"/>
          </p:cNvPicPr>
          <p:nvPr/>
        </p:nvPicPr>
        <p:blipFill>
          <a:blip r:embed="rId2" cstate="print"/>
          <a:srcRect t="13196" b="15336"/>
          <a:stretch>
            <a:fillRect/>
          </a:stretch>
        </p:blipFill>
        <p:spPr bwMode="auto">
          <a:xfrm>
            <a:off x="7543800" y="6096000"/>
            <a:ext cx="1600200" cy="7620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676400" y="0"/>
            <a:ext cx="5948362" cy="3361834"/>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1752600" y="3319882"/>
            <a:ext cx="5767387" cy="3538118"/>
          </a:xfrm>
          <a:prstGeom prst="rect">
            <a:avLst/>
          </a:prstGeom>
          <a:noFill/>
          <a:ln w="9525">
            <a:noFill/>
            <a:miter lim="800000"/>
            <a:headEnd/>
            <a:tailEnd/>
          </a:ln>
        </p:spPr>
      </p:pic>
      <p:pic>
        <p:nvPicPr>
          <p:cNvPr id="4" name="Picture 2" descr="http://www.yaf.org/uploadedImages/Blogs/shutterstock_235352344.jpg"/>
          <p:cNvPicPr>
            <a:picLocks noChangeAspect="1" noChangeArrowheads="1"/>
          </p:cNvPicPr>
          <p:nvPr/>
        </p:nvPicPr>
        <p:blipFill>
          <a:blip r:embed="rId4" cstate="print"/>
          <a:srcRect t="13196" b="15336"/>
          <a:stretch>
            <a:fillRect/>
          </a:stretch>
        </p:blipFill>
        <p:spPr bwMode="auto">
          <a:xfrm>
            <a:off x="7223759" y="5715000"/>
            <a:ext cx="1920241" cy="9144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
          <p:cNvSpPr>
            <a:spLocks noChangeArrowheads="1"/>
          </p:cNvSpPr>
          <p:nvPr/>
        </p:nvSpPr>
        <p:spPr bwMode="auto">
          <a:xfrm>
            <a:off x="304800" y="228600"/>
            <a:ext cx="8458200" cy="7169706"/>
          </a:xfrm>
          <a:prstGeom prst="rect">
            <a:avLst/>
          </a:prstGeom>
          <a:noFill/>
          <a:ln w="9525">
            <a:noFill/>
            <a:miter lim="800000"/>
            <a:headEnd/>
            <a:tailEnd/>
          </a:ln>
        </p:spPr>
        <p:txBody>
          <a:bodyPr wrap="square">
            <a:spAutoFit/>
          </a:bodyPr>
          <a:lstStyle/>
          <a:p>
            <a:r>
              <a:rPr lang="en-US" sz="2400" b="1" dirty="0"/>
              <a:t>Rising Wealth Inequality: Should We Care? The Lottery Mentality</a:t>
            </a:r>
          </a:p>
          <a:p>
            <a:pPr algn="ctr"/>
            <a:r>
              <a:rPr lang="en-US" sz="2400" b="1" dirty="0" smtClean="0">
                <a:solidFill>
                  <a:srgbClr val="C00000"/>
                </a:solidFill>
              </a:rPr>
              <a:t>Americans actually live in Russia, although they think they live in Sweden. And they would like to live on a kibbutz</a:t>
            </a:r>
            <a:r>
              <a:rPr lang="en-US" sz="1400" b="1" dirty="0" smtClean="0">
                <a:solidFill>
                  <a:srgbClr val="C00000"/>
                </a:solidFill>
              </a:rPr>
              <a:t>. </a:t>
            </a:r>
            <a:endParaRPr lang="en-US" sz="1400" dirty="0"/>
          </a:p>
          <a:p>
            <a:endParaRPr lang="en-US" sz="1400" b="1" dirty="0" smtClean="0">
              <a:solidFill>
                <a:srgbClr val="C00000"/>
              </a:solidFill>
            </a:endParaRPr>
          </a:p>
          <a:p>
            <a:endParaRPr lang="en-US" sz="1400" b="1" dirty="0" smtClean="0">
              <a:solidFill>
                <a:srgbClr val="C00000"/>
              </a:solidFill>
            </a:endParaRPr>
          </a:p>
          <a:p>
            <a:endParaRPr lang="en-US" sz="1400" b="1" dirty="0" smtClean="0">
              <a:solidFill>
                <a:srgbClr val="C00000"/>
              </a:solidFill>
            </a:endParaRPr>
          </a:p>
          <a:p>
            <a:endParaRPr lang="en-US" sz="1400" b="1" dirty="0" smtClean="0">
              <a:solidFill>
                <a:srgbClr val="C00000"/>
              </a:solidFill>
            </a:endParaRPr>
          </a:p>
          <a:p>
            <a:endParaRPr lang="en-US" sz="1400" b="1" dirty="0" smtClean="0">
              <a:solidFill>
                <a:srgbClr val="C00000"/>
              </a:solidFill>
            </a:endParaRPr>
          </a:p>
          <a:p>
            <a:endParaRPr lang="en-US" sz="1400" b="1" dirty="0" smtClean="0">
              <a:solidFill>
                <a:srgbClr val="C00000"/>
              </a:solidFill>
            </a:endParaRPr>
          </a:p>
          <a:p>
            <a:endParaRPr lang="en-US" sz="1400" b="1" dirty="0" smtClean="0">
              <a:solidFill>
                <a:srgbClr val="C00000"/>
              </a:solidFill>
            </a:endParaRPr>
          </a:p>
          <a:p>
            <a:endParaRPr lang="en-US" sz="1400" b="1" dirty="0" smtClean="0">
              <a:solidFill>
                <a:srgbClr val="C00000"/>
              </a:solidFill>
            </a:endParaRPr>
          </a:p>
          <a:p>
            <a:endParaRPr lang="en-US" sz="1400" b="1" dirty="0" smtClean="0">
              <a:solidFill>
                <a:srgbClr val="C00000"/>
              </a:solidFill>
            </a:endParaRPr>
          </a:p>
          <a:p>
            <a:endParaRPr lang="en-US" sz="1400" b="1" dirty="0" smtClean="0">
              <a:solidFill>
                <a:srgbClr val="C00000"/>
              </a:solidFill>
            </a:endParaRPr>
          </a:p>
          <a:p>
            <a:endParaRPr lang="en-US" sz="1400" b="1" dirty="0" smtClean="0">
              <a:solidFill>
                <a:srgbClr val="C00000"/>
              </a:solidFill>
            </a:endParaRPr>
          </a:p>
          <a:p>
            <a:endParaRPr lang="en-US" sz="1400" b="1" dirty="0" smtClean="0">
              <a:solidFill>
                <a:srgbClr val="C00000"/>
              </a:solidFill>
            </a:endParaRPr>
          </a:p>
          <a:p>
            <a:endParaRPr lang="en-US" sz="1400" b="1" dirty="0" smtClean="0">
              <a:solidFill>
                <a:srgbClr val="C00000"/>
              </a:solidFill>
            </a:endParaRPr>
          </a:p>
          <a:p>
            <a:endParaRPr lang="en-US" sz="1400" b="1" dirty="0" smtClean="0">
              <a:solidFill>
                <a:srgbClr val="C00000"/>
              </a:solidFill>
            </a:endParaRPr>
          </a:p>
          <a:p>
            <a:endParaRPr lang="en-US" sz="2400" dirty="0" smtClean="0"/>
          </a:p>
          <a:p>
            <a:r>
              <a:rPr lang="en-US" sz="2400" dirty="0" smtClean="0"/>
              <a:t>Culturally</a:t>
            </a:r>
            <a:r>
              <a:rPr lang="en-US" sz="2400" dirty="0" smtClean="0"/>
              <a:t> </a:t>
            </a:r>
            <a:r>
              <a:rPr lang="en-US" sz="2400" dirty="0" smtClean="0"/>
              <a:t>Americans </a:t>
            </a:r>
            <a:r>
              <a:rPr lang="en-US" sz="2400" dirty="0" smtClean="0"/>
              <a:t>have not raised income inequality as an </a:t>
            </a:r>
            <a:r>
              <a:rPr lang="en-US" sz="2400" dirty="0" smtClean="0"/>
              <a:t>issue </a:t>
            </a:r>
            <a:r>
              <a:rPr lang="en-US" sz="2400" dirty="0" smtClean="0"/>
              <a:t>in the past because </a:t>
            </a:r>
            <a:r>
              <a:rPr lang="en-US" sz="2400" dirty="0"/>
              <a:t>Americans don’t begrudge the rich so much as they want to join them. The Norton and </a:t>
            </a:r>
            <a:r>
              <a:rPr lang="en-US" sz="2400" dirty="0" err="1"/>
              <a:t>Ariely</a:t>
            </a:r>
            <a:r>
              <a:rPr lang="en-US" sz="2400" dirty="0"/>
              <a:t> </a:t>
            </a:r>
            <a:r>
              <a:rPr lang="en-US" sz="2400" dirty="0" smtClean="0"/>
              <a:t>(2011) study </a:t>
            </a:r>
            <a:r>
              <a:rPr lang="en-US" sz="2400" dirty="0"/>
              <a:t>suggests otherwise. Given a choice, </a:t>
            </a:r>
            <a:r>
              <a:rPr lang="en-US" sz="2400" dirty="0" smtClean="0"/>
              <a:t>Americans </a:t>
            </a:r>
            <a:r>
              <a:rPr lang="en-US" sz="2400" dirty="0"/>
              <a:t>would prefer to live in a society more equal than even highly egalitarian Sweden. </a:t>
            </a:r>
          </a:p>
          <a:p>
            <a:r>
              <a:rPr lang="en-US" sz="2000" dirty="0" smtClean="0"/>
              <a:t> </a:t>
            </a:r>
            <a:endParaRPr lang="en-US" sz="2000" dirty="0"/>
          </a:p>
          <a:p>
            <a:endParaRPr lang="en-US" b="1" dirty="0"/>
          </a:p>
        </p:txBody>
      </p:sp>
      <p:pic>
        <p:nvPicPr>
          <p:cNvPr id="104451" name="Picture 2"/>
          <p:cNvPicPr>
            <a:picLocks noChangeAspect="1" noChangeArrowheads="1"/>
          </p:cNvPicPr>
          <p:nvPr/>
        </p:nvPicPr>
        <p:blipFill>
          <a:blip r:embed="rId3" cstate="print"/>
          <a:srcRect t="2439" b="4878"/>
          <a:stretch>
            <a:fillRect/>
          </a:stretch>
        </p:blipFill>
        <p:spPr bwMode="auto">
          <a:xfrm>
            <a:off x="1828800" y="1447800"/>
            <a:ext cx="5943600" cy="2854845"/>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normAutofit fontScale="90000"/>
          </a:bodyPr>
          <a:lstStyle/>
          <a:p>
            <a:r>
              <a:rPr lang="en-US" sz="2800" b="1" dirty="0" smtClean="0">
                <a:solidFill>
                  <a:srgbClr val="C00000"/>
                </a:solidFill>
                <a:latin typeface="Arial Black" pitchFamily="34" charset="0"/>
              </a:rPr>
              <a:t>II. THE </a:t>
            </a:r>
            <a:r>
              <a:rPr lang="en-US" sz="2800" b="1" dirty="0" smtClean="0">
                <a:solidFill>
                  <a:srgbClr val="C00000"/>
                </a:solidFill>
                <a:latin typeface="Arial Black" pitchFamily="34" charset="0"/>
              </a:rPr>
              <a:t>MIDDLE CLASS </a:t>
            </a:r>
            <a:r>
              <a:rPr lang="en-US" sz="2800" b="1" dirty="0" smtClean="0">
                <a:latin typeface="Arial Black" pitchFamily="34" charset="0"/>
              </a:rPr>
              <a:t/>
            </a:r>
            <a:br>
              <a:rPr lang="en-US" sz="2800" b="1" dirty="0" smtClean="0">
                <a:latin typeface="Arial Black" pitchFamily="34" charset="0"/>
              </a:rPr>
            </a:br>
            <a:r>
              <a:rPr lang="en-US" sz="2800" b="1" dirty="0" smtClean="0">
                <a:latin typeface="Arial Black" pitchFamily="34" charset="0"/>
              </a:rPr>
              <a:t>(and JUST ABOUT EVERYONE ELSE): </a:t>
            </a:r>
            <a:br>
              <a:rPr lang="en-US" sz="2800" b="1" dirty="0" smtClean="0">
                <a:latin typeface="Arial Black" pitchFamily="34" charset="0"/>
              </a:rPr>
            </a:br>
            <a:r>
              <a:rPr lang="en-US" sz="2800" b="1" dirty="0" smtClean="0">
                <a:solidFill>
                  <a:srgbClr val="C00000"/>
                </a:solidFill>
                <a:latin typeface="Arial Black" pitchFamily="34" charset="0"/>
              </a:rPr>
              <a:t>TRAPPED,FRUSTRATED and ANGRY</a:t>
            </a:r>
            <a:br>
              <a:rPr lang="en-US" sz="2800" b="1" dirty="0" smtClean="0">
                <a:solidFill>
                  <a:srgbClr val="C00000"/>
                </a:solidFill>
                <a:latin typeface="Arial Black" pitchFamily="34" charset="0"/>
              </a:rPr>
            </a:br>
            <a:endParaRPr lang="en-US" sz="2800" b="1" dirty="0" smtClean="0">
              <a:solidFill>
                <a:srgbClr val="C00000"/>
              </a:solidFill>
              <a:latin typeface="Arial Black" pitchFamily="34" charset="0"/>
            </a:endParaRPr>
          </a:p>
        </p:txBody>
      </p:sp>
      <p:pic>
        <p:nvPicPr>
          <p:cNvPr id="4" name="Picture 2" descr="https://scontent.fsan1-1.fna.fbcdn.net/hphotos-xfp1/v/t1.0-9/11915108_10153082019798302_9045098541857605896_n.jpg?oh=9c46568ee15103a98c0f91462bfb1c0d&amp;oe=5638DDB9"/>
          <p:cNvPicPr>
            <a:picLocks noChangeAspect="1" noChangeArrowheads="1"/>
          </p:cNvPicPr>
          <p:nvPr/>
        </p:nvPicPr>
        <p:blipFill>
          <a:blip r:embed="rId3" cstate="print"/>
          <a:srcRect r="1250" b="33750"/>
          <a:stretch>
            <a:fillRect/>
          </a:stretch>
        </p:blipFill>
        <p:spPr bwMode="auto">
          <a:xfrm>
            <a:off x="1066800" y="1600200"/>
            <a:ext cx="6701287" cy="4495800"/>
          </a:xfrm>
          <a:prstGeom prst="rect">
            <a:avLst/>
          </a:prstGeom>
          <a:noFill/>
        </p:spPr>
      </p:pic>
      <p:pic>
        <p:nvPicPr>
          <p:cNvPr id="5" name="Picture 2" descr="http://www.yaf.org/uploadedImages/Blogs/shutterstock_235352344.jpg"/>
          <p:cNvPicPr>
            <a:picLocks noChangeAspect="1" noChangeArrowheads="1"/>
          </p:cNvPicPr>
          <p:nvPr/>
        </p:nvPicPr>
        <p:blipFill>
          <a:blip r:embed="rId4" cstate="print"/>
          <a:srcRect t="13196" b="15336"/>
          <a:stretch>
            <a:fillRect/>
          </a:stretch>
        </p:blipFill>
        <p:spPr bwMode="auto">
          <a:xfrm>
            <a:off x="7010400" y="5842000"/>
            <a:ext cx="2133600" cy="10160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dexround2"/>
          <p:cNvPicPr>
            <a:picLocks noChangeAspect="1" noChangeArrowheads="1"/>
          </p:cNvPicPr>
          <p:nvPr/>
        </p:nvPicPr>
        <p:blipFill>
          <a:blip r:embed="rId2" cstate="print"/>
          <a:srcRect/>
          <a:stretch>
            <a:fillRect/>
          </a:stretch>
        </p:blipFill>
        <p:spPr bwMode="auto">
          <a:xfrm>
            <a:off x="1066800" y="228600"/>
            <a:ext cx="6601193" cy="4267200"/>
          </a:xfrm>
          <a:prstGeom prst="rect">
            <a:avLst/>
          </a:prstGeom>
          <a:noFill/>
        </p:spPr>
      </p:pic>
      <p:sp>
        <p:nvSpPr>
          <p:cNvPr id="3" name="Rectangle 2"/>
          <p:cNvSpPr/>
          <p:nvPr/>
        </p:nvSpPr>
        <p:spPr>
          <a:xfrm>
            <a:off x="1219200" y="4267200"/>
            <a:ext cx="6781800" cy="1938992"/>
          </a:xfrm>
          <a:prstGeom prst="rect">
            <a:avLst/>
          </a:prstGeom>
        </p:spPr>
        <p:txBody>
          <a:bodyPr wrap="square">
            <a:spAutoFit/>
          </a:bodyPr>
          <a:lstStyle/>
          <a:p>
            <a:pPr algn="ctr"/>
            <a:r>
              <a:rPr lang="en-US" sz="2000" b="1" dirty="0" smtClean="0"/>
              <a:t>Among the more than 1,000 people surveyed, more than 60 percent reported feeling at least some anxiousness about their financial situations, while 30 percent said concern over their financial situation is causing them to lose sleep. </a:t>
            </a:r>
            <a:r>
              <a:rPr lang="en-US" sz="2000" b="1" dirty="0" smtClean="0">
                <a:solidFill>
                  <a:srgbClr val="C00000"/>
                </a:solidFill>
              </a:rPr>
              <a:t>A majority, or 64%, of Americans don't have enough cash on hand to handle a $1,000 emergency expense.</a:t>
            </a:r>
            <a:endParaRPr lang="en-US" sz="2000" b="1" dirty="0">
              <a:solidFill>
                <a:srgbClr val="C00000"/>
              </a:solidFill>
            </a:endParaRPr>
          </a:p>
        </p:txBody>
      </p:sp>
      <p:pic>
        <p:nvPicPr>
          <p:cNvPr id="4" name="Picture 2" descr="http://www.yaf.org/uploadedImages/Blogs/shutterstock_235352344.jpg"/>
          <p:cNvPicPr>
            <a:picLocks noChangeAspect="1" noChangeArrowheads="1"/>
          </p:cNvPicPr>
          <p:nvPr/>
        </p:nvPicPr>
        <p:blipFill>
          <a:blip r:embed="rId3" cstate="print"/>
          <a:srcRect t="13196" b="15336"/>
          <a:stretch>
            <a:fillRect/>
          </a:stretch>
        </p:blipFill>
        <p:spPr bwMode="auto">
          <a:xfrm>
            <a:off x="7063740" y="5867400"/>
            <a:ext cx="2080260" cy="99060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 Placeholder 3"/>
          <p:cNvSpPr>
            <a:spLocks noGrp="1"/>
          </p:cNvSpPr>
          <p:nvPr>
            <p:ph type="body" sz="half" idx="2"/>
          </p:nvPr>
        </p:nvSpPr>
        <p:spPr>
          <a:xfrm>
            <a:off x="533400" y="4572000"/>
            <a:ext cx="3048000" cy="1981200"/>
          </a:xfrm>
        </p:spPr>
        <p:txBody>
          <a:bodyPr>
            <a:noAutofit/>
          </a:bodyPr>
          <a:lstStyle/>
          <a:p>
            <a:pPr algn="ctr"/>
            <a:r>
              <a:rPr lang="en-US" sz="2000" b="1" dirty="0" smtClean="0"/>
              <a:t>Written by a law school professor  and her daughter in 2003 and outlining and predicting the current and future exploitation of the middle class</a:t>
            </a:r>
            <a:endParaRPr lang="en-US" sz="2000" b="1" dirty="0"/>
          </a:p>
        </p:txBody>
      </p:sp>
      <p:pic>
        <p:nvPicPr>
          <p:cNvPr id="79874" name="Picture 2" descr="http://ecx.images-amazon.com/images/I/51N4Pa-f9EL._SX325_BO1,204,203,200_.jpg"/>
          <p:cNvPicPr>
            <a:picLocks noChangeAspect="1" noChangeArrowheads="1"/>
          </p:cNvPicPr>
          <p:nvPr/>
        </p:nvPicPr>
        <p:blipFill>
          <a:blip r:embed="rId2" cstate="print"/>
          <a:srcRect/>
          <a:stretch>
            <a:fillRect/>
          </a:stretch>
        </p:blipFill>
        <p:spPr bwMode="auto">
          <a:xfrm>
            <a:off x="685801" y="381000"/>
            <a:ext cx="2667000" cy="4069827"/>
          </a:xfrm>
          <a:prstGeom prst="rect">
            <a:avLst/>
          </a:prstGeom>
          <a:noFill/>
        </p:spPr>
      </p:pic>
      <p:pic>
        <p:nvPicPr>
          <p:cNvPr id="7" name="Picture 4"/>
          <p:cNvPicPr>
            <a:picLocks noGrp="1" noChangeAspect="1" noChangeArrowheads="1"/>
          </p:cNvPicPr>
          <p:nvPr>
            <p:ph type="pic" idx="1"/>
          </p:nvPr>
        </p:nvPicPr>
        <p:blipFill>
          <a:blip r:embed="rId3" cstate="print"/>
          <a:srcRect t="1192" b="1192"/>
          <a:stretch>
            <a:fillRect/>
          </a:stretch>
        </p:blipFill>
        <p:spPr bwMode="auto">
          <a:xfrm>
            <a:off x="3886200" y="152400"/>
            <a:ext cx="4724400" cy="3257550"/>
          </a:xfrm>
          <a:prstGeom prst="rect">
            <a:avLst/>
          </a:prstGeom>
          <a:noFill/>
          <a:ln w="9525">
            <a:noFill/>
            <a:miter lim="800000"/>
            <a:headEnd/>
            <a:tailEnd/>
          </a:ln>
        </p:spPr>
      </p:pic>
      <p:pic>
        <p:nvPicPr>
          <p:cNvPr id="66561" name="Picture 1"/>
          <p:cNvPicPr>
            <a:picLocks noChangeAspect="1" noChangeArrowheads="1"/>
          </p:cNvPicPr>
          <p:nvPr/>
        </p:nvPicPr>
        <p:blipFill>
          <a:blip r:embed="rId4" cstate="print"/>
          <a:srcRect/>
          <a:stretch>
            <a:fillRect/>
          </a:stretch>
        </p:blipFill>
        <p:spPr bwMode="auto">
          <a:xfrm>
            <a:off x="3886200" y="3581400"/>
            <a:ext cx="5223162" cy="2895386"/>
          </a:xfrm>
          <a:prstGeom prst="rect">
            <a:avLst/>
          </a:prstGeom>
          <a:noFill/>
          <a:ln w="9525">
            <a:noFill/>
            <a:miter lim="800000"/>
            <a:headEnd/>
            <a:tailEnd/>
          </a:ln>
        </p:spPr>
      </p:pic>
      <p:sp>
        <p:nvSpPr>
          <p:cNvPr id="8" name="Down Arrow 7"/>
          <p:cNvSpPr/>
          <p:nvPr/>
        </p:nvSpPr>
        <p:spPr>
          <a:xfrm>
            <a:off x="6705600" y="1600200"/>
            <a:ext cx="304800" cy="673608"/>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rot="10800000">
            <a:off x="7543800" y="5105400"/>
            <a:ext cx="381000" cy="6858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graphics8.nytimes.com/images/2009/08/07/business/09cerebrus-600.jpg"/>
          <p:cNvPicPr>
            <a:picLocks noChangeAspect="1" noChangeArrowheads="1"/>
          </p:cNvPicPr>
          <p:nvPr/>
        </p:nvPicPr>
        <p:blipFill>
          <a:blip r:embed="rId2" cstate="print"/>
          <a:srcRect/>
          <a:stretch>
            <a:fillRect/>
          </a:stretch>
        </p:blipFill>
        <p:spPr bwMode="auto">
          <a:xfrm>
            <a:off x="0" y="2057400"/>
            <a:ext cx="6019800" cy="3516415"/>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5791200" y="2133600"/>
            <a:ext cx="3352800" cy="2449513"/>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l="22788"/>
          <a:stretch>
            <a:fillRect/>
          </a:stretch>
        </p:blipFill>
        <p:spPr bwMode="auto">
          <a:xfrm>
            <a:off x="5486400" y="4525962"/>
            <a:ext cx="3657600" cy="2332038"/>
          </a:xfrm>
          <a:prstGeom prst="rect">
            <a:avLst/>
          </a:prstGeom>
          <a:noFill/>
          <a:ln w="9525">
            <a:noFill/>
            <a:miter lim="800000"/>
            <a:headEnd/>
            <a:tailEnd/>
          </a:ln>
        </p:spPr>
      </p:pic>
      <p:sp>
        <p:nvSpPr>
          <p:cNvPr id="5" name="Rectangle 4"/>
          <p:cNvSpPr/>
          <p:nvPr/>
        </p:nvSpPr>
        <p:spPr>
          <a:xfrm>
            <a:off x="990600" y="609601"/>
            <a:ext cx="7162800" cy="1415772"/>
          </a:xfrm>
          <a:prstGeom prst="rect">
            <a:avLst/>
          </a:prstGeom>
        </p:spPr>
        <p:txBody>
          <a:bodyPr wrap="square">
            <a:spAutoFit/>
          </a:bodyPr>
          <a:lstStyle/>
          <a:p>
            <a:pPr algn="ctr"/>
            <a:r>
              <a:rPr lang="en-US" sz="2800" b="1" dirty="0" smtClean="0">
                <a:ln>
                  <a:solidFill>
                    <a:srgbClr val="C00000"/>
                  </a:solidFill>
                </a:ln>
                <a:solidFill>
                  <a:srgbClr val="C00000"/>
                </a:solidFill>
                <a:latin typeface="Arial Black" pitchFamily="34" charset="0"/>
              </a:rPr>
              <a:t>THE GREAT RECESSION OF 2008</a:t>
            </a:r>
          </a:p>
          <a:p>
            <a:pPr algn="ctr"/>
            <a:endParaRPr lang="en-US" b="1" dirty="0" smtClean="0">
              <a:ln>
                <a:solidFill>
                  <a:srgbClr val="C00000"/>
                </a:solidFill>
              </a:ln>
              <a:latin typeface="Arial Black" pitchFamily="34" charset="0"/>
            </a:endParaRPr>
          </a:p>
          <a:p>
            <a:pPr algn="ctr"/>
            <a:r>
              <a:rPr lang="en-US" sz="2000" b="1" dirty="0" smtClean="0">
                <a:ln>
                  <a:solidFill>
                    <a:srgbClr val="C00000"/>
                  </a:solidFill>
                </a:ln>
                <a:solidFill>
                  <a:srgbClr val="7030A0"/>
                </a:solidFill>
                <a:latin typeface="Americana BT" pitchFamily="18" charset="0"/>
              </a:rPr>
              <a:t>Estimated total GDP loss $12T</a:t>
            </a:r>
          </a:p>
          <a:p>
            <a:pPr algn="ctr"/>
            <a:r>
              <a:rPr lang="en-US" sz="2000" b="1" dirty="0" smtClean="0">
                <a:ln>
                  <a:solidFill>
                    <a:srgbClr val="C00000"/>
                  </a:solidFill>
                </a:ln>
                <a:solidFill>
                  <a:srgbClr val="7030A0"/>
                </a:solidFill>
                <a:latin typeface="Americana BT" pitchFamily="18" charset="0"/>
              </a:rPr>
              <a:t> $40,000/per person</a:t>
            </a:r>
            <a:endParaRPr lang="en-US" sz="2000" dirty="0">
              <a:solidFill>
                <a:srgbClr val="7030A0"/>
              </a:solidFill>
            </a:endParaRPr>
          </a:p>
        </p:txBody>
      </p:sp>
      <p:pic>
        <p:nvPicPr>
          <p:cNvPr id="6" name="Picture 2" descr="http://www.yaf.org/uploadedImages/Blogs/shutterstock_235352344.jpg"/>
          <p:cNvPicPr>
            <a:picLocks noChangeAspect="1" noChangeArrowheads="1"/>
          </p:cNvPicPr>
          <p:nvPr/>
        </p:nvPicPr>
        <p:blipFill>
          <a:blip r:embed="rId5" cstate="print"/>
          <a:srcRect t="13196" b="15336"/>
          <a:stretch>
            <a:fillRect/>
          </a:stretch>
        </p:blipFill>
        <p:spPr bwMode="auto">
          <a:xfrm>
            <a:off x="152400" y="5562600"/>
            <a:ext cx="2438401" cy="1161143"/>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762000"/>
            <a:ext cx="8956216" cy="5410200"/>
          </a:xfrm>
          <a:prstGeom prst="rect">
            <a:avLst/>
          </a:prstGeom>
          <a:noFill/>
          <a:ln w="9525">
            <a:noFill/>
            <a:miter lim="800000"/>
            <a:headEnd/>
            <a:tailEnd/>
          </a:ln>
        </p:spPr>
      </p:pic>
      <p:sp>
        <p:nvSpPr>
          <p:cNvPr id="4" name="Rectangle 3"/>
          <p:cNvSpPr/>
          <p:nvPr/>
        </p:nvSpPr>
        <p:spPr>
          <a:xfrm>
            <a:off x="1752600" y="152400"/>
            <a:ext cx="5943599" cy="461665"/>
          </a:xfrm>
          <a:prstGeom prst="rect">
            <a:avLst/>
          </a:prstGeom>
        </p:spPr>
        <p:txBody>
          <a:bodyPr wrap="square">
            <a:spAutoFit/>
          </a:bodyPr>
          <a:lstStyle/>
          <a:p>
            <a:pPr algn="ctr"/>
            <a:r>
              <a:rPr lang="en-US" sz="2400" b="1" dirty="0" smtClean="0">
                <a:solidFill>
                  <a:srgbClr val="0070C0"/>
                </a:solidFill>
                <a:latin typeface="Arial Black" pitchFamily="34" charset="0"/>
              </a:rPr>
              <a:t>THE GREAT RECESSION</a:t>
            </a:r>
            <a:endParaRPr lang="en-US" sz="2400" dirty="0">
              <a:solidFill>
                <a:srgbClr val="0070C0"/>
              </a:solidFill>
            </a:endParaRPr>
          </a:p>
        </p:txBody>
      </p:sp>
      <p:pic>
        <p:nvPicPr>
          <p:cNvPr id="5" name="Picture 2" descr="http://www.yaf.org/uploadedImages/Blogs/shutterstock_235352344.jpg"/>
          <p:cNvPicPr>
            <a:picLocks noChangeAspect="1" noChangeArrowheads="1"/>
          </p:cNvPicPr>
          <p:nvPr/>
        </p:nvPicPr>
        <p:blipFill>
          <a:blip r:embed="rId3" cstate="print"/>
          <a:srcRect t="13196" b="15336"/>
          <a:stretch>
            <a:fillRect/>
          </a:stretch>
        </p:blipFill>
        <p:spPr bwMode="auto">
          <a:xfrm>
            <a:off x="6705599" y="5696857"/>
            <a:ext cx="2438401" cy="1161143"/>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a:xfrm>
            <a:off x="1752600" y="609600"/>
            <a:ext cx="5486400" cy="4114800"/>
          </a:xfrm>
        </p:spPr>
      </p:sp>
      <p:sp>
        <p:nvSpPr>
          <p:cNvPr id="4" name="Text Placeholder 3"/>
          <p:cNvSpPr>
            <a:spLocks noGrp="1"/>
          </p:cNvSpPr>
          <p:nvPr>
            <p:ph type="body" sz="half" idx="2"/>
          </p:nvPr>
        </p:nvSpPr>
        <p:spPr>
          <a:xfrm>
            <a:off x="304800" y="152400"/>
            <a:ext cx="8534400" cy="6477000"/>
          </a:xfrm>
          <a:ln w="57150">
            <a:noFill/>
            <a:prstDash val="lgDashDot"/>
          </a:ln>
        </p:spPr>
        <p:style>
          <a:lnRef idx="2">
            <a:schemeClr val="accent2"/>
          </a:lnRef>
          <a:fillRef idx="1">
            <a:schemeClr val="lt1"/>
          </a:fillRef>
          <a:effectRef idx="0">
            <a:schemeClr val="accent2"/>
          </a:effectRef>
          <a:fontRef idx="minor">
            <a:schemeClr val="dk1"/>
          </a:fontRef>
        </p:style>
        <p:txBody>
          <a:bodyPr>
            <a:noAutofit/>
          </a:bodyPr>
          <a:lstStyle/>
          <a:p>
            <a:r>
              <a:rPr lang="en-US" sz="2000" dirty="0" smtClean="0">
                <a:ln>
                  <a:solidFill>
                    <a:srgbClr val="C00000"/>
                  </a:solidFill>
                </a:ln>
                <a:solidFill>
                  <a:srgbClr val="C00000"/>
                </a:solidFill>
              </a:rPr>
              <a:t>**</a:t>
            </a:r>
            <a:r>
              <a:rPr lang="en-US" sz="2000" dirty="0" smtClean="0">
                <a:ln>
                  <a:solidFill>
                    <a:srgbClr val="C00000"/>
                  </a:solidFill>
                </a:ln>
              </a:rPr>
              <a:t>  </a:t>
            </a:r>
            <a:r>
              <a:rPr lang="en-US" sz="2000" b="1" dirty="0" smtClean="0">
                <a:ln>
                  <a:solidFill>
                    <a:srgbClr val="C00000"/>
                  </a:solidFill>
                </a:ln>
                <a:solidFill>
                  <a:srgbClr val="C00000"/>
                </a:solidFill>
                <a:latin typeface="Americana BT" pitchFamily="18" charset="0"/>
              </a:rPr>
              <a:t>8.3 million jobs lost 2008-09, total 26.2 million unemployed</a:t>
            </a:r>
          </a:p>
          <a:p>
            <a:r>
              <a:rPr lang="en-US" sz="2000" b="1" dirty="0" smtClean="0">
                <a:ln>
                  <a:solidFill>
                    <a:srgbClr val="C00000"/>
                  </a:solidFill>
                </a:ln>
                <a:solidFill>
                  <a:srgbClr val="C00000"/>
                </a:solidFill>
                <a:latin typeface="Americana BT" pitchFamily="18" charset="0"/>
              </a:rPr>
              <a:t>** </a:t>
            </a:r>
            <a:r>
              <a:rPr lang="en-US" sz="2000" b="1" dirty="0" smtClean="0">
                <a:ln>
                  <a:solidFill>
                    <a:srgbClr val="C00000"/>
                  </a:solidFill>
                </a:ln>
                <a:solidFill>
                  <a:schemeClr val="tx1"/>
                </a:solidFill>
                <a:latin typeface="Americana BT" pitchFamily="18" charset="0"/>
              </a:rPr>
              <a:t>10% white unemployment rate, 16% Black unemployment rate, 13.2% Hispanic unemployment rate </a:t>
            </a:r>
          </a:p>
          <a:p>
            <a:r>
              <a:rPr lang="en-US" sz="2000" b="1" dirty="0" smtClean="0">
                <a:ln>
                  <a:solidFill>
                    <a:srgbClr val="C00000"/>
                  </a:solidFill>
                </a:ln>
                <a:solidFill>
                  <a:srgbClr val="C00000"/>
                </a:solidFill>
                <a:latin typeface="Americana BT" pitchFamily="18" charset="0"/>
              </a:rPr>
              <a:t>** 17% underemployment rate</a:t>
            </a:r>
            <a:r>
              <a:rPr lang="en-US" sz="2000" b="1" dirty="0" smtClean="0">
                <a:ln>
                  <a:solidFill>
                    <a:srgbClr val="C00000"/>
                  </a:solidFill>
                </a:ln>
                <a:latin typeface="Americana BT" pitchFamily="18" charset="0"/>
              </a:rPr>
              <a:t> </a:t>
            </a:r>
          </a:p>
          <a:p>
            <a:r>
              <a:rPr lang="en-US" sz="2000" b="1" dirty="0" smtClean="0">
                <a:ln>
                  <a:solidFill>
                    <a:srgbClr val="C00000"/>
                  </a:solidFill>
                </a:ln>
                <a:solidFill>
                  <a:srgbClr val="C00000"/>
                </a:solidFill>
                <a:latin typeface="Americana BT" pitchFamily="18" charset="0"/>
              </a:rPr>
              <a:t>** </a:t>
            </a:r>
            <a:r>
              <a:rPr lang="en-US" sz="2000" b="1" dirty="0" smtClean="0">
                <a:ln>
                  <a:solidFill>
                    <a:srgbClr val="C00000"/>
                  </a:solidFill>
                </a:ln>
                <a:solidFill>
                  <a:schemeClr val="tx1"/>
                </a:solidFill>
                <a:latin typeface="Americana BT" pitchFamily="18" charset="0"/>
              </a:rPr>
              <a:t>17.4 million U.S. families went hungry at some point in 2009,  according to  the USDA which also found that 6.8 million households with up to 1 million children had continuing financial problems that left them unable to eat regularly</a:t>
            </a:r>
          </a:p>
          <a:p>
            <a:r>
              <a:rPr lang="en-US" sz="2000" b="1" dirty="0" smtClean="0">
                <a:ln>
                  <a:solidFill>
                    <a:srgbClr val="C00000"/>
                  </a:solidFill>
                </a:ln>
                <a:solidFill>
                  <a:srgbClr val="C00000"/>
                </a:solidFill>
                <a:latin typeface="Americana BT" pitchFamily="18" charset="0"/>
              </a:rPr>
              <a:t>** 5.4 million people have been added to federal disability rolls as discouraged workers give up looking for work</a:t>
            </a:r>
          </a:p>
          <a:p>
            <a:r>
              <a:rPr lang="en-US" sz="2000" b="1" dirty="0" smtClean="0">
                <a:ln>
                  <a:solidFill>
                    <a:srgbClr val="C00000"/>
                  </a:solidFill>
                </a:ln>
                <a:solidFill>
                  <a:srgbClr val="C00000"/>
                </a:solidFill>
                <a:latin typeface="Americana BT" pitchFamily="18" charset="0"/>
              </a:rPr>
              <a:t>** </a:t>
            </a:r>
            <a:r>
              <a:rPr lang="en-US" sz="2000" b="1" dirty="0" smtClean="0">
                <a:ln>
                  <a:solidFill>
                    <a:srgbClr val="C00000"/>
                  </a:solidFill>
                </a:ln>
                <a:solidFill>
                  <a:schemeClr val="tx1"/>
                </a:solidFill>
                <a:latin typeface="Americana BT" pitchFamily="18" charset="0"/>
              </a:rPr>
              <a:t>GDP fell 6% in 2008, 2.6% in 2009 (total </a:t>
            </a:r>
            <a:r>
              <a:rPr lang="en-US" sz="2000" b="1" dirty="0" smtClean="0">
                <a:ln>
                  <a:solidFill>
                    <a:srgbClr val="C00000"/>
                  </a:solidFill>
                </a:ln>
                <a:solidFill>
                  <a:schemeClr val="tx1"/>
                </a:solidFill>
                <a:latin typeface="Americana BT" pitchFamily="18" charset="0"/>
              </a:rPr>
              <a:t>US GDP</a:t>
            </a:r>
            <a:r>
              <a:rPr lang="en-US" sz="2000" b="1" dirty="0" smtClean="0">
                <a:ln>
                  <a:solidFill>
                    <a:srgbClr val="C00000"/>
                  </a:solidFill>
                </a:ln>
                <a:solidFill>
                  <a:schemeClr val="tx1"/>
                </a:solidFill>
                <a:latin typeface="Americana BT" pitchFamily="18" charset="0"/>
              </a:rPr>
              <a:t>, 2008 $14.4 T</a:t>
            </a:r>
            <a:r>
              <a:rPr lang="en-US" sz="2000" b="1" dirty="0" smtClean="0">
                <a:ln>
                  <a:solidFill>
                    <a:srgbClr val="C00000"/>
                  </a:solidFill>
                </a:ln>
                <a:solidFill>
                  <a:schemeClr val="tx1"/>
                </a:solidFill>
                <a:latin typeface="Americana BT" pitchFamily="18" charset="0"/>
              </a:rPr>
              <a:t>)</a:t>
            </a:r>
            <a:endParaRPr lang="en-US" sz="2000" b="1" dirty="0" smtClean="0">
              <a:ln>
                <a:solidFill>
                  <a:srgbClr val="C00000"/>
                </a:solidFill>
              </a:ln>
              <a:solidFill>
                <a:schemeClr val="tx1"/>
              </a:solidFill>
              <a:latin typeface="Americana BT" pitchFamily="18" charset="0"/>
            </a:endParaRPr>
          </a:p>
          <a:p>
            <a:r>
              <a:rPr lang="en-US" sz="2000" b="1" dirty="0" smtClean="0">
                <a:ln>
                  <a:solidFill>
                    <a:srgbClr val="C00000"/>
                  </a:solidFill>
                </a:ln>
                <a:solidFill>
                  <a:srgbClr val="C00000"/>
                </a:solidFill>
                <a:latin typeface="Americana BT" pitchFamily="18" charset="0"/>
              </a:rPr>
              <a:t>** $17 trillion (22% of all value) lost in net household worth ($5.6 T in lost home prices)</a:t>
            </a:r>
          </a:p>
          <a:p>
            <a:r>
              <a:rPr lang="en-US" sz="2000" b="1" dirty="0" smtClean="0">
                <a:ln>
                  <a:solidFill>
                    <a:srgbClr val="C00000"/>
                  </a:solidFill>
                </a:ln>
                <a:solidFill>
                  <a:srgbClr val="C00000"/>
                </a:solidFill>
                <a:latin typeface="Americana BT" pitchFamily="18" charset="0"/>
              </a:rPr>
              <a:t>** </a:t>
            </a:r>
            <a:r>
              <a:rPr lang="en-US" sz="2000" b="1" dirty="0" smtClean="0">
                <a:ln>
                  <a:solidFill>
                    <a:srgbClr val="C00000"/>
                  </a:solidFill>
                </a:ln>
                <a:solidFill>
                  <a:schemeClr val="tx1"/>
                </a:solidFill>
                <a:latin typeface="Americana BT" pitchFamily="18" charset="0"/>
              </a:rPr>
              <a:t>3.1 million foreclosure filings during 2008 (one of every 54 households)  861,664 families lost their homes in 2008, 5 million foreclosures total. Another 2,824,000 foreclosure filings in 2009</a:t>
            </a:r>
          </a:p>
          <a:p>
            <a:r>
              <a:rPr lang="en-US" sz="2000" b="1" dirty="0" smtClean="0">
                <a:ln>
                  <a:solidFill>
                    <a:srgbClr val="C00000"/>
                  </a:solidFill>
                </a:ln>
                <a:solidFill>
                  <a:srgbClr val="C00000"/>
                </a:solidFill>
                <a:latin typeface="Americana BT" pitchFamily="18" charset="0"/>
              </a:rPr>
              <a:t>** Stock market fell by 1/3 (retirement funds lost $2.8T)</a:t>
            </a:r>
          </a:p>
          <a:p>
            <a:r>
              <a:rPr lang="en-US" sz="2000" b="1" dirty="0" smtClean="0">
                <a:ln>
                  <a:solidFill>
                    <a:srgbClr val="C00000"/>
                  </a:solidFill>
                </a:ln>
                <a:solidFill>
                  <a:srgbClr val="C00000"/>
                </a:solidFill>
                <a:latin typeface="Americana BT" pitchFamily="18" charset="0"/>
              </a:rPr>
              <a:t>** </a:t>
            </a:r>
            <a:r>
              <a:rPr lang="en-US" sz="2000" b="1" dirty="0" smtClean="0">
                <a:ln>
                  <a:solidFill>
                    <a:srgbClr val="C00000"/>
                  </a:solidFill>
                </a:ln>
                <a:solidFill>
                  <a:schemeClr val="tx1"/>
                </a:solidFill>
                <a:latin typeface="Americana BT" pitchFamily="18" charset="0"/>
              </a:rPr>
              <a:t>Household bankruptcies 2.5 million in 2008-09</a:t>
            </a:r>
            <a:endParaRPr lang="en-US" sz="2000" b="1" dirty="0">
              <a:ln>
                <a:solidFill>
                  <a:srgbClr val="C00000"/>
                </a:solidFill>
              </a:ln>
              <a:solidFill>
                <a:schemeClr val="tx1"/>
              </a:solidFill>
              <a:latin typeface="Americana BT" pitchFamily="18" charset="0"/>
            </a:endParaRPr>
          </a:p>
        </p:txBody>
      </p:sp>
      <p:pic>
        <p:nvPicPr>
          <p:cNvPr id="5" name="Picture 2" descr="http://www.yaf.org/uploadedImages/Blogs/shutterstock_235352344.jpg"/>
          <p:cNvPicPr>
            <a:picLocks noChangeAspect="1" noChangeArrowheads="1"/>
          </p:cNvPicPr>
          <p:nvPr/>
        </p:nvPicPr>
        <p:blipFill>
          <a:blip r:embed="rId2" cstate="print"/>
          <a:srcRect t="13196" b="15336"/>
          <a:stretch>
            <a:fillRect/>
          </a:stretch>
        </p:blipFill>
        <p:spPr bwMode="auto">
          <a:xfrm>
            <a:off x="7086600" y="5867400"/>
            <a:ext cx="1828800" cy="870857"/>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https://2.bp.blogspot.com/-DqNZ-avKBnw/VrdwR7vGrLI/AAAAAAAAmkI/h_hQnOc5r5Y/s1600/ScariestJan2016.PNG"/>
          <p:cNvPicPr>
            <a:picLocks noChangeAspect="1" noChangeArrowheads="1"/>
          </p:cNvPicPr>
          <p:nvPr/>
        </p:nvPicPr>
        <p:blipFill>
          <a:blip r:embed="rId2" cstate="print"/>
          <a:srcRect/>
          <a:stretch>
            <a:fillRect/>
          </a:stretch>
        </p:blipFill>
        <p:spPr bwMode="auto">
          <a:xfrm>
            <a:off x="152400" y="228600"/>
            <a:ext cx="6934200" cy="3526621"/>
          </a:xfrm>
          <a:prstGeom prst="rect">
            <a:avLst/>
          </a:prstGeom>
          <a:noFill/>
        </p:spPr>
      </p:pic>
      <p:pic>
        <p:nvPicPr>
          <p:cNvPr id="3" name="Picture 2" descr="http://static.seekingalpha.com/uploads/2012/5/5/457469-13362392435266435-John-Mauldin_origin.jpg"/>
          <p:cNvPicPr>
            <a:picLocks noChangeAspect="1" noChangeArrowheads="1"/>
          </p:cNvPicPr>
          <p:nvPr/>
        </p:nvPicPr>
        <p:blipFill>
          <a:blip r:embed="rId3" cstate="print"/>
          <a:srcRect/>
          <a:stretch>
            <a:fillRect/>
          </a:stretch>
        </p:blipFill>
        <p:spPr bwMode="auto">
          <a:xfrm>
            <a:off x="457200" y="3962400"/>
            <a:ext cx="6400800" cy="2773754"/>
          </a:xfrm>
          <a:prstGeom prst="rect">
            <a:avLst/>
          </a:prstGeom>
          <a:noFill/>
          <a:ln w="9525">
            <a:noFill/>
            <a:miter lim="800000"/>
            <a:headEnd/>
            <a:tailEnd/>
          </a:ln>
        </p:spPr>
      </p:pic>
      <p:sp>
        <p:nvSpPr>
          <p:cNvPr id="4" name="Down Arrow 3"/>
          <p:cNvSpPr/>
          <p:nvPr/>
        </p:nvSpPr>
        <p:spPr>
          <a:xfrm rot="2575538">
            <a:off x="6499592" y="4763160"/>
            <a:ext cx="373617" cy="660781"/>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http://www.yaf.org/uploadedImages/Blogs/shutterstock_235352344.jpg"/>
          <p:cNvPicPr>
            <a:picLocks noChangeAspect="1" noChangeArrowheads="1"/>
          </p:cNvPicPr>
          <p:nvPr/>
        </p:nvPicPr>
        <p:blipFill>
          <a:blip r:embed="rId4" cstate="print"/>
          <a:srcRect t="13196" b="15336"/>
          <a:stretch>
            <a:fillRect/>
          </a:stretch>
        </p:blipFill>
        <p:spPr bwMode="auto">
          <a:xfrm>
            <a:off x="7239000" y="5791200"/>
            <a:ext cx="1760221" cy="838200"/>
          </a:xfrm>
          <a:prstGeom prst="rect">
            <a:avLst/>
          </a:prstGeom>
          <a:noFill/>
        </p:spPr>
      </p:pic>
      <p:pic>
        <p:nvPicPr>
          <p:cNvPr id="6" name="Picture 2" descr="http://media3.washingtonpost.com/wp-dyn/content/graphic/2010/01/01/GR2010010101701.gif"/>
          <p:cNvPicPr>
            <a:picLocks noChangeAspect="1" noChangeArrowheads="1"/>
          </p:cNvPicPr>
          <p:nvPr/>
        </p:nvPicPr>
        <p:blipFill>
          <a:blip r:embed="rId5" cstate="print"/>
          <a:srcRect/>
          <a:stretch>
            <a:fillRect/>
          </a:stretch>
        </p:blipFill>
        <p:spPr bwMode="auto">
          <a:xfrm>
            <a:off x="7010400" y="304800"/>
            <a:ext cx="1981200" cy="3510606"/>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smtClean="0">
                <a:solidFill>
                  <a:srgbClr val="C00000"/>
                </a:solidFill>
                <a:latin typeface="Arial Black" pitchFamily="34" charset="0"/>
              </a:rPr>
              <a:t>WAS ORWELL </a:t>
            </a:r>
            <a:r>
              <a:rPr lang="en-US" sz="3200" dirty="0" smtClean="0">
                <a:solidFill>
                  <a:srgbClr val="C00000"/>
                </a:solidFill>
                <a:latin typeface="Arial Black" pitchFamily="34" charset="0"/>
              </a:rPr>
              <a:t>30</a:t>
            </a:r>
            <a:r>
              <a:rPr lang="en-US" sz="3200" dirty="0" smtClean="0">
                <a:solidFill>
                  <a:srgbClr val="C00000"/>
                </a:solidFill>
                <a:latin typeface="Arial Black" pitchFamily="34" charset="0"/>
              </a:rPr>
              <a:t/>
            </a:r>
            <a:br>
              <a:rPr lang="en-US" sz="3200" dirty="0" smtClean="0">
                <a:solidFill>
                  <a:srgbClr val="C00000"/>
                </a:solidFill>
                <a:latin typeface="Arial Black" pitchFamily="34" charset="0"/>
              </a:rPr>
            </a:br>
            <a:r>
              <a:rPr lang="en-US" sz="3200" dirty="0" smtClean="0">
                <a:solidFill>
                  <a:srgbClr val="C00000"/>
                </a:solidFill>
                <a:latin typeface="Arial Black" pitchFamily="34" charset="0"/>
              </a:rPr>
              <a:t>YEARS OFF??</a:t>
            </a:r>
            <a:endParaRPr lang="en-US" sz="3200" dirty="0">
              <a:solidFill>
                <a:srgbClr val="C00000"/>
              </a:solidFill>
              <a:latin typeface="Arial Black" pitchFamily="34" charset="0"/>
            </a:endParaRPr>
          </a:p>
        </p:txBody>
      </p:sp>
      <p:sp>
        <p:nvSpPr>
          <p:cNvPr id="3" name="Content Placeholder 2"/>
          <p:cNvSpPr>
            <a:spLocks noGrp="1"/>
          </p:cNvSpPr>
          <p:nvPr>
            <p:ph idx="1"/>
          </p:nvPr>
        </p:nvSpPr>
        <p:spPr/>
        <p:txBody>
          <a:bodyPr/>
          <a:lstStyle/>
          <a:p>
            <a:endParaRPr lang="en-US" dirty="0"/>
          </a:p>
        </p:txBody>
      </p:sp>
      <p:pic>
        <p:nvPicPr>
          <p:cNvPr id="109570" name="Picture 2" descr="https://encrypted-tbn2.google.com/images?q=tbn:ANd9GcQ6BDsFLGXZngnqetw05N7-obxkGzaynFmXGsItRuhpBTAB9DwE"/>
          <p:cNvPicPr>
            <a:picLocks noChangeAspect="1" noChangeArrowheads="1"/>
          </p:cNvPicPr>
          <p:nvPr/>
        </p:nvPicPr>
        <p:blipFill>
          <a:blip r:embed="rId3" cstate="print"/>
          <a:srcRect/>
          <a:stretch>
            <a:fillRect/>
          </a:stretch>
        </p:blipFill>
        <p:spPr bwMode="auto">
          <a:xfrm>
            <a:off x="3429000" y="3505200"/>
            <a:ext cx="1905000" cy="3124201"/>
          </a:xfrm>
          <a:prstGeom prst="rect">
            <a:avLst/>
          </a:prstGeom>
          <a:noFill/>
        </p:spPr>
      </p:pic>
      <p:pic>
        <p:nvPicPr>
          <p:cNvPr id="109572" name="Picture 4" descr="http://craphound.com/images/pulp1984.png"/>
          <p:cNvPicPr>
            <a:picLocks noChangeAspect="1" noChangeArrowheads="1"/>
          </p:cNvPicPr>
          <p:nvPr/>
        </p:nvPicPr>
        <p:blipFill>
          <a:blip r:embed="rId4" cstate="print"/>
          <a:srcRect/>
          <a:stretch>
            <a:fillRect/>
          </a:stretch>
        </p:blipFill>
        <p:spPr bwMode="auto">
          <a:xfrm>
            <a:off x="457200" y="1524000"/>
            <a:ext cx="3507441" cy="2981325"/>
          </a:xfrm>
          <a:prstGeom prst="rect">
            <a:avLst/>
          </a:prstGeom>
          <a:noFill/>
        </p:spPr>
      </p:pic>
      <p:pic>
        <p:nvPicPr>
          <p:cNvPr id="109574" name="Picture 6" descr="http://greaterthanorequalto.net/blog/wp-content/uploads/2009/08/1984-front.jpg"/>
          <p:cNvPicPr>
            <a:picLocks noChangeAspect="1" noChangeArrowheads="1"/>
          </p:cNvPicPr>
          <p:nvPr/>
        </p:nvPicPr>
        <p:blipFill>
          <a:blip r:embed="rId5" cstate="print"/>
          <a:srcRect/>
          <a:stretch>
            <a:fillRect/>
          </a:stretch>
        </p:blipFill>
        <p:spPr bwMode="auto">
          <a:xfrm rot="20259814">
            <a:off x="4891903" y="106719"/>
            <a:ext cx="4257675" cy="6534151"/>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4191000" y="4800600"/>
            <a:ext cx="3087688" cy="566738"/>
          </a:xfrm>
        </p:spPr>
        <p:txBody>
          <a:bodyPr/>
          <a:lstStyle/>
          <a:p>
            <a:pPr eaLnBrk="1" hangingPunct="1"/>
            <a:endParaRPr lang="en-US" sz="1400" smtClean="0"/>
          </a:p>
        </p:txBody>
      </p:sp>
      <p:sp>
        <p:nvSpPr>
          <p:cNvPr id="2051" name="Picture Placeholder 2"/>
          <p:cNvSpPr>
            <a:spLocks noGrp="1" noTextEdit="1"/>
          </p:cNvSpPr>
          <p:nvPr>
            <p:ph type="pic" idx="1"/>
          </p:nvPr>
        </p:nvSpPr>
        <p:spPr/>
      </p:sp>
      <p:sp>
        <p:nvSpPr>
          <p:cNvPr id="2052" name="Text Placeholder 3"/>
          <p:cNvSpPr>
            <a:spLocks noGrp="1"/>
          </p:cNvSpPr>
          <p:nvPr>
            <p:ph type="body" sz="half" idx="2"/>
          </p:nvPr>
        </p:nvSpPr>
        <p:spPr>
          <a:xfrm>
            <a:off x="228600" y="3810000"/>
            <a:ext cx="4038600" cy="2362200"/>
          </a:xfrm>
        </p:spPr>
        <p:txBody>
          <a:bodyPr>
            <a:noAutofit/>
          </a:bodyPr>
          <a:lstStyle/>
          <a:p>
            <a:pPr eaLnBrk="1" hangingPunct="1"/>
            <a:r>
              <a:rPr lang="en-US" sz="1800" dirty="0" smtClean="0"/>
              <a:t>The graph above shows April 2012 per capita disposable income 0f $37,711 (current dollars) indexed to the buying power of the dollar. Joe's world is operating at the same levels as five years ago. This is Joe's real income growth - and it shows Joe's </a:t>
            </a:r>
            <a:r>
              <a:rPr lang="en-US" sz="1800" b="1" dirty="0" smtClean="0">
                <a:solidFill>
                  <a:srgbClr val="C00000"/>
                </a:solidFill>
              </a:rPr>
              <a:t>real income </a:t>
            </a:r>
            <a:r>
              <a:rPr lang="en-US" sz="1800" dirty="0" smtClean="0"/>
              <a:t>is shrinking.</a:t>
            </a:r>
          </a:p>
        </p:txBody>
      </p:sp>
      <p:pic>
        <p:nvPicPr>
          <p:cNvPr id="2053" name="Picture 2" descr="http://static.cdn-seekingalpha.com/uploads/2012/6/16/saupload_z-weekly14.png"/>
          <p:cNvPicPr>
            <a:picLocks noChangeAspect="1" noChangeArrowheads="1"/>
          </p:cNvPicPr>
          <p:nvPr/>
        </p:nvPicPr>
        <p:blipFill>
          <a:blip r:embed="rId3" cstate="print"/>
          <a:srcRect/>
          <a:stretch>
            <a:fillRect/>
          </a:stretch>
        </p:blipFill>
        <p:spPr bwMode="auto">
          <a:xfrm>
            <a:off x="228600" y="1066800"/>
            <a:ext cx="4114800" cy="2468563"/>
          </a:xfrm>
          <a:prstGeom prst="rect">
            <a:avLst/>
          </a:prstGeom>
          <a:noFill/>
          <a:ln w="9525">
            <a:noFill/>
            <a:miter lim="800000"/>
            <a:headEnd/>
            <a:tailEnd/>
          </a:ln>
        </p:spPr>
      </p:pic>
      <p:pic>
        <p:nvPicPr>
          <p:cNvPr id="2054" name="Picture 4" descr="http://static.cdn-seekingalpha.com/uploads/2012/6/16/saupload_z-weekly24.png"/>
          <p:cNvPicPr>
            <a:picLocks noChangeAspect="1" noChangeArrowheads="1"/>
          </p:cNvPicPr>
          <p:nvPr/>
        </p:nvPicPr>
        <p:blipFill>
          <a:blip r:embed="rId4" cstate="print"/>
          <a:srcRect/>
          <a:stretch>
            <a:fillRect/>
          </a:stretch>
        </p:blipFill>
        <p:spPr bwMode="auto">
          <a:xfrm>
            <a:off x="4572000" y="1066800"/>
            <a:ext cx="4095750" cy="2457450"/>
          </a:xfrm>
          <a:prstGeom prst="rect">
            <a:avLst/>
          </a:prstGeom>
          <a:noFill/>
          <a:ln w="9525">
            <a:noFill/>
            <a:miter lim="800000"/>
            <a:headEnd/>
            <a:tailEnd/>
          </a:ln>
        </p:spPr>
      </p:pic>
      <p:sp>
        <p:nvSpPr>
          <p:cNvPr id="2055" name="Rectangle 6"/>
          <p:cNvSpPr>
            <a:spLocks noChangeArrowheads="1"/>
          </p:cNvSpPr>
          <p:nvPr/>
        </p:nvSpPr>
        <p:spPr bwMode="auto">
          <a:xfrm>
            <a:off x="4648200" y="4114800"/>
            <a:ext cx="4191000" cy="1754326"/>
          </a:xfrm>
          <a:prstGeom prst="rect">
            <a:avLst/>
          </a:prstGeom>
          <a:noFill/>
          <a:ln w="9525">
            <a:noFill/>
            <a:miter lim="800000"/>
            <a:headEnd/>
            <a:tailEnd/>
          </a:ln>
        </p:spPr>
        <p:txBody>
          <a:bodyPr wrap="square">
            <a:spAutoFit/>
          </a:bodyPr>
          <a:lstStyle/>
          <a:p>
            <a:r>
              <a:rPr lang="en-US" dirty="0">
                <a:latin typeface="Calibri" pitchFamily="34" charset="0"/>
              </a:rPr>
              <a:t>Taking the data in the graph to the left, and comparing growth year-over-year with GDP - Joe's </a:t>
            </a:r>
            <a:r>
              <a:rPr lang="en-US" b="1" dirty="0" smtClean="0">
                <a:solidFill>
                  <a:srgbClr val="C00000"/>
                </a:solidFill>
                <a:latin typeface="Calibri" pitchFamily="34" charset="0"/>
              </a:rPr>
              <a:t>disposable income </a:t>
            </a:r>
            <a:r>
              <a:rPr lang="en-US" dirty="0" smtClean="0">
                <a:latin typeface="Calibri" pitchFamily="34" charset="0"/>
              </a:rPr>
              <a:t>has </a:t>
            </a:r>
            <a:r>
              <a:rPr lang="en-US" dirty="0">
                <a:latin typeface="Calibri" pitchFamily="34" charset="0"/>
              </a:rPr>
              <a:t>been shrinking since mid 2011 - just as the establishment was telling Joe the economy is growing.</a:t>
            </a:r>
          </a:p>
        </p:txBody>
      </p:sp>
      <p:pic>
        <p:nvPicPr>
          <p:cNvPr id="8" name="Picture 2" descr="http://www.yaf.org/uploadedImages/Blogs/shutterstock_235352344.jpg"/>
          <p:cNvPicPr>
            <a:picLocks noChangeAspect="1" noChangeArrowheads="1"/>
          </p:cNvPicPr>
          <p:nvPr/>
        </p:nvPicPr>
        <p:blipFill>
          <a:blip r:embed="rId5" cstate="print"/>
          <a:srcRect t="13196" b="15336"/>
          <a:stretch>
            <a:fillRect/>
          </a:stretch>
        </p:blipFill>
        <p:spPr bwMode="auto">
          <a:xfrm>
            <a:off x="6477000" y="5562600"/>
            <a:ext cx="2438401" cy="1161143"/>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093007" y="255593"/>
            <a:ext cx="6817052" cy="5383207"/>
          </a:xfrm>
          <a:prstGeom prst="rect">
            <a:avLst/>
          </a:prstGeom>
          <a:noFill/>
          <a:ln w="9525">
            <a:noFill/>
            <a:miter lim="800000"/>
            <a:headEnd/>
            <a:tailEnd/>
          </a:ln>
        </p:spPr>
      </p:pic>
      <p:sp>
        <p:nvSpPr>
          <p:cNvPr id="4" name="Down Arrow 3"/>
          <p:cNvSpPr/>
          <p:nvPr/>
        </p:nvSpPr>
        <p:spPr>
          <a:xfrm rot="10800000">
            <a:off x="8305800" y="5410200"/>
            <a:ext cx="457200"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Survey: U.S. weath has shrunk"/>
          <p:cNvPicPr>
            <a:picLocks noChangeAspect="1" noChangeArrowheads="1"/>
          </p:cNvPicPr>
          <p:nvPr/>
        </p:nvPicPr>
        <p:blipFill>
          <a:blip r:embed="rId3" cstate="print"/>
          <a:srcRect r="4000" b="37118"/>
          <a:stretch>
            <a:fillRect/>
          </a:stretch>
        </p:blipFill>
        <p:spPr bwMode="auto">
          <a:xfrm>
            <a:off x="304800" y="2057400"/>
            <a:ext cx="1828800" cy="4114800"/>
          </a:xfrm>
          <a:prstGeom prst="rect">
            <a:avLst/>
          </a:prstGeom>
          <a:noFill/>
          <a:ln w="9525">
            <a:noFill/>
            <a:miter lim="800000"/>
            <a:headEnd/>
            <a:tailEnd/>
          </a:ln>
        </p:spPr>
      </p:pic>
      <p:sp>
        <p:nvSpPr>
          <p:cNvPr id="6" name="Down Arrow 5"/>
          <p:cNvSpPr/>
          <p:nvPr/>
        </p:nvSpPr>
        <p:spPr>
          <a:xfrm rot="2797997">
            <a:off x="7305208" y="1545359"/>
            <a:ext cx="390531" cy="769745"/>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noChangeArrowheads="1"/>
          </p:cNvPicPr>
          <p:nvPr/>
        </p:nvPicPr>
        <p:blipFill>
          <a:blip r:embed="rId4" cstate="print"/>
          <a:srcRect/>
          <a:stretch>
            <a:fillRect/>
          </a:stretch>
        </p:blipFill>
        <p:spPr bwMode="auto">
          <a:xfrm>
            <a:off x="0" y="380999"/>
            <a:ext cx="2252059" cy="1524001"/>
          </a:xfrm>
          <a:prstGeom prst="rect">
            <a:avLst/>
          </a:prstGeom>
          <a:noFill/>
          <a:ln w="9525">
            <a:noFill/>
            <a:miter lim="800000"/>
            <a:headEnd/>
            <a:tailEnd/>
          </a:ln>
        </p:spPr>
      </p:pic>
      <p:pic>
        <p:nvPicPr>
          <p:cNvPr id="8" name="Picture 2" descr="http://www.yaf.org/uploadedImages/Blogs/shutterstock_235352344.jpg"/>
          <p:cNvPicPr>
            <a:picLocks noChangeAspect="1" noChangeArrowheads="1"/>
          </p:cNvPicPr>
          <p:nvPr/>
        </p:nvPicPr>
        <p:blipFill>
          <a:blip r:embed="rId5" cstate="print"/>
          <a:srcRect t="13196" b="15336"/>
          <a:stretch>
            <a:fillRect/>
          </a:stretch>
        </p:blipFill>
        <p:spPr bwMode="auto">
          <a:xfrm>
            <a:off x="5486400" y="5410200"/>
            <a:ext cx="2438401" cy="1161143"/>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home foreclosure statistics"/>
          <p:cNvPicPr>
            <a:picLocks noChangeAspect="1" noChangeArrowheads="1"/>
          </p:cNvPicPr>
          <p:nvPr/>
        </p:nvPicPr>
        <p:blipFill>
          <a:blip r:embed="rId2" cstate="print"/>
          <a:srcRect/>
          <a:stretch>
            <a:fillRect/>
          </a:stretch>
        </p:blipFill>
        <p:spPr bwMode="auto">
          <a:xfrm>
            <a:off x="6172200" y="457200"/>
            <a:ext cx="2819400" cy="1339215"/>
          </a:xfrm>
          <a:prstGeom prst="rect">
            <a:avLst/>
          </a:prstGeom>
          <a:noFill/>
        </p:spPr>
      </p:pic>
      <p:sp>
        <p:nvSpPr>
          <p:cNvPr id="153603" name="Rectangle 3"/>
          <p:cNvSpPr>
            <a:spLocks noChangeArrowheads="1"/>
          </p:cNvSpPr>
          <p:nvPr/>
        </p:nvSpPr>
        <p:spPr bwMode="auto">
          <a:xfrm>
            <a:off x="304800" y="231788"/>
            <a:ext cx="85344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en-US" sz="1800" b="0" i="0" u="none" strike="noStrike" cap="none" normalizeH="0" baseline="0" dirty="0" smtClean="0">
                <a:ln>
                  <a:noFill/>
                </a:ln>
                <a:solidFill>
                  <a:schemeClr val="tx1"/>
                </a:solidFill>
                <a:effectLst/>
                <a:latin typeface="Arial" charset="0"/>
                <a:cs typeface="Arial" charset="0"/>
              </a:rPr>
              <a:t>From January 2007 to December 2011 there were </a:t>
            </a:r>
            <a:r>
              <a:rPr kumimoji="0" lang="en-US" sz="1800" b="1" i="0" u="none" strike="noStrike" cap="none" normalizeH="0" baseline="0" dirty="0" smtClean="0">
                <a:ln>
                  <a:noFill/>
                </a:ln>
                <a:solidFill>
                  <a:srgbClr val="C00000"/>
                </a:solidFill>
                <a:effectLst/>
                <a:latin typeface="Arial" charset="0"/>
                <a:cs typeface="Arial" charset="0"/>
              </a:rPr>
              <a:t>more </a:t>
            </a:r>
          </a:p>
          <a:p>
            <a:pPr lvl="0" fontAlgn="base">
              <a:spcBef>
                <a:spcPct val="0"/>
              </a:spcBef>
              <a:spcAft>
                <a:spcPct val="0"/>
              </a:spcAft>
            </a:pPr>
            <a:r>
              <a:rPr kumimoji="0" lang="en-US" sz="1800" b="1" i="0" u="none" strike="noStrike" cap="none" normalizeH="0" baseline="0" dirty="0" smtClean="0">
                <a:ln>
                  <a:noFill/>
                </a:ln>
                <a:solidFill>
                  <a:srgbClr val="C00000"/>
                </a:solidFill>
                <a:effectLst/>
                <a:latin typeface="Arial" charset="0"/>
                <a:cs typeface="Arial" charset="0"/>
              </a:rPr>
              <a:t>than four million completed foreclosures</a:t>
            </a:r>
            <a:r>
              <a:rPr kumimoji="0" lang="en-US" sz="1800" b="0" i="0" u="none" strike="noStrike" cap="none" normalizeH="0" baseline="0" dirty="0" smtClean="0">
                <a:ln>
                  <a:noFill/>
                </a:ln>
                <a:solidFill>
                  <a:srgbClr val="C00000"/>
                </a:solidFill>
                <a:effectLst/>
                <a:latin typeface="Arial" charset="0"/>
                <a:cs typeface="Arial" charset="0"/>
              </a:rPr>
              <a:t> </a:t>
            </a:r>
            <a:r>
              <a:rPr kumimoji="0" lang="en-US" sz="1800" b="1" i="0" u="none" strike="noStrike" cap="none" normalizeH="0" baseline="0" dirty="0" smtClean="0">
                <a:ln>
                  <a:noFill/>
                </a:ln>
                <a:solidFill>
                  <a:srgbClr val="C00000"/>
                </a:solidFill>
                <a:effectLst/>
                <a:latin typeface="Arial" charset="0"/>
                <a:cs typeface="Arial" charset="0"/>
              </a:rPr>
              <a:t>(over $6 </a:t>
            </a:r>
          </a:p>
          <a:p>
            <a:pPr lvl="0" fontAlgn="base">
              <a:spcBef>
                <a:spcPct val="0"/>
              </a:spcBef>
              <a:spcAft>
                <a:spcPct val="0"/>
              </a:spcAft>
            </a:pPr>
            <a:r>
              <a:rPr kumimoji="0" lang="en-US" sz="1800" b="1" i="0" u="none" strike="noStrike" cap="none" normalizeH="0" baseline="0" dirty="0" smtClean="0">
                <a:ln>
                  <a:noFill/>
                </a:ln>
                <a:solidFill>
                  <a:srgbClr val="C00000"/>
                </a:solidFill>
                <a:effectLst/>
                <a:latin typeface="Arial" charset="0"/>
                <a:cs typeface="Arial" charset="0"/>
              </a:rPr>
              <a:t>trillion in lost value) </a:t>
            </a:r>
            <a:r>
              <a:rPr kumimoji="0" lang="en-US" sz="1800" b="0" i="0" u="none" strike="noStrike" cap="none" normalizeH="0" baseline="0" dirty="0" smtClean="0">
                <a:ln>
                  <a:noFill/>
                </a:ln>
                <a:solidFill>
                  <a:schemeClr val="tx1"/>
                </a:solidFill>
                <a:effectLst/>
                <a:latin typeface="Arial" charset="0"/>
                <a:cs typeface="Arial" charset="0"/>
              </a:rPr>
              <a:t>and </a:t>
            </a:r>
            <a:r>
              <a:rPr kumimoji="0" lang="en-US" sz="1800" b="1" i="0" u="none" strike="noStrike" cap="none" normalizeH="0" baseline="0" dirty="0" smtClean="0">
                <a:ln>
                  <a:noFill/>
                </a:ln>
                <a:solidFill>
                  <a:schemeClr val="tx1"/>
                </a:solidFill>
                <a:effectLst/>
                <a:latin typeface="Arial" charset="0"/>
                <a:cs typeface="Arial" charset="0"/>
              </a:rPr>
              <a:t>more than 8.2 million </a:t>
            </a:r>
          </a:p>
          <a:p>
            <a:pPr lvl="0" fontAlgn="base">
              <a:spcBef>
                <a:spcPct val="0"/>
              </a:spcBef>
              <a:spcAft>
                <a:spcPct val="0"/>
              </a:spcAft>
            </a:pPr>
            <a:r>
              <a:rPr kumimoji="0" lang="en-US" sz="1800" b="1" i="0" u="none" strike="noStrike" cap="none" normalizeH="0" baseline="0" dirty="0" smtClean="0">
                <a:ln>
                  <a:noFill/>
                </a:ln>
                <a:solidFill>
                  <a:schemeClr val="tx1"/>
                </a:solidFill>
                <a:effectLst/>
                <a:latin typeface="Arial" charset="0"/>
                <a:cs typeface="Arial" charset="0"/>
              </a:rPr>
              <a:t>foreclosure starts</a:t>
            </a:r>
            <a:r>
              <a:rPr kumimoji="0" lang="en-US" sz="1800" b="0" i="0" u="none" strike="noStrike" cap="none" normalizeH="0" baseline="0" dirty="0" smtClean="0">
                <a:ln>
                  <a:noFill/>
                </a:ln>
                <a:solidFill>
                  <a:schemeClr val="tx1"/>
                </a:solidFill>
                <a:effectLst/>
                <a:latin typeface="Arial" charset="0"/>
                <a:cs typeface="Arial" charset="0"/>
              </a:rPr>
              <a:t> ….</a:t>
            </a:r>
            <a:r>
              <a:rPr lang="en-US" dirty="0" smtClean="0">
                <a:latin typeface="Arial" charset="0"/>
                <a:cs typeface="Arial" charset="0"/>
              </a:rPr>
              <a:t> As of May 2012, a</a:t>
            </a:r>
            <a:r>
              <a:rPr kumimoji="0" lang="en-US" sz="1800" b="0" i="0" u="none" strike="noStrike" cap="none" normalizeH="0" baseline="0" dirty="0" smtClean="0">
                <a:ln>
                  <a:noFill/>
                </a:ln>
                <a:solidFill>
                  <a:schemeClr val="tx1"/>
                </a:solidFill>
                <a:effectLst/>
                <a:latin typeface="Arial" charset="0"/>
                <a:cs typeface="Arial" charset="0"/>
              </a:rPr>
              <a:t>pproximately </a:t>
            </a:r>
          </a:p>
          <a:p>
            <a:pPr lvl="0" fontAlgn="base">
              <a:spcBef>
                <a:spcPct val="0"/>
              </a:spcBef>
              <a:spcAft>
                <a:spcPct val="0"/>
              </a:spcAft>
            </a:pPr>
            <a:r>
              <a:rPr kumimoji="0" lang="en-US" sz="1800" b="0" i="0" u="none" strike="noStrike" cap="none" normalizeH="0" baseline="0" dirty="0" smtClean="0">
                <a:ln>
                  <a:noFill/>
                </a:ln>
                <a:solidFill>
                  <a:schemeClr val="tx1"/>
                </a:solidFill>
                <a:effectLst/>
                <a:latin typeface="Arial" charset="0"/>
                <a:cs typeface="Arial" charset="0"/>
              </a:rPr>
              <a:t>1.4 million homes, or </a:t>
            </a:r>
            <a:r>
              <a:rPr kumimoji="0" lang="en-US" sz="1800" b="1" i="0" u="none" strike="noStrike" cap="none" normalizeH="0" baseline="0" dirty="0" smtClean="0">
                <a:ln>
                  <a:noFill/>
                </a:ln>
                <a:solidFill>
                  <a:schemeClr val="tx1"/>
                </a:solidFill>
                <a:effectLst/>
                <a:latin typeface="Arial" charset="0"/>
                <a:cs typeface="Arial" charset="0"/>
              </a:rPr>
              <a:t>3.4 percent</a:t>
            </a:r>
            <a:r>
              <a:rPr kumimoji="0" lang="en-US" sz="1800" b="0" i="0" u="none" strike="noStrike" cap="none" normalizeH="0" baseline="0" dirty="0" smtClean="0">
                <a:ln>
                  <a:noFill/>
                </a:ln>
                <a:solidFill>
                  <a:schemeClr val="tx1"/>
                </a:solidFill>
                <a:effectLst/>
                <a:latin typeface="Arial" charset="0"/>
                <a:cs typeface="Arial" charset="0"/>
              </a:rPr>
              <a:t> of all homes with a </a:t>
            </a:r>
          </a:p>
          <a:p>
            <a:pPr lvl="0" fontAlgn="base">
              <a:spcBef>
                <a:spcPct val="0"/>
              </a:spcBef>
              <a:spcAft>
                <a:spcPct val="0"/>
              </a:spcAft>
            </a:pPr>
            <a:r>
              <a:rPr kumimoji="0" lang="en-US" sz="1800" b="0" i="0" u="none" strike="noStrike" cap="none" normalizeH="0" baseline="0" dirty="0" smtClean="0">
                <a:ln>
                  <a:noFill/>
                </a:ln>
                <a:solidFill>
                  <a:schemeClr val="tx1"/>
                </a:solidFill>
                <a:effectLst/>
                <a:latin typeface="Arial" charset="0"/>
                <a:cs typeface="Arial" charset="0"/>
              </a:rPr>
              <a:t>mortgage, were in the national foreclosure inventory.  </a:t>
            </a:r>
          </a:p>
        </p:txBody>
      </p:sp>
      <p:pic>
        <p:nvPicPr>
          <p:cNvPr id="4" name="Picture 4" descr="http://2.bp.blogspot.com/-W_9V0SPuIjU/VGYUKARGulI/AAAAAAAAhRs/PHMGqBqXsWs/s1600/MBANDSQ32014.PNG"/>
          <p:cNvPicPr>
            <a:picLocks noChangeAspect="1" noChangeArrowheads="1"/>
          </p:cNvPicPr>
          <p:nvPr/>
        </p:nvPicPr>
        <p:blipFill>
          <a:blip r:embed="rId3" cstate="print"/>
          <a:srcRect/>
          <a:stretch>
            <a:fillRect/>
          </a:stretch>
        </p:blipFill>
        <p:spPr bwMode="auto">
          <a:xfrm>
            <a:off x="457200" y="2057400"/>
            <a:ext cx="7018923" cy="4724400"/>
          </a:xfrm>
          <a:prstGeom prst="rect">
            <a:avLst/>
          </a:prstGeom>
          <a:noFill/>
        </p:spPr>
      </p:pic>
      <p:pic>
        <p:nvPicPr>
          <p:cNvPr id="5" name="Picture 2" descr="http://www.yaf.org/uploadedImages/Blogs/shutterstock_235352344.jpg"/>
          <p:cNvPicPr>
            <a:picLocks noChangeAspect="1" noChangeArrowheads="1"/>
          </p:cNvPicPr>
          <p:nvPr/>
        </p:nvPicPr>
        <p:blipFill>
          <a:blip r:embed="rId4" cstate="print"/>
          <a:srcRect t="13196" b="15336"/>
          <a:stretch>
            <a:fillRect/>
          </a:stretch>
        </p:blipFill>
        <p:spPr bwMode="auto">
          <a:xfrm>
            <a:off x="7391400" y="5867400"/>
            <a:ext cx="1600200" cy="76200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srcRect/>
          <a:stretch>
            <a:fillRect/>
          </a:stretch>
        </p:blipFill>
        <p:spPr bwMode="auto">
          <a:xfrm>
            <a:off x="609600" y="66290"/>
            <a:ext cx="7848600" cy="6660752"/>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srcRect/>
          <a:stretch>
            <a:fillRect/>
          </a:stretch>
        </p:blipFill>
        <p:spPr bwMode="auto">
          <a:xfrm>
            <a:off x="533400" y="228600"/>
            <a:ext cx="8229600" cy="5442368"/>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pic>
        <p:nvPicPr>
          <p:cNvPr id="3" name="Picture 2" descr="http://www.yaf.org/uploadedImages/Blogs/shutterstock_235352344.jpg"/>
          <p:cNvPicPr>
            <a:picLocks noChangeAspect="1" noChangeArrowheads="1"/>
          </p:cNvPicPr>
          <p:nvPr/>
        </p:nvPicPr>
        <p:blipFill>
          <a:blip r:embed="rId3" cstate="print"/>
          <a:srcRect t="13196" b="15336"/>
          <a:stretch>
            <a:fillRect/>
          </a:stretch>
        </p:blipFill>
        <p:spPr bwMode="auto">
          <a:xfrm>
            <a:off x="6781800" y="5805715"/>
            <a:ext cx="2209800" cy="1052285"/>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p:cNvPicPr>
            <a:picLocks noChangeAspect="1" noChangeArrowheads="1"/>
          </p:cNvPicPr>
          <p:nvPr/>
        </p:nvPicPr>
        <p:blipFill>
          <a:blip r:embed="rId2" cstate="print"/>
          <a:srcRect/>
          <a:stretch>
            <a:fillRect/>
          </a:stretch>
        </p:blipFill>
        <p:spPr bwMode="auto">
          <a:xfrm>
            <a:off x="381000" y="3505200"/>
            <a:ext cx="7223501" cy="3200400"/>
          </a:xfrm>
          <a:prstGeom prst="rect">
            <a:avLst/>
          </a:prstGeom>
          <a:noFill/>
          <a:ln w="9525">
            <a:noFill/>
            <a:miter lim="800000"/>
            <a:headEnd/>
            <a:tailEnd/>
          </a:ln>
        </p:spPr>
      </p:pic>
      <p:pic>
        <p:nvPicPr>
          <p:cNvPr id="4" name="Picture 2" descr="http://images.dailykos.com/images/145846/story_image/2Bedroom.png?1432920274"/>
          <p:cNvPicPr>
            <a:picLocks noChangeAspect="1" noChangeArrowheads="1"/>
          </p:cNvPicPr>
          <p:nvPr/>
        </p:nvPicPr>
        <p:blipFill>
          <a:blip r:embed="rId3" cstate="print"/>
          <a:srcRect/>
          <a:stretch>
            <a:fillRect/>
          </a:stretch>
        </p:blipFill>
        <p:spPr bwMode="auto">
          <a:xfrm>
            <a:off x="2667000" y="228600"/>
            <a:ext cx="4290646" cy="3352800"/>
          </a:xfrm>
          <a:prstGeom prst="rect">
            <a:avLst/>
          </a:prstGeom>
          <a:noFill/>
        </p:spPr>
      </p:pic>
      <p:pic>
        <p:nvPicPr>
          <p:cNvPr id="5" name="Picture 2" descr="http://www.yaf.org/uploadedImages/Blogs/shutterstock_235352344.jpg"/>
          <p:cNvPicPr>
            <a:picLocks noChangeAspect="1" noChangeArrowheads="1"/>
          </p:cNvPicPr>
          <p:nvPr/>
        </p:nvPicPr>
        <p:blipFill>
          <a:blip r:embed="rId4" cstate="print"/>
          <a:srcRect t="13196" b="15336"/>
          <a:stretch>
            <a:fillRect/>
          </a:stretch>
        </p:blipFill>
        <p:spPr bwMode="auto">
          <a:xfrm>
            <a:off x="7315200" y="5715000"/>
            <a:ext cx="1752600" cy="834571"/>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print"/>
          <a:srcRect/>
          <a:stretch>
            <a:fillRect/>
          </a:stretch>
        </p:blipFill>
        <p:spPr bwMode="auto">
          <a:xfrm>
            <a:off x="4876800" y="152400"/>
            <a:ext cx="3939770" cy="2743200"/>
          </a:xfrm>
          <a:prstGeom prst="rect">
            <a:avLst/>
          </a:prstGeom>
          <a:noFill/>
          <a:ln w="9525">
            <a:noFill/>
            <a:miter lim="800000"/>
            <a:headEnd/>
            <a:tailEnd/>
          </a:ln>
        </p:spPr>
      </p:pic>
      <p:pic>
        <p:nvPicPr>
          <p:cNvPr id="3" name="Picture 2" descr="Health Costs Are Bleeding Americans Dry">
            <a:hlinkClick r:id="rId3"/>
          </p:cNvPr>
          <p:cNvPicPr>
            <a:picLocks noChangeAspect="1" noChangeArrowheads="1"/>
          </p:cNvPicPr>
          <p:nvPr/>
        </p:nvPicPr>
        <p:blipFill>
          <a:blip r:embed="rId4" cstate="print"/>
          <a:srcRect l="10282" t="1887" r="10889"/>
          <a:stretch>
            <a:fillRect/>
          </a:stretch>
        </p:blipFill>
        <p:spPr bwMode="auto">
          <a:xfrm>
            <a:off x="5867400" y="2590800"/>
            <a:ext cx="2514600" cy="3262184"/>
          </a:xfrm>
          <a:prstGeom prst="rect">
            <a:avLst/>
          </a:prstGeom>
          <a:noFill/>
          <a:ln w="9525">
            <a:noFill/>
            <a:miter lim="800000"/>
            <a:headEnd/>
            <a:tailEnd/>
          </a:ln>
        </p:spPr>
      </p:pic>
      <p:pic>
        <p:nvPicPr>
          <p:cNvPr id="4" name="Picture 2" descr="Piketty_exhibit_01"/>
          <p:cNvPicPr>
            <a:picLocks noChangeAspect="1" noChangeArrowheads="1"/>
          </p:cNvPicPr>
          <p:nvPr/>
        </p:nvPicPr>
        <p:blipFill>
          <a:blip r:embed="rId5" cstate="print"/>
          <a:srcRect/>
          <a:stretch>
            <a:fillRect/>
          </a:stretch>
        </p:blipFill>
        <p:spPr bwMode="auto">
          <a:xfrm>
            <a:off x="76200" y="2590800"/>
            <a:ext cx="5334000" cy="4000500"/>
          </a:xfrm>
          <a:prstGeom prst="rect">
            <a:avLst/>
          </a:prstGeom>
          <a:noFill/>
        </p:spPr>
      </p:pic>
      <p:sp>
        <p:nvSpPr>
          <p:cNvPr id="5" name="Rectangle 4"/>
          <p:cNvSpPr/>
          <p:nvPr/>
        </p:nvSpPr>
        <p:spPr>
          <a:xfrm>
            <a:off x="228600" y="457200"/>
            <a:ext cx="4419600" cy="1846659"/>
          </a:xfrm>
          <a:prstGeom prst="rect">
            <a:avLst/>
          </a:prstGeom>
        </p:spPr>
        <p:txBody>
          <a:bodyPr wrap="square">
            <a:spAutoFit/>
          </a:bodyPr>
          <a:lstStyle/>
          <a:p>
            <a:r>
              <a:rPr lang="en-US" b="1" dirty="0" smtClean="0">
                <a:solidFill>
                  <a:srgbClr val="C00000"/>
                </a:solidFill>
              </a:rPr>
              <a:t>Rising health care spending—both on premiums and out-of-pocket costs—</a:t>
            </a:r>
            <a:r>
              <a:rPr lang="en-US" b="1" dirty="0" smtClean="0">
                <a:solidFill>
                  <a:srgbClr val="C00000"/>
                </a:solidFill>
                <a:hlinkClick r:id="rId6"/>
              </a:rPr>
              <a:t>totally erased wage gains</a:t>
            </a:r>
            <a:r>
              <a:rPr lang="en-US" b="1" dirty="0" smtClean="0">
                <a:solidFill>
                  <a:srgbClr val="C00000"/>
                </a:solidFill>
              </a:rPr>
              <a:t> for a typical family from 1999 to 2009.</a:t>
            </a:r>
            <a:r>
              <a:rPr lang="en-US" dirty="0" smtClean="0"/>
              <a:t> </a:t>
            </a:r>
          </a:p>
          <a:p>
            <a:r>
              <a:rPr lang="en-US" sz="1400" dirty="0" smtClean="0"/>
              <a:t>D. Blumenthal and D. Squires, "Do Health Care Costs Fuel Economic Inequality in the United States?" </a:t>
            </a:r>
            <a:r>
              <a:rPr lang="en-US" sz="1400" i="1" dirty="0" smtClean="0"/>
              <a:t>The Commonwealth Fund Blog,</a:t>
            </a:r>
            <a:r>
              <a:rPr lang="en-US" sz="1400" dirty="0" smtClean="0"/>
              <a:t> Sept. 9, 2014. </a:t>
            </a:r>
            <a:endParaRPr lang="en-US" sz="1400" b="1" dirty="0">
              <a:solidFill>
                <a:srgbClr val="C00000"/>
              </a:solidFill>
            </a:endParaRPr>
          </a:p>
        </p:txBody>
      </p:sp>
      <p:pic>
        <p:nvPicPr>
          <p:cNvPr id="6" name="Picture 2" descr="http://www.yaf.org/uploadedImages/Blogs/shutterstock_235352344.jpg"/>
          <p:cNvPicPr>
            <a:picLocks noChangeAspect="1" noChangeArrowheads="1"/>
          </p:cNvPicPr>
          <p:nvPr/>
        </p:nvPicPr>
        <p:blipFill>
          <a:blip r:embed="rId7" cstate="print"/>
          <a:srcRect t="13196" b="15336"/>
          <a:stretch>
            <a:fillRect/>
          </a:stretch>
        </p:blipFill>
        <p:spPr bwMode="auto">
          <a:xfrm>
            <a:off x="6934200" y="5791200"/>
            <a:ext cx="2057400" cy="979714"/>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srcRect/>
          <a:stretch>
            <a:fillRect/>
          </a:stretch>
        </p:blipFill>
        <p:spPr bwMode="auto">
          <a:xfrm>
            <a:off x="0" y="457200"/>
            <a:ext cx="9013086" cy="4953000"/>
          </a:xfrm>
          <a:prstGeom prst="rect">
            <a:avLst/>
          </a:prstGeom>
          <a:noFill/>
          <a:ln w="9525">
            <a:noFill/>
            <a:miter lim="800000"/>
            <a:headEnd/>
            <a:tailEnd/>
          </a:ln>
        </p:spPr>
      </p:pic>
      <p:pic>
        <p:nvPicPr>
          <p:cNvPr id="4" name="Picture 2" descr="http://www.yaf.org/uploadedImages/Blogs/shutterstock_235352344.jpg"/>
          <p:cNvPicPr>
            <a:picLocks noChangeAspect="1" noChangeArrowheads="1"/>
          </p:cNvPicPr>
          <p:nvPr/>
        </p:nvPicPr>
        <p:blipFill>
          <a:blip r:embed="rId3" cstate="print"/>
          <a:srcRect t="13196" b="15336"/>
          <a:stretch>
            <a:fillRect/>
          </a:stretch>
        </p:blipFill>
        <p:spPr bwMode="auto">
          <a:xfrm>
            <a:off x="6781800" y="5715000"/>
            <a:ext cx="2133600" cy="101600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lh5.googleusercontent.com/-HKMn46p11xc/T_Xs4oQt8fI/AAAAAAAAFQk/ZUwyteoBd1k/w404-h284-n-k/student%2Bloans%2B3.jpg"/>
          <p:cNvPicPr>
            <a:picLocks noChangeAspect="1" noChangeArrowheads="1"/>
          </p:cNvPicPr>
          <p:nvPr/>
        </p:nvPicPr>
        <p:blipFill>
          <a:blip r:embed="rId2" cstate="print"/>
          <a:srcRect l="4545" t="2128" r="6818"/>
          <a:stretch>
            <a:fillRect/>
          </a:stretch>
        </p:blipFill>
        <p:spPr bwMode="auto">
          <a:xfrm>
            <a:off x="152400" y="228600"/>
            <a:ext cx="5685183" cy="3352800"/>
          </a:xfrm>
          <a:prstGeom prst="rect">
            <a:avLst/>
          </a:prstGeom>
          <a:noFill/>
          <a:ln w="9525">
            <a:noFill/>
            <a:miter lim="800000"/>
            <a:headEnd/>
            <a:tailEnd/>
          </a:ln>
        </p:spPr>
      </p:pic>
      <p:sp>
        <p:nvSpPr>
          <p:cNvPr id="6" name="Rectangle 5"/>
          <p:cNvSpPr/>
          <p:nvPr/>
        </p:nvSpPr>
        <p:spPr>
          <a:xfrm>
            <a:off x="5486400" y="3124200"/>
            <a:ext cx="3276599" cy="369332"/>
          </a:xfrm>
          <a:prstGeom prst="rect">
            <a:avLst/>
          </a:prstGeom>
        </p:spPr>
        <p:txBody>
          <a:bodyPr wrap="square">
            <a:spAutoFit/>
          </a:bodyPr>
          <a:lstStyle/>
          <a:p>
            <a:endParaRPr lang="en-US" dirty="0"/>
          </a:p>
        </p:txBody>
      </p:sp>
      <p:pic>
        <p:nvPicPr>
          <p:cNvPr id="7" name="Picture 2" descr="2014-09-16-TOTOUTSTANDINGSTUDENTLOANDEBT.JPG"/>
          <p:cNvPicPr>
            <a:picLocks noChangeAspect="1" noChangeArrowheads="1"/>
          </p:cNvPicPr>
          <p:nvPr/>
        </p:nvPicPr>
        <p:blipFill>
          <a:blip r:embed="rId3" cstate="print"/>
          <a:srcRect/>
          <a:stretch>
            <a:fillRect/>
          </a:stretch>
        </p:blipFill>
        <p:spPr bwMode="auto">
          <a:xfrm>
            <a:off x="381000" y="3505200"/>
            <a:ext cx="4210403" cy="3248025"/>
          </a:xfrm>
          <a:prstGeom prst="rect">
            <a:avLst/>
          </a:prstGeom>
          <a:noFill/>
        </p:spPr>
      </p:pic>
      <p:pic>
        <p:nvPicPr>
          <p:cNvPr id="8" name="Picture 4" descr="2014-09-16-TOTDEBTPERRECIPIENT.JPG"/>
          <p:cNvPicPr>
            <a:picLocks noChangeAspect="1" noChangeArrowheads="1"/>
          </p:cNvPicPr>
          <p:nvPr/>
        </p:nvPicPr>
        <p:blipFill>
          <a:blip r:embed="rId4" cstate="print"/>
          <a:srcRect/>
          <a:stretch>
            <a:fillRect/>
          </a:stretch>
        </p:blipFill>
        <p:spPr bwMode="auto">
          <a:xfrm>
            <a:off x="5029200" y="3622766"/>
            <a:ext cx="4025077" cy="3105059"/>
          </a:xfrm>
          <a:prstGeom prst="rect">
            <a:avLst/>
          </a:prstGeom>
          <a:noFill/>
        </p:spPr>
      </p:pic>
      <p:sp>
        <p:nvSpPr>
          <p:cNvPr id="9" name="Rectangle 8"/>
          <p:cNvSpPr/>
          <p:nvPr/>
        </p:nvSpPr>
        <p:spPr>
          <a:xfrm>
            <a:off x="5943600" y="152400"/>
            <a:ext cx="2971800" cy="3584376"/>
          </a:xfrm>
          <a:prstGeom prst="rect">
            <a:avLst/>
          </a:prstGeom>
        </p:spPr>
        <p:txBody>
          <a:bodyPr wrap="square">
            <a:spAutoFit/>
          </a:bodyPr>
          <a:lstStyle/>
          <a:p>
            <a:r>
              <a:rPr lang="en-US" sz="1400" b="1" dirty="0" smtClean="0"/>
              <a:t>80 years </a:t>
            </a:r>
            <a:r>
              <a:rPr lang="en-US" sz="1400" b="1" dirty="0" smtClean="0"/>
              <a:t>ago Social </a:t>
            </a:r>
            <a:r>
              <a:rPr lang="en-US" sz="1400" b="1" dirty="0" smtClean="0"/>
              <a:t>Security </a:t>
            </a:r>
            <a:r>
              <a:rPr lang="en-US" sz="1400" b="1" dirty="0" smtClean="0"/>
              <a:t>system’s benefits </a:t>
            </a:r>
            <a:r>
              <a:rPr lang="en-US" sz="1400" b="1" dirty="0" smtClean="0"/>
              <a:t>were intended as an unbreakable </a:t>
            </a:r>
            <a:r>
              <a:rPr lang="en-US" sz="1400" b="1" dirty="0" smtClean="0"/>
              <a:t>commitment </a:t>
            </a:r>
            <a:r>
              <a:rPr lang="en-US" sz="1400" b="1" dirty="0" smtClean="0"/>
              <a:t>based on a lifetime of work. Social Security benefits could not be taken away by banks or other </a:t>
            </a:r>
            <a:r>
              <a:rPr lang="en-US" sz="1400" b="1" dirty="0" smtClean="0"/>
              <a:t>creditors. That </a:t>
            </a:r>
            <a:r>
              <a:rPr lang="en-US" sz="1400" b="1" dirty="0" smtClean="0">
                <a:solidFill>
                  <a:srgbClr val="C00000"/>
                </a:solidFill>
              </a:rPr>
              <a:t>changed in 1996 when Newt Gingrich’s Congress added a loophole allowing outstanding student loans to override Social Security’s </a:t>
            </a:r>
            <a:r>
              <a:rPr lang="en-US" sz="1400" b="1" dirty="0" smtClean="0">
                <a:solidFill>
                  <a:srgbClr val="C00000"/>
                </a:solidFill>
              </a:rPr>
              <a:t>guarantee. </a:t>
            </a:r>
            <a:endParaRPr lang="en-US" sz="1400" b="1" dirty="0" smtClean="0">
              <a:solidFill>
                <a:srgbClr val="C00000"/>
              </a:solidFill>
            </a:endParaRPr>
          </a:p>
          <a:p>
            <a:r>
              <a:rPr lang="en-US" sz="1400" b="1" dirty="0" smtClean="0"/>
              <a:t>T</a:t>
            </a:r>
            <a:r>
              <a:rPr lang="en-US" sz="1400" b="1" dirty="0" smtClean="0"/>
              <a:t>his April </a:t>
            </a:r>
            <a:r>
              <a:rPr lang="en-US" sz="1400" b="1" dirty="0" smtClean="0"/>
              <a:t>the U.S. Department of Education </a:t>
            </a:r>
            <a:r>
              <a:rPr lang="en-US" sz="1400" b="1" dirty="0" smtClean="0"/>
              <a:t>took </a:t>
            </a:r>
            <a:r>
              <a:rPr lang="en-US" sz="1400" b="1" dirty="0" smtClean="0"/>
              <a:t>actions </a:t>
            </a:r>
            <a:r>
              <a:rPr lang="en-US" sz="1400" b="1" dirty="0" smtClean="0"/>
              <a:t>that could </a:t>
            </a:r>
            <a:r>
              <a:rPr lang="en-US" sz="1400" b="1" dirty="0" smtClean="0"/>
              <a:t>result in the discharge of </a:t>
            </a:r>
            <a:r>
              <a:rPr lang="en-US" sz="1400" b="1" dirty="0" smtClean="0">
                <a:solidFill>
                  <a:srgbClr val="C00000"/>
                </a:solidFill>
              </a:rPr>
              <a:t>over $7 billion worth of student loan debt, helping 387,000 Social Security recipients with disabilities.</a:t>
            </a:r>
            <a:endParaRPr lang="en-US" sz="1400" b="1" dirty="0">
              <a:solidFill>
                <a:srgbClr val="C0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http://www.motherjones.com/files/delinquent.jpg"/>
          <p:cNvPicPr>
            <a:picLocks noChangeAspect="1" noChangeArrowheads="1"/>
          </p:cNvPicPr>
          <p:nvPr/>
        </p:nvPicPr>
        <p:blipFill>
          <a:blip r:embed="rId2" cstate="print"/>
          <a:srcRect/>
          <a:stretch>
            <a:fillRect/>
          </a:stretch>
        </p:blipFill>
        <p:spPr bwMode="auto">
          <a:xfrm>
            <a:off x="685800" y="609600"/>
            <a:ext cx="8020093" cy="5334000"/>
          </a:xfrm>
          <a:prstGeom prst="rect">
            <a:avLst/>
          </a:prstGeom>
          <a:noFill/>
        </p:spPr>
      </p:pic>
      <p:pic>
        <p:nvPicPr>
          <p:cNvPr id="3" name="Picture 2" descr="http://www.yaf.org/uploadedImages/Blogs/shutterstock_235352344.jpg"/>
          <p:cNvPicPr>
            <a:picLocks noChangeAspect="1" noChangeArrowheads="1"/>
          </p:cNvPicPr>
          <p:nvPr/>
        </p:nvPicPr>
        <p:blipFill>
          <a:blip r:embed="rId3" cstate="print"/>
          <a:srcRect t="13196" b="15336"/>
          <a:stretch>
            <a:fillRect/>
          </a:stretch>
        </p:blipFill>
        <p:spPr bwMode="auto">
          <a:xfrm>
            <a:off x="6553200" y="5486400"/>
            <a:ext cx="2438401" cy="1161143"/>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content-4.22773.fna.fbcdn.net/hphotos-xpa1/v/t1.0-9/1904005_10152042632537572_1184898252_n.jpg?oh=cba106697ed681289ebaf9280349ec25&amp;oe=55987E69"/>
          <p:cNvPicPr>
            <a:picLocks noChangeAspect="1" noChangeArrowheads="1"/>
          </p:cNvPicPr>
          <p:nvPr/>
        </p:nvPicPr>
        <p:blipFill>
          <a:blip r:embed="rId2" cstate="print"/>
          <a:srcRect l="15324" t="20293" r="18446" b="29707"/>
          <a:stretch>
            <a:fillRect/>
          </a:stretch>
        </p:blipFill>
        <p:spPr>
          <a:xfrm>
            <a:off x="990601" y="304800"/>
            <a:ext cx="5029200" cy="2539090"/>
          </a:xfrm>
          <a:prstGeom prst="rect">
            <a:avLst/>
          </a:prstGeom>
          <a:noFill/>
        </p:spPr>
      </p:pic>
      <p:sp>
        <p:nvSpPr>
          <p:cNvPr id="3" name="Rectangle 2"/>
          <p:cNvSpPr/>
          <p:nvPr/>
        </p:nvSpPr>
        <p:spPr>
          <a:xfrm>
            <a:off x="6705600" y="914400"/>
            <a:ext cx="2286000" cy="1200329"/>
          </a:xfrm>
          <a:prstGeom prst="rect">
            <a:avLst/>
          </a:prstGeom>
        </p:spPr>
        <p:txBody>
          <a:bodyPr wrap="square">
            <a:spAutoFit/>
          </a:bodyPr>
          <a:lstStyle/>
          <a:p>
            <a:r>
              <a:rPr lang="en-US" b="1" dirty="0" smtClean="0">
                <a:latin typeface="AR JULIAN" pitchFamily="2" charset="0"/>
              </a:rPr>
              <a:t>Fla. </a:t>
            </a:r>
            <a:r>
              <a:rPr lang="en-US" b="1" dirty="0" err="1" smtClean="0">
                <a:latin typeface="AR JULIAN" pitchFamily="2" charset="0"/>
              </a:rPr>
              <a:t>gov</a:t>
            </a:r>
            <a:r>
              <a:rPr lang="en-US" b="1" dirty="0" smtClean="0">
                <a:latin typeface="AR JULIAN" pitchFamily="2" charset="0"/>
              </a:rPr>
              <a:t>. bans the terms climate change, global warming</a:t>
            </a:r>
            <a:r>
              <a:rPr lang="en-US" b="1" dirty="0" smtClean="0"/>
              <a:t>, USA TODAY</a:t>
            </a:r>
            <a:endParaRPr lang="en-US" b="1" dirty="0"/>
          </a:p>
        </p:txBody>
      </p:sp>
      <p:sp>
        <p:nvSpPr>
          <p:cNvPr id="4" name="Rectangle 3"/>
          <p:cNvSpPr/>
          <p:nvPr/>
        </p:nvSpPr>
        <p:spPr>
          <a:xfrm>
            <a:off x="1066800" y="2971800"/>
            <a:ext cx="7315200" cy="3416320"/>
          </a:xfrm>
          <a:prstGeom prst="rect">
            <a:avLst/>
          </a:prstGeom>
        </p:spPr>
        <p:txBody>
          <a:bodyPr wrap="square">
            <a:spAutoFit/>
          </a:bodyPr>
          <a:lstStyle/>
          <a:p>
            <a:r>
              <a:rPr lang="en-US" dirty="0" smtClean="0"/>
              <a:t>Republican politicians overwhelmingly oppose any action to limit emissions of greenhouse gases, and that the great majority reject the scientific consensus on </a:t>
            </a:r>
            <a:r>
              <a:rPr lang="en-US" b="1" dirty="0" smtClean="0">
                <a:solidFill>
                  <a:srgbClr val="C00000"/>
                </a:solidFill>
              </a:rPr>
              <a:t>climate change</a:t>
            </a:r>
            <a:r>
              <a:rPr lang="en-US" dirty="0" smtClean="0"/>
              <a:t>. </a:t>
            </a:r>
            <a:r>
              <a:rPr lang="en-US" dirty="0" smtClean="0">
                <a:hlinkClick r:id="rId3"/>
              </a:rPr>
              <a:t>Last year </a:t>
            </a:r>
            <a:r>
              <a:rPr lang="en-US" dirty="0" err="1" smtClean="0">
                <a:hlinkClick r:id="rId3"/>
              </a:rPr>
              <a:t>PolitiFact</a:t>
            </a:r>
            <a:r>
              <a:rPr lang="en-US" dirty="0" smtClean="0"/>
              <a:t> could find only eight Republicans in Congress, out of 278 in the caucus, who had made on-the-record comments accepting the reality of man-made global warming. </a:t>
            </a:r>
            <a:r>
              <a:rPr lang="en-US" b="1" u="sng" dirty="0" smtClean="0">
                <a:solidFill>
                  <a:srgbClr val="C00000"/>
                </a:solidFill>
              </a:rPr>
              <a:t>All  of the contenders for the Republican presidential nomination are solidly in the anti-science camp.</a:t>
            </a:r>
            <a:r>
              <a:rPr lang="en-US" dirty="0" smtClean="0"/>
              <a:t> And climate-denial orthodoxy doesn’t just say that the scientific consensus is wrong. Senior Republican members of Congress routinely indulge in wild conspiracy theories, alleging that all the evidence for climate change is the product of </a:t>
            </a:r>
            <a:r>
              <a:rPr lang="en-US" dirty="0" smtClean="0">
                <a:hlinkClick r:id="rId4"/>
              </a:rPr>
              <a:t>a giant hoax</a:t>
            </a:r>
            <a:r>
              <a:rPr lang="en-US" dirty="0" smtClean="0"/>
              <a:t> perpetrated by thousands of scientists around the world. And they do all they can to </a:t>
            </a:r>
            <a:r>
              <a:rPr lang="en-US" dirty="0" smtClean="0">
                <a:hlinkClick r:id="rId5"/>
              </a:rPr>
              <a:t>harass and intimidate</a:t>
            </a:r>
            <a:r>
              <a:rPr lang="en-US" dirty="0" smtClean="0"/>
              <a:t> individual scientists.  -</a:t>
            </a:r>
            <a:r>
              <a:rPr lang="en-US" sz="1400" dirty="0" smtClean="0"/>
              <a:t> Paul </a:t>
            </a:r>
            <a:r>
              <a:rPr lang="en-US" sz="1400" dirty="0" err="1" smtClean="0"/>
              <a:t>Krugman</a:t>
            </a:r>
            <a:r>
              <a:rPr lang="en-US" sz="1400" dirty="0" smtClean="0"/>
              <a:t> THE NEW YORK TIMES, Dec. 4, 2015</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s://www.fdic.gov/bank/analytical/bank/images/chart0_9805.gif"/>
          <p:cNvPicPr>
            <a:picLocks noChangeAspect="1" noChangeArrowheads="1"/>
          </p:cNvPicPr>
          <p:nvPr/>
        </p:nvPicPr>
        <p:blipFill>
          <a:blip r:embed="rId2" cstate="print"/>
          <a:srcRect/>
          <a:stretch>
            <a:fillRect/>
          </a:stretch>
        </p:blipFill>
        <p:spPr bwMode="auto">
          <a:xfrm>
            <a:off x="1524000" y="3581400"/>
            <a:ext cx="6495512" cy="3276600"/>
          </a:xfrm>
          <a:prstGeom prst="rect">
            <a:avLst/>
          </a:prstGeom>
          <a:noFill/>
        </p:spPr>
      </p:pic>
      <p:pic>
        <p:nvPicPr>
          <p:cNvPr id="3" name="Picture 2" descr="https://www.fdic.gov/bank/analytical/bank/images/chart3_9805.gif"/>
          <p:cNvPicPr>
            <a:picLocks noChangeAspect="1" noChangeArrowheads="1"/>
          </p:cNvPicPr>
          <p:nvPr/>
        </p:nvPicPr>
        <p:blipFill>
          <a:blip r:embed="rId3" cstate="print"/>
          <a:srcRect t="11429" r="142"/>
          <a:stretch>
            <a:fillRect/>
          </a:stretch>
        </p:blipFill>
        <p:spPr bwMode="auto">
          <a:xfrm>
            <a:off x="1447800" y="1371600"/>
            <a:ext cx="6705600" cy="2362200"/>
          </a:xfrm>
          <a:prstGeom prst="rect">
            <a:avLst/>
          </a:prstGeom>
          <a:noFill/>
        </p:spPr>
      </p:pic>
      <p:sp>
        <p:nvSpPr>
          <p:cNvPr id="4" name="Rectangle 3"/>
          <p:cNvSpPr/>
          <p:nvPr/>
        </p:nvSpPr>
        <p:spPr>
          <a:xfrm>
            <a:off x="838200" y="152400"/>
            <a:ext cx="7696200" cy="1200329"/>
          </a:xfrm>
          <a:prstGeom prst="rect">
            <a:avLst/>
          </a:prstGeom>
        </p:spPr>
        <p:txBody>
          <a:bodyPr wrap="square">
            <a:spAutoFit/>
          </a:bodyPr>
          <a:lstStyle/>
          <a:p>
            <a:r>
              <a:rPr lang="en-US" b="1" dirty="0" smtClean="0">
                <a:solidFill>
                  <a:srgbClr val="C00000"/>
                </a:solidFill>
              </a:rPr>
              <a:t>Marquette Nat. Bank of Minneapolis v. First of Omaha Service Corp. (439 U.S. 299 (1978)), is a unanimous U.S. Supreme Court decision holding that state anti-usury laws regulating interest rates cannot be enforced against nationally chartered banks based in other states.</a:t>
            </a:r>
            <a:endParaRPr lang="en-US" b="1" dirty="0">
              <a:solidFill>
                <a:srgbClr val="C00000"/>
              </a:solidFill>
            </a:endParaRPr>
          </a:p>
        </p:txBody>
      </p:sp>
      <p:pic>
        <p:nvPicPr>
          <p:cNvPr id="5" name="Picture 4" descr="http://www.yaf.org/uploadedImages/Blogs/shutterstock_235352344.jpg"/>
          <p:cNvPicPr>
            <a:picLocks noChangeAspect="1" noChangeArrowheads="1"/>
          </p:cNvPicPr>
          <p:nvPr/>
        </p:nvPicPr>
        <p:blipFill>
          <a:blip r:embed="rId4" cstate="print"/>
          <a:srcRect t="13196" b="15336"/>
          <a:stretch>
            <a:fillRect/>
          </a:stretch>
        </p:blipFill>
        <p:spPr bwMode="auto">
          <a:xfrm>
            <a:off x="7772400" y="6172200"/>
            <a:ext cx="1219201" cy="580572"/>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aecf.org/m/blogimg/blog-toomanyyoungreadersnotmakinggrade-2016.png"/>
          <p:cNvPicPr>
            <a:picLocks noChangeAspect="1" noChangeArrowheads="1"/>
          </p:cNvPicPr>
          <p:nvPr/>
        </p:nvPicPr>
        <p:blipFill>
          <a:blip r:embed="rId2" cstate="print"/>
          <a:srcRect/>
          <a:stretch>
            <a:fillRect/>
          </a:stretch>
        </p:blipFill>
        <p:spPr bwMode="auto">
          <a:xfrm>
            <a:off x="533400" y="228600"/>
            <a:ext cx="7924800" cy="5517457"/>
          </a:xfrm>
          <a:prstGeom prst="rect">
            <a:avLst/>
          </a:prstGeom>
          <a:noFill/>
        </p:spPr>
      </p:pic>
      <p:pic>
        <p:nvPicPr>
          <p:cNvPr id="3" name="Picture 2" descr="http://www.yaf.org/uploadedImages/Blogs/shutterstock_235352344.jpg"/>
          <p:cNvPicPr>
            <a:picLocks noChangeAspect="1" noChangeArrowheads="1"/>
          </p:cNvPicPr>
          <p:nvPr/>
        </p:nvPicPr>
        <p:blipFill>
          <a:blip r:embed="rId3" cstate="print"/>
          <a:srcRect t="13196" b="15336"/>
          <a:stretch>
            <a:fillRect/>
          </a:stretch>
        </p:blipFill>
        <p:spPr bwMode="auto">
          <a:xfrm>
            <a:off x="6477000" y="5696857"/>
            <a:ext cx="2438401" cy="1161143"/>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3"/>
          <p:cNvSpPr>
            <a:spLocks noGrp="1"/>
          </p:cNvSpPr>
          <p:nvPr>
            <p:ph type="dt" sz="quarter" idx="10"/>
          </p:nvPr>
        </p:nvSpPr>
        <p:spPr/>
        <p:txBody>
          <a:bodyPr/>
          <a:lstStyle/>
          <a:p>
            <a:pPr>
              <a:defRPr/>
            </a:pPr>
            <a:r>
              <a:rPr lang="en-US">
                <a:latin typeface="Arial" pitchFamily="34" charset="0"/>
              </a:rPr>
              <a:t>Edward E. Gordon</a:t>
            </a:r>
          </a:p>
        </p:txBody>
      </p:sp>
      <p:sp>
        <p:nvSpPr>
          <p:cNvPr id="27651" name="Footer Placeholder 4"/>
          <p:cNvSpPr>
            <a:spLocks noGrp="1"/>
          </p:cNvSpPr>
          <p:nvPr>
            <p:ph type="ftr" sz="quarter" idx="11"/>
          </p:nvPr>
        </p:nvSpPr>
        <p:spPr/>
        <p:txBody>
          <a:bodyPr/>
          <a:lstStyle/>
          <a:p>
            <a:pPr>
              <a:defRPr/>
            </a:pPr>
            <a:r>
              <a:rPr lang="en-US">
                <a:latin typeface="Arial" pitchFamily="34" charset="0"/>
              </a:rPr>
              <a:t>www.imperialcorp.com</a:t>
            </a:r>
          </a:p>
        </p:txBody>
      </p:sp>
      <p:sp>
        <p:nvSpPr>
          <p:cNvPr id="27652" name="Rectangle 2"/>
          <p:cNvSpPr>
            <a:spLocks noGrp="1" noChangeArrowheads="1"/>
          </p:cNvSpPr>
          <p:nvPr>
            <p:ph type="title"/>
          </p:nvPr>
        </p:nvSpPr>
        <p:spPr>
          <a:xfrm>
            <a:off x="457200" y="274638"/>
            <a:ext cx="8229600" cy="1020762"/>
          </a:xfrm>
        </p:spPr>
        <p:txBody>
          <a:bodyPr/>
          <a:lstStyle/>
          <a:p>
            <a:pPr eaLnBrk="1" hangingPunct="1"/>
            <a:r>
              <a:rPr lang="en-US" smtClean="0"/>
              <a:t>U.S. Techno-Peasant Numbers</a:t>
            </a:r>
          </a:p>
        </p:txBody>
      </p:sp>
      <p:sp>
        <p:nvSpPr>
          <p:cNvPr id="27653" name="Rectangle 3"/>
          <p:cNvSpPr>
            <a:spLocks noGrp="1" noChangeArrowheads="1"/>
          </p:cNvSpPr>
          <p:nvPr>
            <p:ph type="body" idx="1"/>
          </p:nvPr>
        </p:nvSpPr>
        <p:spPr>
          <a:xfrm>
            <a:off x="457200" y="1295400"/>
            <a:ext cx="8229600" cy="4830763"/>
          </a:xfrm>
        </p:spPr>
        <p:txBody>
          <a:bodyPr/>
          <a:lstStyle/>
          <a:p>
            <a:pPr eaLnBrk="1" hangingPunct="1"/>
            <a:r>
              <a:rPr lang="en-US" sz="2800" b="1" dirty="0" smtClean="0">
                <a:solidFill>
                  <a:srgbClr val="C00000"/>
                </a:solidFill>
              </a:rPr>
              <a:t>25.4M</a:t>
            </a:r>
            <a:r>
              <a:rPr lang="en-US" sz="2800" dirty="0" smtClean="0"/>
              <a:t> – Age 18-64 have not completed high school (or equivalent)</a:t>
            </a:r>
          </a:p>
          <a:p>
            <a:pPr eaLnBrk="1" hangingPunct="1"/>
            <a:r>
              <a:rPr lang="en-US" sz="2800" b="1" dirty="0" smtClean="0"/>
              <a:t>8.1M</a:t>
            </a:r>
            <a:r>
              <a:rPr lang="en-US" sz="2800" dirty="0" smtClean="0"/>
              <a:t> – Have dropped out before 9th grade</a:t>
            </a:r>
          </a:p>
          <a:p>
            <a:pPr eaLnBrk="1" hangingPunct="1"/>
            <a:r>
              <a:rPr lang="en-US" sz="2800" b="1" dirty="0" smtClean="0">
                <a:solidFill>
                  <a:srgbClr val="C00000"/>
                </a:solidFill>
              </a:rPr>
              <a:t>28.8M </a:t>
            </a:r>
            <a:r>
              <a:rPr lang="en-US" sz="2800" dirty="0" smtClean="0"/>
              <a:t>– With a high school diploma or less are not earning living wages</a:t>
            </a:r>
          </a:p>
          <a:p>
            <a:pPr eaLnBrk="1" hangingPunct="1"/>
            <a:r>
              <a:rPr lang="en-US" sz="2800" b="1" dirty="0" smtClean="0"/>
              <a:t>8.3M</a:t>
            </a:r>
            <a:r>
              <a:rPr lang="en-US" sz="2800" dirty="0" smtClean="0"/>
              <a:t> – Age 18-64 with high school diplomas or less have difficulty speaking English or speak no English at all</a:t>
            </a:r>
          </a:p>
          <a:p>
            <a:pPr eaLnBrk="1" hangingPunct="1"/>
            <a:r>
              <a:rPr lang="en-US" sz="2800" b="1" dirty="0" smtClean="0"/>
              <a:t>1.5M</a:t>
            </a:r>
            <a:r>
              <a:rPr lang="en-US" sz="2800" dirty="0" smtClean="0"/>
              <a:t> – Included in this group are in state &amp; federal prisons</a:t>
            </a:r>
          </a:p>
          <a:p>
            <a:pPr eaLnBrk="1" hangingPunct="1"/>
            <a:endParaRPr lang="en-US" sz="2800" dirty="0" smtClean="0"/>
          </a:p>
        </p:txBody>
      </p:sp>
      <p:pic>
        <p:nvPicPr>
          <p:cNvPr id="6" name="Picture 2" descr="http://www.yaf.org/uploadedImages/Blogs/shutterstock_235352344.jpg"/>
          <p:cNvPicPr>
            <a:picLocks noChangeAspect="1" noChangeArrowheads="1"/>
          </p:cNvPicPr>
          <p:nvPr/>
        </p:nvPicPr>
        <p:blipFill>
          <a:blip r:embed="rId3" cstate="print"/>
          <a:srcRect t="13196" b="15336"/>
          <a:stretch>
            <a:fillRect/>
          </a:stretch>
        </p:blipFill>
        <p:spPr bwMode="auto">
          <a:xfrm>
            <a:off x="6477000" y="5562600"/>
            <a:ext cx="2438401" cy="1161143"/>
          </a:xfrm>
          <a:prstGeom prst="rect">
            <a:avLst/>
          </a:prstGeom>
          <a:noFill/>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Map of school funding in US"/>
          <p:cNvPicPr>
            <a:picLocks noChangeAspect="1" noChangeArrowheads="1"/>
          </p:cNvPicPr>
          <p:nvPr/>
        </p:nvPicPr>
        <p:blipFill>
          <a:blip r:embed="rId2" cstate="print"/>
          <a:srcRect/>
          <a:stretch>
            <a:fillRect/>
          </a:stretch>
        </p:blipFill>
        <p:spPr bwMode="auto">
          <a:xfrm>
            <a:off x="255402" y="152400"/>
            <a:ext cx="8888598" cy="5943600"/>
          </a:xfrm>
          <a:prstGeom prst="rect">
            <a:avLst/>
          </a:prstGeom>
          <a:noFill/>
        </p:spPr>
      </p:pic>
      <p:pic>
        <p:nvPicPr>
          <p:cNvPr id="3" name="Picture 2" descr="http://www.yaf.org/uploadedImages/Blogs/shutterstock_235352344.jpg"/>
          <p:cNvPicPr>
            <a:picLocks noChangeAspect="1" noChangeArrowheads="1"/>
          </p:cNvPicPr>
          <p:nvPr/>
        </p:nvPicPr>
        <p:blipFill>
          <a:blip r:embed="rId3" cstate="print"/>
          <a:srcRect t="13196" b="15336"/>
          <a:stretch>
            <a:fillRect/>
          </a:stretch>
        </p:blipFill>
        <p:spPr bwMode="auto">
          <a:xfrm>
            <a:off x="7315200" y="5943600"/>
            <a:ext cx="1676401" cy="798286"/>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cstate="print"/>
          <a:srcRect/>
          <a:stretch>
            <a:fillRect/>
          </a:stretch>
        </p:blipFill>
        <p:spPr bwMode="auto">
          <a:xfrm>
            <a:off x="5200650" y="0"/>
            <a:ext cx="3943350" cy="6543675"/>
          </a:xfrm>
          <a:prstGeom prst="rect">
            <a:avLst/>
          </a:prstGeom>
          <a:noFill/>
          <a:ln w="9525">
            <a:noFill/>
            <a:miter lim="800000"/>
            <a:headEnd/>
            <a:tailEnd/>
          </a:ln>
        </p:spPr>
      </p:pic>
      <p:sp>
        <p:nvSpPr>
          <p:cNvPr id="62467" name="Rectangle 2"/>
          <p:cNvSpPr>
            <a:spLocks noChangeArrowheads="1"/>
          </p:cNvSpPr>
          <p:nvPr/>
        </p:nvSpPr>
        <p:spPr bwMode="auto">
          <a:xfrm>
            <a:off x="152400" y="152400"/>
            <a:ext cx="4800600" cy="3785652"/>
          </a:xfrm>
          <a:prstGeom prst="rect">
            <a:avLst/>
          </a:prstGeom>
          <a:noFill/>
          <a:ln w="9525">
            <a:noFill/>
            <a:miter lim="800000"/>
            <a:headEnd/>
            <a:tailEnd/>
          </a:ln>
        </p:spPr>
        <p:txBody>
          <a:bodyPr wrap="square">
            <a:spAutoFit/>
          </a:bodyPr>
          <a:lstStyle/>
          <a:p>
            <a:r>
              <a:rPr lang="en-US" sz="1600" b="1" dirty="0">
                <a:latin typeface="Calibri" pitchFamily="34" charset="0"/>
              </a:rPr>
              <a:t>New School Year Brings Steep Cuts in State Funding for Schools </a:t>
            </a:r>
            <a:r>
              <a:rPr lang="en-US" sz="1600" dirty="0" smtClean="0">
                <a:latin typeface="Calibri" pitchFamily="34" charset="0"/>
              </a:rPr>
              <a:t>Center </a:t>
            </a:r>
            <a:r>
              <a:rPr lang="en-US" sz="1600" dirty="0">
                <a:latin typeface="Calibri" pitchFamily="34" charset="0"/>
              </a:rPr>
              <a:t>on Budget and Policy </a:t>
            </a:r>
            <a:r>
              <a:rPr lang="en-US" sz="1600" dirty="0" smtClean="0">
                <a:latin typeface="Calibri" pitchFamily="34" charset="0"/>
              </a:rPr>
              <a:t>Priorities, October </a:t>
            </a:r>
            <a:r>
              <a:rPr lang="en-US" sz="1600" dirty="0">
                <a:latin typeface="Calibri" pitchFamily="34" charset="0"/>
              </a:rPr>
              <a:t>7, 2011</a:t>
            </a:r>
          </a:p>
          <a:p>
            <a:r>
              <a:rPr lang="en-US" sz="1600" dirty="0" smtClean="0">
                <a:latin typeface="Calibri" pitchFamily="34" charset="0"/>
              </a:rPr>
              <a:t>Of 46 </a:t>
            </a:r>
            <a:r>
              <a:rPr lang="en-US" sz="1600" dirty="0">
                <a:latin typeface="Calibri" pitchFamily="34" charset="0"/>
              </a:rPr>
              <a:t>states that publish education budget data in a way that allows historic comparisons:</a:t>
            </a:r>
          </a:p>
          <a:p>
            <a:r>
              <a:rPr lang="en-US" sz="1600" b="1" dirty="0" smtClean="0">
                <a:solidFill>
                  <a:srgbClr val="C00000"/>
                </a:solidFill>
                <a:latin typeface="Calibri" pitchFamily="34" charset="0"/>
              </a:rPr>
              <a:t>** 37 </a:t>
            </a:r>
            <a:r>
              <a:rPr lang="en-US" sz="1600" b="1" dirty="0">
                <a:solidFill>
                  <a:srgbClr val="C00000"/>
                </a:solidFill>
                <a:latin typeface="Calibri" pitchFamily="34" charset="0"/>
              </a:rPr>
              <a:t>states are providing less funding per student </a:t>
            </a:r>
            <a:r>
              <a:rPr lang="en-US" sz="1600" dirty="0">
                <a:latin typeface="Calibri" pitchFamily="34" charset="0"/>
              </a:rPr>
              <a:t>to local school districts in the new school year than they provided last year.</a:t>
            </a:r>
          </a:p>
          <a:p>
            <a:r>
              <a:rPr lang="en-US" sz="1600" b="1" dirty="0" smtClean="0">
                <a:solidFill>
                  <a:srgbClr val="C00000"/>
                </a:solidFill>
                <a:latin typeface="Calibri" pitchFamily="34" charset="0"/>
              </a:rPr>
              <a:t>** 30 </a:t>
            </a:r>
            <a:r>
              <a:rPr lang="en-US" sz="1600" b="1" dirty="0">
                <a:solidFill>
                  <a:srgbClr val="C00000"/>
                </a:solidFill>
                <a:latin typeface="Calibri" pitchFamily="34" charset="0"/>
              </a:rPr>
              <a:t>states are providing less than they did four years ago</a:t>
            </a:r>
            <a:r>
              <a:rPr lang="en-US" sz="1600" b="1" dirty="0" smtClean="0">
                <a:solidFill>
                  <a:srgbClr val="C00000"/>
                </a:solidFill>
                <a:latin typeface="Calibri" pitchFamily="34" charset="0"/>
              </a:rPr>
              <a:t>.</a:t>
            </a:r>
            <a:endParaRPr lang="en-US" sz="1600" b="1" dirty="0">
              <a:solidFill>
                <a:srgbClr val="C00000"/>
              </a:solidFill>
              <a:latin typeface="Calibri" pitchFamily="34" charset="0"/>
            </a:endParaRPr>
          </a:p>
          <a:p>
            <a:r>
              <a:rPr lang="en-US" sz="1600" b="1" dirty="0" smtClean="0">
                <a:solidFill>
                  <a:srgbClr val="C00000"/>
                </a:solidFill>
                <a:latin typeface="Calibri" pitchFamily="34" charset="0"/>
              </a:rPr>
              <a:t>** 17 </a:t>
            </a:r>
            <a:r>
              <a:rPr lang="en-US" sz="1600" b="1" dirty="0">
                <a:solidFill>
                  <a:srgbClr val="C00000"/>
                </a:solidFill>
                <a:latin typeface="Calibri" pitchFamily="34" charset="0"/>
              </a:rPr>
              <a:t>states have cut per-student funding by more than 10 percent from pre-recession levels.</a:t>
            </a:r>
          </a:p>
          <a:p>
            <a:r>
              <a:rPr lang="en-US" sz="1600" b="1" dirty="0">
                <a:solidFill>
                  <a:srgbClr val="C00000"/>
                </a:solidFill>
                <a:latin typeface="Calibri" pitchFamily="34" charset="0"/>
              </a:rPr>
              <a:t>Four states— South Carolina, Arizona, California, and Hawaii — each have reduced per student funding to K-12 schools by more than 20 percent. </a:t>
            </a:r>
            <a:endParaRPr lang="en-US" sz="1600" dirty="0">
              <a:latin typeface="Calibri" pitchFamily="34" charset="0"/>
            </a:endParaRPr>
          </a:p>
        </p:txBody>
      </p:sp>
      <p:pic>
        <p:nvPicPr>
          <p:cNvPr id="62468" name="Picture 4"/>
          <p:cNvPicPr>
            <a:picLocks noChangeAspect="1" noChangeArrowheads="1"/>
          </p:cNvPicPr>
          <p:nvPr/>
        </p:nvPicPr>
        <p:blipFill>
          <a:blip r:embed="rId4" cstate="print"/>
          <a:srcRect/>
          <a:stretch>
            <a:fillRect/>
          </a:stretch>
        </p:blipFill>
        <p:spPr bwMode="auto">
          <a:xfrm>
            <a:off x="1447800" y="3886200"/>
            <a:ext cx="2396914" cy="28956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cstate="print"/>
          <a:srcRect/>
          <a:stretch>
            <a:fillRect/>
          </a:stretch>
        </p:blipFill>
        <p:spPr bwMode="auto">
          <a:xfrm>
            <a:off x="61913" y="128588"/>
            <a:ext cx="9020175" cy="6600825"/>
          </a:xfrm>
          <a:prstGeom prst="rect">
            <a:avLst/>
          </a:prstGeom>
          <a:noFill/>
          <a:ln w="9525">
            <a:noFill/>
            <a:miter lim="800000"/>
            <a:headEnd/>
            <a:tailEnd/>
          </a:ln>
        </p:spPr>
      </p:pic>
      <p:cxnSp>
        <p:nvCxnSpPr>
          <p:cNvPr id="4" name="Straight Connector 3"/>
          <p:cNvCxnSpPr/>
          <p:nvPr/>
        </p:nvCxnSpPr>
        <p:spPr>
          <a:xfrm flipV="1">
            <a:off x="2209800" y="2057400"/>
            <a:ext cx="5562600" cy="175260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2" descr="http://www.yaf.org/uploadedImages/Blogs/shutterstock_235352344.jpg"/>
          <p:cNvPicPr>
            <a:picLocks noChangeAspect="1" noChangeArrowheads="1"/>
          </p:cNvPicPr>
          <p:nvPr/>
        </p:nvPicPr>
        <p:blipFill>
          <a:blip r:embed="rId3" cstate="print"/>
          <a:srcRect t="13196" b="15336"/>
          <a:stretch>
            <a:fillRect/>
          </a:stretch>
        </p:blipFill>
        <p:spPr bwMode="auto">
          <a:xfrm>
            <a:off x="6324600" y="5562600"/>
            <a:ext cx="2438401" cy="1161143"/>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0"/>
            <a:ext cx="5426075" cy="3671330"/>
          </a:xfrm>
          <a:prstGeom prst="rect">
            <a:avLst/>
          </a:prstGeom>
          <a:noFill/>
          <a:ln w="9525">
            <a:noFill/>
            <a:miter lim="800000"/>
            <a:headEnd/>
            <a:tailEnd/>
          </a:ln>
        </p:spPr>
      </p:pic>
      <p:pic>
        <p:nvPicPr>
          <p:cNvPr id="3" name="Picture 2" descr="http://static.cdn-seekingalpha.com/uploads/2012/6/6/3268551-13390375066400683-Skyler-Greene_origin.png"/>
          <p:cNvPicPr>
            <a:picLocks noChangeAspect="1" noChangeArrowheads="1"/>
          </p:cNvPicPr>
          <p:nvPr/>
        </p:nvPicPr>
        <p:blipFill>
          <a:blip r:embed="rId4" cstate="print"/>
          <a:srcRect/>
          <a:stretch>
            <a:fillRect/>
          </a:stretch>
        </p:blipFill>
        <p:spPr bwMode="auto">
          <a:xfrm>
            <a:off x="4724400" y="3528060"/>
            <a:ext cx="4267200" cy="3230880"/>
          </a:xfrm>
          <a:prstGeom prst="rect">
            <a:avLst/>
          </a:prstGeom>
          <a:noFill/>
          <a:ln w="9525">
            <a:noFill/>
            <a:miter lim="800000"/>
            <a:headEnd/>
            <a:tailEnd/>
          </a:ln>
        </p:spPr>
      </p:pic>
      <p:pic>
        <p:nvPicPr>
          <p:cNvPr id="73730" name="Picture 2" descr="http://www.beaconsfield.ca/images/stories/culture-leisure-fields/happy_seniors.jpg"/>
          <p:cNvPicPr>
            <a:picLocks noChangeAspect="1" noChangeArrowheads="1"/>
          </p:cNvPicPr>
          <p:nvPr/>
        </p:nvPicPr>
        <p:blipFill>
          <a:blip r:embed="rId5" cstate="print"/>
          <a:srcRect/>
          <a:stretch>
            <a:fillRect/>
          </a:stretch>
        </p:blipFill>
        <p:spPr bwMode="auto">
          <a:xfrm flipH="1">
            <a:off x="5257800" y="304800"/>
            <a:ext cx="3650510" cy="2514600"/>
          </a:xfrm>
          <a:prstGeom prst="rect">
            <a:avLst/>
          </a:prstGeom>
          <a:noFill/>
        </p:spPr>
      </p:pic>
      <p:pic>
        <p:nvPicPr>
          <p:cNvPr id="73732" name="Picture 4" descr="http://www.surrey.ca/images/cos-master/pageImages/GroupofSeniors.jpg"/>
          <p:cNvPicPr>
            <a:picLocks noChangeAspect="1" noChangeArrowheads="1"/>
          </p:cNvPicPr>
          <p:nvPr/>
        </p:nvPicPr>
        <p:blipFill>
          <a:blip r:embed="rId6" cstate="print"/>
          <a:srcRect/>
          <a:stretch>
            <a:fillRect/>
          </a:stretch>
        </p:blipFill>
        <p:spPr bwMode="auto">
          <a:xfrm>
            <a:off x="101551" y="3886200"/>
            <a:ext cx="4537595" cy="255270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762000"/>
            <a:ext cx="7772400" cy="4093428"/>
          </a:xfrm>
          <a:prstGeom prst="rect">
            <a:avLst/>
          </a:prstGeom>
        </p:spPr>
        <p:txBody>
          <a:bodyPr wrap="square">
            <a:spAutoFit/>
          </a:bodyPr>
          <a:lstStyle/>
          <a:p>
            <a:r>
              <a:rPr lang="en-US" sz="2000" b="1" dirty="0" smtClean="0">
                <a:solidFill>
                  <a:srgbClr val="C00000"/>
                </a:solidFill>
              </a:rPr>
              <a:t>Only </a:t>
            </a:r>
            <a:r>
              <a:rPr lang="en-US" sz="2000" b="1" dirty="0" smtClean="0">
                <a:solidFill>
                  <a:srgbClr val="C00000"/>
                </a:solidFill>
              </a:rPr>
              <a:t>one in 10 families in the bottom 20 percent of income earners </a:t>
            </a:r>
            <a:r>
              <a:rPr lang="en-US" sz="2000" dirty="0" smtClean="0"/>
              <a:t>have retirement savings accounts. This is because lower-income workers receive skimpier matching contributions from employers, can least afford to contribute or bear investment risks, and receive little or no tax benefit – but still face a penalty if they need to tap their savings early.</a:t>
            </a:r>
          </a:p>
          <a:p>
            <a:r>
              <a:rPr lang="en-US" sz="2000" dirty="0" smtClean="0"/>
              <a:t>Conversely</a:t>
            </a:r>
            <a:r>
              <a:rPr lang="en-US" sz="2000" b="1" dirty="0" smtClean="0">
                <a:solidFill>
                  <a:srgbClr val="C00000"/>
                </a:solidFill>
              </a:rPr>
              <a:t>, nine in 10 families in the top 20 percent have a retirement savings account and make up 74 percent of the TOTAL retirement savings in America</a:t>
            </a:r>
            <a:r>
              <a:rPr lang="en-US" sz="2000" b="1" dirty="0" smtClean="0">
                <a:solidFill>
                  <a:srgbClr val="C00000"/>
                </a:solidFill>
              </a:rPr>
              <a:t>.</a:t>
            </a:r>
            <a:r>
              <a:rPr lang="en-US" sz="2000" dirty="0" smtClean="0"/>
              <a:t> </a:t>
            </a:r>
            <a:endParaRPr lang="en-US" sz="2000" dirty="0" smtClean="0"/>
          </a:p>
          <a:p>
            <a:r>
              <a:rPr lang="en-US" sz="2000" dirty="0" smtClean="0"/>
              <a:t>Two-thirds </a:t>
            </a:r>
            <a:r>
              <a:rPr lang="en-US" sz="2000" dirty="0" smtClean="0"/>
              <a:t>of seniors rely on Social Security for the majority of their income. And, as Americans face an unprecedented $7.7 trillion retirement savings gap – meaning that </a:t>
            </a:r>
            <a:r>
              <a:rPr lang="en-US" sz="2000" b="1" i="1" dirty="0" smtClean="0"/>
              <a:t>for the first time in our country’s history, current and future retirees are preparing for a lower standard of living in retirement than their parents </a:t>
            </a:r>
            <a:endParaRPr lang="en-US" sz="2000" b="1" i="1" dirty="0">
              <a:solidFill>
                <a:srgbClr val="C00000"/>
              </a:solidFill>
            </a:endParaRPr>
          </a:p>
        </p:txBody>
      </p:sp>
      <p:pic>
        <p:nvPicPr>
          <p:cNvPr id="3" name="Picture 2" descr="http://www.yaf.org/uploadedImages/Blogs/shutterstock_235352344.jpg"/>
          <p:cNvPicPr>
            <a:picLocks noChangeAspect="1" noChangeArrowheads="1"/>
          </p:cNvPicPr>
          <p:nvPr/>
        </p:nvPicPr>
        <p:blipFill>
          <a:blip r:embed="rId2" cstate="print"/>
          <a:srcRect t="13196" b="15336"/>
          <a:stretch>
            <a:fillRect/>
          </a:stretch>
        </p:blipFill>
        <p:spPr bwMode="auto">
          <a:xfrm>
            <a:off x="6873240" y="5638800"/>
            <a:ext cx="2118361" cy="1008743"/>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normAutofit fontScale="90000"/>
          </a:bodyPr>
          <a:lstStyle/>
          <a:p>
            <a:r>
              <a:rPr lang="en-US" sz="2800" dirty="0" smtClean="0">
                <a:latin typeface="Arial Black" pitchFamily="34" charset="0"/>
              </a:rPr>
              <a:t>III. THE </a:t>
            </a:r>
            <a:r>
              <a:rPr lang="en-US" sz="2800" dirty="0" smtClean="0">
                <a:latin typeface="Arial Black" pitchFamily="34" charset="0"/>
              </a:rPr>
              <a:t>TRAGIC IMPLICATIONS of INEQUALITY for CIVIL </a:t>
            </a:r>
            <a:r>
              <a:rPr lang="en-US" sz="2800" dirty="0" smtClean="0">
                <a:latin typeface="Arial Black" pitchFamily="34" charset="0"/>
              </a:rPr>
              <a:t>SOCIETY: </a:t>
            </a:r>
            <a:r>
              <a:rPr lang="en-US" sz="2800" dirty="0" smtClean="0">
                <a:latin typeface="Arial Black" pitchFamily="34" charset="0"/>
              </a:rPr>
              <a:t/>
            </a:r>
            <a:br>
              <a:rPr lang="en-US" sz="2800" dirty="0" smtClean="0">
                <a:latin typeface="Arial Black" pitchFamily="34" charset="0"/>
              </a:rPr>
            </a:br>
            <a:r>
              <a:rPr lang="en-US" sz="2800" dirty="0" smtClean="0">
                <a:latin typeface="Arial Black" pitchFamily="34" charset="0"/>
              </a:rPr>
              <a:t>HEALTH and SOCIAL PROBLEMS</a:t>
            </a:r>
          </a:p>
        </p:txBody>
      </p:sp>
      <p:pic>
        <p:nvPicPr>
          <p:cNvPr id="38915" name="Picture 4" descr="Slide1"/>
          <p:cNvPicPr>
            <a:picLocks noChangeAspect="1" noChangeArrowheads="1"/>
          </p:cNvPicPr>
          <p:nvPr/>
        </p:nvPicPr>
        <p:blipFill>
          <a:blip r:embed="rId3" cstate="print"/>
          <a:srcRect/>
          <a:stretch>
            <a:fillRect/>
          </a:stretch>
        </p:blipFill>
        <p:spPr bwMode="auto">
          <a:xfrm>
            <a:off x="1752600" y="1524000"/>
            <a:ext cx="6500813" cy="4953000"/>
          </a:xfrm>
          <a:prstGeom prst="rect">
            <a:avLst/>
          </a:prstGeom>
          <a:noFill/>
          <a:ln w="9525">
            <a:noFill/>
            <a:miter lim="800000"/>
            <a:headEnd/>
            <a:tailEnd/>
          </a:ln>
        </p:spPr>
      </p:pic>
      <p:pic>
        <p:nvPicPr>
          <p:cNvPr id="4" name="Picture 2" descr="http://www.yaf.org/uploadedImages/Blogs/shutterstock_235352344.jpg"/>
          <p:cNvPicPr>
            <a:picLocks noChangeAspect="1" noChangeArrowheads="1"/>
          </p:cNvPicPr>
          <p:nvPr/>
        </p:nvPicPr>
        <p:blipFill>
          <a:blip r:embed="rId4" cstate="print"/>
          <a:srcRect t="13196" b="15336"/>
          <a:stretch>
            <a:fillRect/>
          </a:stretch>
        </p:blipFill>
        <p:spPr bwMode="auto">
          <a:xfrm>
            <a:off x="6553200" y="5486400"/>
            <a:ext cx="2438401" cy="1161143"/>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Slide7"/>
          <p:cNvPicPr>
            <a:picLocks noChangeAspect="1" noChangeArrowheads="1"/>
          </p:cNvPicPr>
          <p:nvPr/>
        </p:nvPicPr>
        <p:blipFill>
          <a:blip r:embed="rId3" cstate="print"/>
          <a:srcRect/>
          <a:stretch>
            <a:fillRect/>
          </a:stretch>
        </p:blipFill>
        <p:spPr bwMode="auto">
          <a:xfrm>
            <a:off x="0" y="0"/>
            <a:ext cx="9142413" cy="6856413"/>
          </a:xfrm>
          <a:prstGeom prst="rect">
            <a:avLst/>
          </a:prstGeom>
          <a:noFill/>
          <a:ln w="9525">
            <a:noFill/>
            <a:miter lim="800000"/>
            <a:headEnd/>
            <a:tailEnd/>
          </a:ln>
        </p:spPr>
      </p:pic>
      <p:sp>
        <p:nvSpPr>
          <p:cNvPr id="5" name="Down Arrow 4"/>
          <p:cNvSpPr/>
          <p:nvPr/>
        </p:nvSpPr>
        <p:spPr>
          <a:xfrm rot="2649755">
            <a:off x="8387029" y="335356"/>
            <a:ext cx="484632" cy="978408"/>
          </a:xfrm>
          <a:prstGeom prst="down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http://www.yaf.org/uploadedImages/Blogs/shutterstock_235352344.jpg"/>
          <p:cNvPicPr>
            <a:picLocks noChangeAspect="1" noChangeArrowheads="1"/>
          </p:cNvPicPr>
          <p:nvPr/>
        </p:nvPicPr>
        <p:blipFill>
          <a:blip r:embed="rId4" cstate="print"/>
          <a:srcRect t="13196" b="15336"/>
          <a:stretch>
            <a:fillRect/>
          </a:stretch>
        </p:blipFill>
        <p:spPr bwMode="auto">
          <a:xfrm>
            <a:off x="7315200" y="5939971"/>
            <a:ext cx="1600200" cy="7620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inequality.org/wp-content/uploads/2014/09/GIMP-Ratio-Top-10p-to-Bottom-10p-Income.png"/>
          <p:cNvPicPr>
            <a:picLocks noChangeAspect="1" noChangeArrowheads="1"/>
          </p:cNvPicPr>
          <p:nvPr/>
        </p:nvPicPr>
        <p:blipFill>
          <a:blip r:embed="rId2" cstate="print"/>
          <a:srcRect/>
          <a:stretch>
            <a:fillRect/>
          </a:stretch>
        </p:blipFill>
        <p:spPr bwMode="auto">
          <a:xfrm>
            <a:off x="838200" y="1143000"/>
            <a:ext cx="8011389" cy="4406265"/>
          </a:xfrm>
          <a:prstGeom prst="rect">
            <a:avLst/>
          </a:prstGeom>
          <a:ln w="190500" cap="sq">
            <a:solidFill>
              <a:srgbClr val="00B0F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Right Arrow 2"/>
          <p:cNvSpPr/>
          <p:nvPr/>
        </p:nvSpPr>
        <p:spPr>
          <a:xfrm rot="16200000">
            <a:off x="7277100" y="5295900"/>
            <a:ext cx="533400" cy="3048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http://www.yaf.org/uploadedImages/Blogs/shutterstock_235352344.jpg"/>
          <p:cNvPicPr>
            <a:picLocks noChangeAspect="1" noChangeArrowheads="1"/>
          </p:cNvPicPr>
          <p:nvPr/>
        </p:nvPicPr>
        <p:blipFill>
          <a:blip r:embed="rId3" cstate="print"/>
          <a:srcRect t="13196" b="15336"/>
          <a:stretch>
            <a:fillRect/>
          </a:stretch>
        </p:blipFill>
        <p:spPr bwMode="auto">
          <a:xfrm>
            <a:off x="6705599" y="5696857"/>
            <a:ext cx="2438401" cy="1161143"/>
          </a:xfrm>
          <a:prstGeom prst="rect">
            <a:avLst/>
          </a:prstGeom>
          <a:noFill/>
        </p:spPr>
      </p:pic>
      <p:sp>
        <p:nvSpPr>
          <p:cNvPr id="5" name="Rectangle 4"/>
          <p:cNvSpPr/>
          <p:nvPr/>
        </p:nvSpPr>
        <p:spPr>
          <a:xfrm>
            <a:off x="1219200" y="152401"/>
            <a:ext cx="6553200" cy="830997"/>
          </a:xfrm>
          <a:prstGeom prst="rect">
            <a:avLst/>
          </a:prstGeom>
        </p:spPr>
        <p:txBody>
          <a:bodyPr wrap="square">
            <a:spAutoFit/>
          </a:bodyPr>
          <a:lstStyle/>
          <a:p>
            <a:pPr algn="ctr"/>
            <a:r>
              <a:rPr lang="en-US" sz="2400" i="1" dirty="0" smtClean="0">
                <a:solidFill>
                  <a:srgbClr val="C00000"/>
                </a:solidFill>
                <a:latin typeface="Aharoni" pitchFamily="2" charset="-79"/>
                <a:cs typeface="Aharoni" pitchFamily="2" charset="-79"/>
              </a:rPr>
              <a:t>I.  LIVING </a:t>
            </a:r>
            <a:r>
              <a:rPr lang="en-US" sz="2400" i="1" dirty="0" smtClean="0">
                <a:solidFill>
                  <a:srgbClr val="C00000"/>
                </a:solidFill>
                <a:latin typeface="Aharoni" pitchFamily="2" charset="-79"/>
                <a:cs typeface="Aharoni" pitchFamily="2" charset="-79"/>
              </a:rPr>
              <a:t>IN A “BANANA REPUBLIC”</a:t>
            </a:r>
            <a:br>
              <a:rPr lang="en-US" sz="2400" i="1" dirty="0" smtClean="0">
                <a:solidFill>
                  <a:srgbClr val="C00000"/>
                </a:solidFill>
                <a:latin typeface="Aharoni" pitchFamily="2" charset="-79"/>
                <a:cs typeface="Aharoni" pitchFamily="2" charset="-79"/>
              </a:rPr>
            </a:br>
            <a:r>
              <a:rPr lang="en-US" sz="2400" i="1" dirty="0" smtClean="0">
                <a:solidFill>
                  <a:srgbClr val="C00000"/>
                </a:solidFill>
                <a:latin typeface="Aharoni" pitchFamily="2" charset="-79"/>
                <a:cs typeface="Aharoni" pitchFamily="2" charset="-79"/>
              </a:rPr>
              <a:t>THE BASIC </a:t>
            </a:r>
            <a:r>
              <a:rPr lang="en-US" sz="2400" i="1" dirty="0" smtClean="0">
                <a:solidFill>
                  <a:srgbClr val="C00000"/>
                </a:solidFill>
                <a:latin typeface="Aharoni" pitchFamily="2" charset="-79"/>
                <a:cs typeface="Aharoni" pitchFamily="2" charset="-79"/>
              </a:rPr>
              <a:t>FACTS of INCOME INEQUALITY</a:t>
            </a:r>
            <a:endParaRPr lang="en-US" sz="2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ctrTitle"/>
          </p:nvPr>
        </p:nvSpPr>
        <p:spPr>
          <a:xfrm>
            <a:off x="304800" y="0"/>
            <a:ext cx="8610600" cy="1676400"/>
          </a:xfrm>
        </p:spPr>
        <p:txBody>
          <a:bodyPr/>
          <a:lstStyle/>
          <a:p>
            <a:pPr eaLnBrk="1" hangingPunct="1"/>
            <a:r>
              <a:rPr lang="en-US" sz="2800" b="1" dirty="0" smtClean="0">
                <a:solidFill>
                  <a:srgbClr val="C00000"/>
                </a:solidFill>
                <a:latin typeface="Arial Black" pitchFamily="34" charset="0"/>
              </a:rPr>
              <a:t>OPTIMAL HEALTH OUTCOMES DEPEND ON SOCIAL and ECONOMIC </a:t>
            </a:r>
            <a:r>
              <a:rPr lang="en-US" sz="2800" b="1" dirty="0" smtClean="0">
                <a:solidFill>
                  <a:srgbClr val="C00000"/>
                </a:solidFill>
                <a:latin typeface="Arial Black" pitchFamily="34" charset="0"/>
              </a:rPr>
              <a:t>JUSTICE</a:t>
            </a:r>
            <a:br>
              <a:rPr lang="en-US" sz="2800" b="1" dirty="0" smtClean="0">
                <a:solidFill>
                  <a:srgbClr val="C00000"/>
                </a:solidFill>
                <a:latin typeface="Arial Black" pitchFamily="34" charset="0"/>
              </a:rPr>
            </a:br>
            <a:endParaRPr lang="en-US" sz="2800" b="1" dirty="0" smtClean="0">
              <a:solidFill>
                <a:srgbClr val="C00000"/>
              </a:solidFill>
              <a:latin typeface="Arial Black" pitchFamily="34" charset="0"/>
            </a:endParaRPr>
          </a:p>
        </p:txBody>
      </p:sp>
      <p:sp>
        <p:nvSpPr>
          <p:cNvPr id="65539" name="Subtitle 2"/>
          <p:cNvSpPr>
            <a:spLocks noGrp="1"/>
          </p:cNvSpPr>
          <p:nvPr>
            <p:ph type="subTitle" idx="1"/>
          </p:nvPr>
        </p:nvSpPr>
        <p:spPr>
          <a:xfrm>
            <a:off x="2743200" y="3200400"/>
            <a:ext cx="5715000" cy="2362200"/>
          </a:xfrm>
        </p:spPr>
        <p:txBody>
          <a:bodyPr/>
          <a:lstStyle/>
          <a:p>
            <a:pPr eaLnBrk="1" hangingPunct="1"/>
            <a:endParaRPr lang="en-US" b="1" smtClean="0">
              <a:solidFill>
                <a:srgbClr val="C00000"/>
              </a:solidFill>
              <a:latin typeface="Arial Black" pitchFamily="34" charset="0"/>
            </a:endParaRPr>
          </a:p>
        </p:txBody>
      </p:sp>
      <p:pic>
        <p:nvPicPr>
          <p:cNvPr id="65540" name="Picture 4" descr="Slide6"/>
          <p:cNvPicPr>
            <a:picLocks noChangeAspect="1" noChangeArrowheads="1"/>
          </p:cNvPicPr>
          <p:nvPr/>
        </p:nvPicPr>
        <p:blipFill>
          <a:blip r:embed="rId3" cstate="print"/>
          <a:srcRect/>
          <a:stretch>
            <a:fillRect/>
          </a:stretch>
        </p:blipFill>
        <p:spPr bwMode="auto">
          <a:xfrm>
            <a:off x="533400" y="990600"/>
            <a:ext cx="7620000" cy="5715000"/>
          </a:xfrm>
          <a:prstGeom prst="rect">
            <a:avLst/>
          </a:prstGeom>
          <a:noFill/>
          <a:ln w="9525">
            <a:noFill/>
            <a:miter lim="800000"/>
            <a:headEnd/>
            <a:tailEnd/>
          </a:ln>
        </p:spPr>
      </p:pic>
      <p:sp>
        <p:nvSpPr>
          <p:cNvPr id="7" name="Down Arrow 6"/>
          <p:cNvSpPr/>
          <p:nvPr/>
        </p:nvSpPr>
        <p:spPr>
          <a:xfrm rot="5400000">
            <a:off x="8001000" y="1676400"/>
            <a:ext cx="381000" cy="838200"/>
          </a:xfrm>
          <a:prstGeom prst="down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V="1">
            <a:off x="3581400" y="2667000"/>
            <a:ext cx="3962400" cy="2057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2" descr="http://www.yaf.org/uploadedImages/Blogs/shutterstock_235352344.jpg"/>
          <p:cNvPicPr>
            <a:picLocks noChangeAspect="1" noChangeArrowheads="1"/>
          </p:cNvPicPr>
          <p:nvPr/>
        </p:nvPicPr>
        <p:blipFill>
          <a:blip r:embed="rId4" cstate="print"/>
          <a:srcRect t="13196" b="15336"/>
          <a:stretch>
            <a:fillRect/>
          </a:stretch>
        </p:blipFill>
        <p:spPr bwMode="auto">
          <a:xfrm>
            <a:off x="7010400" y="5950857"/>
            <a:ext cx="1905000" cy="907143"/>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Slide8"/>
          <p:cNvPicPr>
            <a:picLocks noChangeAspect="1" noChangeArrowheads="1"/>
          </p:cNvPicPr>
          <p:nvPr/>
        </p:nvPicPr>
        <p:blipFill>
          <a:blip r:embed="rId3" cstate="print"/>
          <a:srcRect/>
          <a:stretch>
            <a:fillRect/>
          </a:stretch>
        </p:blipFill>
        <p:spPr bwMode="auto">
          <a:xfrm>
            <a:off x="1066800" y="0"/>
            <a:ext cx="9142413" cy="6856412"/>
          </a:xfrm>
          <a:prstGeom prst="rect">
            <a:avLst/>
          </a:prstGeom>
          <a:noFill/>
          <a:ln w="9525">
            <a:noFill/>
            <a:miter lim="800000"/>
            <a:headEnd/>
            <a:tailEnd/>
          </a:ln>
        </p:spPr>
      </p:pic>
      <p:pic>
        <p:nvPicPr>
          <p:cNvPr id="67587" name="Picture 4" descr="Slide7"/>
          <p:cNvPicPr>
            <a:picLocks noChangeAspect="1" noChangeArrowheads="1"/>
          </p:cNvPicPr>
          <p:nvPr/>
        </p:nvPicPr>
        <p:blipFill>
          <a:blip r:embed="rId4" cstate="print"/>
          <a:srcRect t="23338" r="76663" b="28873"/>
          <a:stretch>
            <a:fillRect/>
          </a:stretch>
        </p:blipFill>
        <p:spPr bwMode="auto">
          <a:xfrm>
            <a:off x="0" y="1828800"/>
            <a:ext cx="1984375" cy="3048000"/>
          </a:xfrm>
          <a:prstGeom prst="rect">
            <a:avLst/>
          </a:prstGeom>
          <a:noFill/>
          <a:ln w="9525">
            <a:noFill/>
            <a:miter lim="800000"/>
            <a:headEnd/>
            <a:tailEnd/>
          </a:ln>
        </p:spPr>
      </p:pic>
      <p:sp>
        <p:nvSpPr>
          <p:cNvPr id="4" name="Isosceles Triangle 3"/>
          <p:cNvSpPr/>
          <p:nvPr/>
        </p:nvSpPr>
        <p:spPr>
          <a:xfrm>
            <a:off x="7467600" y="3581400"/>
            <a:ext cx="228600" cy="45720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10475165">
            <a:off x="3535062" y="4270443"/>
            <a:ext cx="347106" cy="382034"/>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rot="10800000">
            <a:off x="7696200" y="1219200"/>
            <a:ext cx="366069" cy="381000"/>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3429000" y="2514600"/>
            <a:ext cx="5486400" cy="25146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Right Arrow 8"/>
          <p:cNvSpPr/>
          <p:nvPr/>
        </p:nvSpPr>
        <p:spPr>
          <a:xfrm rot="10800000">
            <a:off x="990600" y="3505200"/>
            <a:ext cx="609600" cy="304800"/>
          </a:xfrm>
          <a:prstGeom prst="rightArrow">
            <a:avLst>
              <a:gd name="adj1" fmla="val 33593"/>
              <a:gd name="adj2" fmla="val 52087"/>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http://www.yaf.org/uploadedImages/Blogs/shutterstock_235352344.jpg"/>
          <p:cNvPicPr>
            <a:picLocks noChangeAspect="1" noChangeArrowheads="1"/>
          </p:cNvPicPr>
          <p:nvPr/>
        </p:nvPicPr>
        <p:blipFill>
          <a:blip r:embed="rId5" cstate="print"/>
          <a:srcRect t="13196" b="15336"/>
          <a:stretch>
            <a:fillRect/>
          </a:stretch>
        </p:blipFill>
        <p:spPr bwMode="auto">
          <a:xfrm>
            <a:off x="8077200" y="6096000"/>
            <a:ext cx="1280160" cy="6096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voteview.com/images/House_Polarization_and_Gini_Index_NEW.jpg"/>
          <p:cNvPicPr>
            <a:picLocks noChangeAspect="1" noChangeArrowheads="1"/>
          </p:cNvPicPr>
          <p:nvPr/>
        </p:nvPicPr>
        <p:blipFill>
          <a:blip r:embed="rId2" cstate="print"/>
          <a:srcRect/>
          <a:stretch>
            <a:fillRect/>
          </a:stretch>
        </p:blipFill>
        <p:spPr bwMode="auto">
          <a:xfrm>
            <a:off x="533400" y="762000"/>
            <a:ext cx="8275528" cy="5043488"/>
          </a:xfrm>
          <a:prstGeom prst="rect">
            <a:avLst/>
          </a:prstGeom>
          <a:noFill/>
        </p:spPr>
      </p:pic>
      <p:sp>
        <p:nvSpPr>
          <p:cNvPr id="3" name="Rectangle 2"/>
          <p:cNvSpPr/>
          <p:nvPr/>
        </p:nvSpPr>
        <p:spPr>
          <a:xfrm>
            <a:off x="457200" y="228601"/>
            <a:ext cx="8458200" cy="400110"/>
          </a:xfrm>
          <a:prstGeom prst="rect">
            <a:avLst/>
          </a:prstGeom>
        </p:spPr>
        <p:txBody>
          <a:bodyPr wrap="square">
            <a:spAutoFit/>
          </a:bodyPr>
          <a:lstStyle/>
          <a:p>
            <a:r>
              <a:rPr lang="en-US" sz="2000" b="1" dirty="0" smtClean="0">
                <a:solidFill>
                  <a:srgbClr val="C00000"/>
                </a:solidFill>
                <a:latin typeface="Arial Black" pitchFamily="34" charset="0"/>
              </a:rPr>
              <a:t>A PLANTATION ECONOMY </a:t>
            </a:r>
            <a:r>
              <a:rPr lang="en-US" sz="2000" b="1" dirty="0" smtClean="0">
                <a:solidFill>
                  <a:srgbClr val="C00000"/>
                </a:solidFill>
                <a:latin typeface="Arial Black" pitchFamily="34" charset="0"/>
              </a:rPr>
              <a:t>PRODUCES CAUDILLO POLITICS </a:t>
            </a:r>
            <a:endParaRPr lang="en-US" sz="2000" dirty="0"/>
          </a:p>
        </p:txBody>
      </p:sp>
      <p:pic>
        <p:nvPicPr>
          <p:cNvPr id="4" name="Picture 2" descr="http://www.yaf.org/uploadedImages/Blogs/shutterstock_235352344.jpg"/>
          <p:cNvPicPr>
            <a:picLocks noChangeAspect="1" noChangeArrowheads="1"/>
          </p:cNvPicPr>
          <p:nvPr/>
        </p:nvPicPr>
        <p:blipFill>
          <a:blip r:embed="rId3" cstate="print"/>
          <a:srcRect t="13196" b="15336"/>
          <a:stretch>
            <a:fillRect/>
          </a:stretch>
        </p:blipFill>
        <p:spPr bwMode="auto">
          <a:xfrm>
            <a:off x="6705599" y="5696857"/>
            <a:ext cx="2438401" cy="1161143"/>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86200"/>
            <a:ext cx="8153400" cy="609600"/>
          </a:xfrm>
        </p:spPr>
        <p:txBody>
          <a:bodyPr>
            <a:normAutofit fontScale="90000"/>
          </a:bodyPr>
          <a:lstStyle/>
          <a:p>
            <a:r>
              <a:rPr lang="en-US" dirty="0" smtClean="0">
                <a:solidFill>
                  <a:srgbClr val="C00000"/>
                </a:solidFill>
              </a:rPr>
              <a:t>Death rate for U.S. non-Hispanic whites (USW), U.S. Hispanics and six comparison countries, aged 45-54. </a:t>
            </a:r>
            <a:r>
              <a:rPr lang="en-US" b="0" dirty="0" smtClean="0"/>
              <a:t>(Source: Proceedings of the National Academy of Sciences.) </a:t>
            </a:r>
            <a:endParaRPr lang="en-US" b="0" dirty="0"/>
          </a:p>
        </p:txBody>
      </p:sp>
      <p:sp>
        <p:nvSpPr>
          <p:cNvPr id="14" name="Picture Placeholder 13"/>
          <p:cNvSpPr>
            <a:spLocks noGrp="1"/>
          </p:cNvSpPr>
          <p:nvPr>
            <p:ph type="pic" idx="1"/>
          </p:nvPr>
        </p:nvSpPr>
        <p:spPr/>
      </p:sp>
      <p:sp>
        <p:nvSpPr>
          <p:cNvPr id="4" name="Text Placeholder 3"/>
          <p:cNvSpPr>
            <a:spLocks noGrp="1"/>
          </p:cNvSpPr>
          <p:nvPr>
            <p:ph type="body" sz="half" idx="2"/>
          </p:nvPr>
        </p:nvSpPr>
        <p:spPr>
          <a:xfrm>
            <a:off x="533400" y="4495800"/>
            <a:ext cx="8229600" cy="2362200"/>
          </a:xfrm>
        </p:spPr>
        <p:txBody>
          <a:bodyPr>
            <a:normAutofit fontScale="77500" lnSpcReduction="20000"/>
          </a:bodyPr>
          <a:lstStyle/>
          <a:p>
            <a:r>
              <a:rPr lang="en-US" sz="2100" b="1" u="sng" dirty="0" smtClean="0">
                <a:solidFill>
                  <a:srgbClr val="0070C0"/>
                </a:solidFill>
              </a:rPr>
              <a:t>White middle-aged Americans have suffered a startling rise in death rates </a:t>
            </a:r>
            <a:r>
              <a:rPr lang="en-US" sz="2100" b="1" dirty="0" smtClean="0"/>
              <a:t>between 1999 and 2013, showing a sharp reversal in decades of progress toward longer lives. The mortality rate for white men and women ages 45-54 with less than a college education increased markedly, most likely because of problems with legal and illegal drugs, alcohol and suicide.  An increase in the mortality rate for any large demographic group in an advanced nation has been virtually unheard of in recent decades, with the exception of Russian men after the collapse of the Soviet Union. </a:t>
            </a:r>
          </a:p>
          <a:p>
            <a:r>
              <a:rPr lang="en-US" sz="2100" b="1" dirty="0" smtClean="0"/>
              <a:t>“</a:t>
            </a:r>
            <a:r>
              <a:rPr lang="en-US" sz="2100" b="1" dirty="0" smtClean="0">
                <a:solidFill>
                  <a:schemeClr val="accent1"/>
                </a:solidFill>
              </a:rPr>
              <a:t>Drugs and alcohol, and suicide </a:t>
            </a:r>
            <a:r>
              <a:rPr lang="en-US" sz="2100" b="1" dirty="0" smtClean="0"/>
              <a:t>. . . are clearly the proximate cause,” said </a:t>
            </a:r>
            <a:r>
              <a:rPr lang="en-US" sz="2100" b="1" dirty="0" smtClean="0">
                <a:solidFill>
                  <a:srgbClr val="00B050"/>
                </a:solidFill>
              </a:rPr>
              <a:t>Angus Deaton</a:t>
            </a:r>
            <a:r>
              <a:rPr lang="en-US" sz="2100" b="1" dirty="0" smtClean="0"/>
              <a:t>, the 2015 Nobel laureate in economics, who co-authored the paper with his wife, Anne Case. Both are economics professors at Princeton University. </a:t>
            </a:r>
            <a:r>
              <a:rPr lang="en-US" sz="2100" b="1" dirty="0" smtClean="0">
                <a:solidFill>
                  <a:srgbClr val="C00000"/>
                </a:solidFill>
              </a:rPr>
              <a:t>“Half a million people are dead who should not be dead.”</a:t>
            </a:r>
          </a:p>
          <a:p>
            <a:endParaRPr lang="en-US" b="1" dirty="0"/>
          </a:p>
        </p:txBody>
      </p:sp>
      <p:pic>
        <p:nvPicPr>
          <p:cNvPr id="1026" name="Picture 2" descr="https://img.washingtonpost.com/rf/image_1484w/2010-2019/WashingtonPost/2015/11/02/Health-Environment-Science/Images/Whitedeath1.jpg?uuid=p3YWcIF6EeWnymq27CD4OQ"/>
          <p:cNvPicPr>
            <a:picLocks noChangeAspect="1" noChangeArrowheads="1"/>
          </p:cNvPicPr>
          <p:nvPr/>
        </p:nvPicPr>
        <p:blipFill>
          <a:blip r:embed="rId2" cstate="print"/>
          <a:srcRect/>
          <a:stretch>
            <a:fillRect/>
          </a:stretch>
        </p:blipFill>
        <p:spPr bwMode="auto">
          <a:xfrm>
            <a:off x="533400" y="304800"/>
            <a:ext cx="3429000" cy="3614679"/>
          </a:xfrm>
          <a:prstGeom prst="rect">
            <a:avLst/>
          </a:prstGeom>
          <a:noFill/>
        </p:spPr>
      </p:pic>
      <p:pic>
        <p:nvPicPr>
          <p:cNvPr id="3" name="Picture 2"/>
          <p:cNvPicPr>
            <a:picLocks noChangeAspect="1" noChangeArrowheads="1"/>
          </p:cNvPicPr>
          <p:nvPr/>
        </p:nvPicPr>
        <p:blipFill>
          <a:blip r:embed="rId3" cstate="print"/>
          <a:srcRect/>
          <a:stretch>
            <a:fillRect/>
          </a:stretch>
        </p:blipFill>
        <p:spPr bwMode="auto">
          <a:xfrm>
            <a:off x="4953000" y="457200"/>
            <a:ext cx="2979345" cy="3352800"/>
          </a:xfrm>
          <a:prstGeom prst="rect">
            <a:avLst/>
          </a:prstGeom>
          <a:noFill/>
          <a:ln w="9525">
            <a:noFill/>
            <a:miter lim="800000"/>
            <a:headEnd/>
            <a:tailEnd/>
          </a:ln>
        </p:spPr>
      </p:pic>
      <p:sp>
        <p:nvSpPr>
          <p:cNvPr id="7" name="Down Arrow 6"/>
          <p:cNvSpPr/>
          <p:nvPr/>
        </p:nvSpPr>
        <p:spPr>
          <a:xfrm rot="1061043">
            <a:off x="3754561" y="182491"/>
            <a:ext cx="304800" cy="68580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rot="3730643">
            <a:off x="7843553" y="174010"/>
            <a:ext cx="285001" cy="6773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rot="3824260">
            <a:off x="7874891" y="744732"/>
            <a:ext cx="260978" cy="7257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rot="3761342">
            <a:off x="7680160" y="1250253"/>
            <a:ext cx="275988" cy="6460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g.washingtonpost.com/rf/image_1484w/2010-2019/WashingtonPost/2016/04/09/National-Enterprise/Graphics/maps.jpg?uuid=g9ei-P5zEeWBOpCrVj8N3g"/>
          <p:cNvPicPr>
            <a:picLocks noChangeAspect="1" noChangeArrowheads="1"/>
          </p:cNvPicPr>
          <p:nvPr/>
        </p:nvPicPr>
        <p:blipFill>
          <a:blip r:embed="rId2" cstate="print"/>
          <a:srcRect r="833" b="48636"/>
          <a:stretch>
            <a:fillRect/>
          </a:stretch>
        </p:blipFill>
        <p:spPr bwMode="auto">
          <a:xfrm>
            <a:off x="304800" y="0"/>
            <a:ext cx="6678849" cy="5867400"/>
          </a:xfrm>
          <a:prstGeom prst="rect">
            <a:avLst/>
          </a:prstGeom>
          <a:noFill/>
        </p:spPr>
      </p:pic>
      <p:pic>
        <p:nvPicPr>
          <p:cNvPr id="1028" name="Picture 4" descr="https://img.washingtonpost.com/rf/image_1484w/2010-2019/WashingtonPost/2016/04/09/National-Enterprise/Graphics/maps.jpg?uuid=g9ei-P5zEeWBOpCrVj8N3g"/>
          <p:cNvPicPr>
            <a:picLocks noChangeAspect="1" noChangeArrowheads="1"/>
          </p:cNvPicPr>
          <p:nvPr/>
        </p:nvPicPr>
        <p:blipFill>
          <a:blip r:embed="rId3" cstate="print"/>
          <a:srcRect t="52386" r="4697"/>
          <a:stretch>
            <a:fillRect/>
          </a:stretch>
        </p:blipFill>
        <p:spPr bwMode="auto">
          <a:xfrm>
            <a:off x="5715000" y="1676400"/>
            <a:ext cx="3276600" cy="3124200"/>
          </a:xfrm>
          <a:prstGeom prst="rect">
            <a:avLst/>
          </a:prstGeom>
          <a:noFill/>
        </p:spPr>
      </p:pic>
      <p:pic>
        <p:nvPicPr>
          <p:cNvPr id="4" name="Picture 2" descr="http://www.yaf.org/uploadedImages/Blogs/shutterstock_235352344.jpg"/>
          <p:cNvPicPr>
            <a:picLocks noChangeAspect="1" noChangeArrowheads="1"/>
          </p:cNvPicPr>
          <p:nvPr/>
        </p:nvPicPr>
        <p:blipFill>
          <a:blip r:embed="rId4" cstate="print"/>
          <a:srcRect t="13196" b="15336"/>
          <a:stretch>
            <a:fillRect/>
          </a:stretch>
        </p:blipFill>
        <p:spPr bwMode="auto">
          <a:xfrm>
            <a:off x="6858000" y="5751286"/>
            <a:ext cx="2057400" cy="979714"/>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4" name="Picture 4" descr="http://www.commonwealthfund.org/interactives/2016/jan/squires/1_3/img/Squires_Mortality_Ex1-3-03.png"/>
          <p:cNvPicPr>
            <a:picLocks noChangeAspect="1" noChangeArrowheads="1"/>
          </p:cNvPicPr>
          <p:nvPr/>
        </p:nvPicPr>
        <p:blipFill>
          <a:blip r:embed="rId2" cstate="print"/>
          <a:srcRect/>
          <a:stretch>
            <a:fillRect/>
          </a:stretch>
        </p:blipFill>
        <p:spPr bwMode="auto">
          <a:xfrm>
            <a:off x="304800" y="304800"/>
            <a:ext cx="4953000" cy="3549150"/>
          </a:xfrm>
          <a:prstGeom prst="rect">
            <a:avLst/>
          </a:prstGeom>
          <a:noFill/>
        </p:spPr>
      </p:pic>
      <p:pic>
        <p:nvPicPr>
          <p:cNvPr id="3" name="Picture 2" descr="urban-womens-survival-age-50"/>
          <p:cNvPicPr>
            <a:picLocks noChangeAspect="1" noChangeArrowheads="1"/>
          </p:cNvPicPr>
          <p:nvPr/>
        </p:nvPicPr>
        <p:blipFill>
          <a:blip r:embed="rId3" cstate="print"/>
          <a:srcRect/>
          <a:stretch>
            <a:fillRect/>
          </a:stretch>
        </p:blipFill>
        <p:spPr bwMode="auto">
          <a:xfrm>
            <a:off x="228600" y="3647439"/>
            <a:ext cx="4876800" cy="3210561"/>
          </a:xfrm>
          <a:prstGeom prst="rect">
            <a:avLst/>
          </a:prstGeom>
          <a:noFill/>
        </p:spPr>
      </p:pic>
      <p:pic>
        <p:nvPicPr>
          <p:cNvPr id="44034" name="Picture 2" descr="https://img.washingtonpost.com/wp-apps/imrs.php?src=https://img.washingtonpost.com/blogs/wonkblog/files/2016/03/supertues2.png&amp;w=1484"/>
          <p:cNvPicPr>
            <a:picLocks noChangeAspect="1" noChangeArrowheads="1"/>
          </p:cNvPicPr>
          <p:nvPr/>
        </p:nvPicPr>
        <p:blipFill>
          <a:blip r:embed="rId4" cstate="print"/>
          <a:srcRect/>
          <a:stretch>
            <a:fillRect/>
          </a:stretch>
        </p:blipFill>
        <p:spPr bwMode="auto">
          <a:xfrm>
            <a:off x="5263777" y="685800"/>
            <a:ext cx="3880223" cy="5334000"/>
          </a:xfrm>
          <a:prstGeom prst="rect">
            <a:avLst/>
          </a:prstGeom>
          <a:noFill/>
        </p:spPr>
      </p:pic>
      <p:pic>
        <p:nvPicPr>
          <p:cNvPr id="5" name="Picture 2" descr="http://www.yaf.org/uploadedImages/Blogs/shutterstock_235352344.jpg"/>
          <p:cNvPicPr>
            <a:picLocks noChangeAspect="1" noChangeArrowheads="1"/>
          </p:cNvPicPr>
          <p:nvPr/>
        </p:nvPicPr>
        <p:blipFill>
          <a:blip r:embed="rId5" cstate="print"/>
          <a:srcRect t="13196" b="15336"/>
          <a:stretch>
            <a:fillRect/>
          </a:stretch>
        </p:blipFill>
        <p:spPr bwMode="auto">
          <a:xfrm>
            <a:off x="7086600" y="5867400"/>
            <a:ext cx="1828800" cy="870857"/>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792288" y="5257800"/>
            <a:ext cx="5486400" cy="914400"/>
          </a:xfrm>
        </p:spPr>
        <p:txBody>
          <a:bodyPr/>
          <a:lstStyle/>
          <a:p>
            <a:endParaRPr lang="en-US" smtClean="0"/>
          </a:p>
        </p:txBody>
      </p:sp>
      <p:sp>
        <p:nvSpPr>
          <p:cNvPr id="19459" name="Picture Placeholder 2"/>
          <p:cNvSpPr>
            <a:spLocks noGrp="1" noTextEdit="1"/>
          </p:cNvSpPr>
          <p:nvPr>
            <p:ph type="pic" idx="1"/>
          </p:nvPr>
        </p:nvSpPr>
        <p:spPr/>
      </p:sp>
      <p:sp>
        <p:nvSpPr>
          <p:cNvPr id="19460" name="Text Placeholder 3"/>
          <p:cNvSpPr>
            <a:spLocks noGrp="1"/>
          </p:cNvSpPr>
          <p:nvPr>
            <p:ph type="body" sz="half" idx="2"/>
          </p:nvPr>
        </p:nvSpPr>
        <p:spPr>
          <a:xfrm>
            <a:off x="228600" y="5638800"/>
            <a:ext cx="8458200" cy="533400"/>
          </a:xfrm>
        </p:spPr>
        <p:txBody>
          <a:bodyPr>
            <a:normAutofit/>
          </a:bodyPr>
          <a:lstStyle/>
          <a:p>
            <a:pPr algn="ctr"/>
            <a:endParaRPr lang="en-US" sz="2800" b="1" dirty="0" smtClean="0"/>
          </a:p>
        </p:txBody>
      </p:sp>
      <p:pic>
        <p:nvPicPr>
          <p:cNvPr id="19461" name="Picture 3"/>
          <p:cNvPicPr>
            <a:picLocks noChangeAspect="1" noChangeArrowheads="1"/>
          </p:cNvPicPr>
          <p:nvPr/>
        </p:nvPicPr>
        <p:blipFill>
          <a:blip r:embed="rId3" cstate="print"/>
          <a:srcRect/>
          <a:stretch>
            <a:fillRect/>
          </a:stretch>
        </p:blipFill>
        <p:spPr bwMode="auto">
          <a:xfrm>
            <a:off x="990600" y="1371600"/>
            <a:ext cx="6891338" cy="4376738"/>
          </a:xfrm>
          <a:prstGeom prst="rect">
            <a:avLst/>
          </a:prstGeom>
          <a:noFill/>
          <a:ln w="9525">
            <a:noFill/>
            <a:miter lim="800000"/>
            <a:headEnd/>
            <a:tailEnd/>
          </a:ln>
        </p:spPr>
      </p:pic>
      <p:sp>
        <p:nvSpPr>
          <p:cNvPr id="19462" name="Rectangle 5"/>
          <p:cNvSpPr>
            <a:spLocks noChangeArrowheads="1"/>
          </p:cNvSpPr>
          <p:nvPr/>
        </p:nvSpPr>
        <p:spPr bwMode="auto">
          <a:xfrm>
            <a:off x="762000" y="457200"/>
            <a:ext cx="8001000" cy="523220"/>
          </a:xfrm>
          <a:prstGeom prst="rect">
            <a:avLst/>
          </a:prstGeom>
          <a:noFill/>
          <a:ln w="9525">
            <a:noFill/>
            <a:miter lim="800000"/>
            <a:headEnd/>
            <a:tailEnd/>
          </a:ln>
        </p:spPr>
        <p:txBody>
          <a:bodyPr wrap="square">
            <a:spAutoFit/>
          </a:bodyPr>
          <a:lstStyle/>
          <a:p>
            <a:r>
              <a:rPr lang="en-US" sz="2800" dirty="0" smtClean="0">
                <a:latin typeface="Arial Black" pitchFamily="34" charset="0"/>
              </a:rPr>
              <a:t> </a:t>
            </a:r>
            <a:endParaRPr lang="en-US" sz="2800" dirty="0" smtClean="0">
              <a:solidFill>
                <a:srgbClr val="C00000"/>
              </a:solidFill>
              <a:latin typeface="Arial Black" pitchFamily="34" charset="0"/>
            </a:endParaRPr>
          </a:p>
        </p:txBody>
      </p:sp>
      <p:pic>
        <p:nvPicPr>
          <p:cNvPr id="7" name="Picture 2" descr="http://www.yaf.org/uploadedImages/Blogs/shutterstock_235352344.jpg"/>
          <p:cNvPicPr>
            <a:picLocks noChangeAspect="1" noChangeArrowheads="1"/>
          </p:cNvPicPr>
          <p:nvPr/>
        </p:nvPicPr>
        <p:blipFill>
          <a:blip r:embed="rId4" cstate="print"/>
          <a:srcRect t="13196" b="15336"/>
          <a:stretch>
            <a:fillRect/>
          </a:stretch>
        </p:blipFill>
        <p:spPr bwMode="auto">
          <a:xfrm>
            <a:off x="6705600" y="5638800"/>
            <a:ext cx="2133600" cy="101600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Trust - 1"/>
          <p:cNvPicPr>
            <a:picLocks noChangeAspect="1" noChangeArrowheads="1"/>
          </p:cNvPicPr>
          <p:nvPr/>
        </p:nvPicPr>
        <p:blipFill>
          <a:blip r:embed="rId2" cstate="print"/>
          <a:srcRect/>
          <a:stretch>
            <a:fillRect/>
          </a:stretch>
        </p:blipFill>
        <p:spPr bwMode="auto">
          <a:xfrm>
            <a:off x="1447800" y="228600"/>
            <a:ext cx="3810000" cy="3102428"/>
          </a:xfrm>
          <a:prstGeom prst="rect">
            <a:avLst/>
          </a:prstGeom>
          <a:noFill/>
        </p:spPr>
      </p:pic>
      <p:pic>
        <p:nvPicPr>
          <p:cNvPr id="104452" name="Picture 4" descr="Trust - 2"/>
          <p:cNvPicPr>
            <a:picLocks noChangeAspect="1" noChangeArrowheads="1"/>
          </p:cNvPicPr>
          <p:nvPr/>
        </p:nvPicPr>
        <p:blipFill>
          <a:blip r:embed="rId3" cstate="print"/>
          <a:srcRect t="3922" r="2632" b="3922"/>
          <a:stretch>
            <a:fillRect/>
          </a:stretch>
        </p:blipFill>
        <p:spPr bwMode="auto">
          <a:xfrm>
            <a:off x="457200" y="3276600"/>
            <a:ext cx="5638800" cy="3581400"/>
          </a:xfrm>
          <a:prstGeom prst="rect">
            <a:avLst/>
          </a:prstGeom>
          <a:noFill/>
        </p:spPr>
      </p:pic>
      <p:pic>
        <p:nvPicPr>
          <p:cNvPr id="4" name="Picture 2" descr="http://www.foreignaffairs.com/files/images/SO14_Cover_212.jpg"/>
          <p:cNvPicPr>
            <a:picLocks noChangeAspect="1" noChangeArrowheads="1"/>
          </p:cNvPicPr>
          <p:nvPr/>
        </p:nvPicPr>
        <p:blipFill>
          <a:blip r:embed="rId4" cstate="print"/>
          <a:srcRect/>
          <a:stretch>
            <a:fillRect/>
          </a:stretch>
        </p:blipFill>
        <p:spPr bwMode="auto">
          <a:xfrm>
            <a:off x="6019800" y="381000"/>
            <a:ext cx="3124200" cy="4465250"/>
          </a:xfrm>
          <a:prstGeom prst="rect">
            <a:avLst/>
          </a:prstGeom>
          <a:noFill/>
        </p:spPr>
      </p:pic>
      <p:pic>
        <p:nvPicPr>
          <p:cNvPr id="5" name="Picture 2" descr="http://www.yaf.org/uploadedImages/Blogs/shutterstock_235352344.jpg"/>
          <p:cNvPicPr>
            <a:picLocks noChangeAspect="1" noChangeArrowheads="1"/>
          </p:cNvPicPr>
          <p:nvPr/>
        </p:nvPicPr>
        <p:blipFill>
          <a:blip r:embed="rId5" cstate="print"/>
          <a:srcRect t="13196" b="15336"/>
          <a:stretch>
            <a:fillRect/>
          </a:stretch>
        </p:blipFill>
        <p:spPr bwMode="auto">
          <a:xfrm>
            <a:off x="6705600" y="5638800"/>
            <a:ext cx="2133600" cy="1016000"/>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talkingpointsmemo.com/images/gov-spending-00.png"/>
          <p:cNvPicPr>
            <a:picLocks noChangeAspect="1" noChangeArrowheads="1"/>
          </p:cNvPicPr>
          <p:nvPr/>
        </p:nvPicPr>
        <p:blipFill>
          <a:blip r:embed="rId3" cstate="print"/>
          <a:srcRect/>
          <a:stretch>
            <a:fillRect/>
          </a:stretch>
        </p:blipFill>
        <p:spPr bwMode="auto">
          <a:xfrm>
            <a:off x="304800" y="228600"/>
            <a:ext cx="4114800" cy="3202237"/>
          </a:xfrm>
          <a:prstGeom prst="rect">
            <a:avLst/>
          </a:prstGeom>
          <a:noFill/>
          <a:ln w="9525">
            <a:noFill/>
            <a:miter lim="800000"/>
            <a:headEnd/>
            <a:tailEnd/>
          </a:ln>
        </p:spPr>
      </p:pic>
      <p:pic>
        <p:nvPicPr>
          <p:cNvPr id="4" name="Picture 4" descr="A look at state and local government jobs compared to job recovery overall"/>
          <p:cNvPicPr>
            <a:picLocks noChangeAspect="1" noChangeArrowheads="1"/>
          </p:cNvPicPr>
          <p:nvPr/>
        </p:nvPicPr>
        <p:blipFill>
          <a:blip r:embed="rId4" cstate="print"/>
          <a:srcRect t="47533"/>
          <a:stretch>
            <a:fillRect/>
          </a:stretch>
        </p:blipFill>
        <p:spPr bwMode="auto">
          <a:xfrm>
            <a:off x="4648200" y="381000"/>
            <a:ext cx="4324350" cy="5638800"/>
          </a:xfrm>
          <a:prstGeom prst="rect">
            <a:avLst/>
          </a:prstGeom>
          <a:noFill/>
          <a:ln w="9525">
            <a:noFill/>
            <a:miter lim="800000"/>
            <a:headEnd/>
            <a:tailEnd/>
          </a:ln>
        </p:spPr>
      </p:pic>
      <p:pic>
        <p:nvPicPr>
          <p:cNvPr id="16386" name="Picture 2" descr="http://www.washingtonpost.com/blogs/wonkblog/files/2013/05/infra-spending-2.png"/>
          <p:cNvPicPr>
            <a:picLocks noChangeAspect="1" noChangeArrowheads="1"/>
          </p:cNvPicPr>
          <p:nvPr/>
        </p:nvPicPr>
        <p:blipFill>
          <a:blip r:embed="rId5" cstate="print"/>
          <a:srcRect/>
          <a:stretch>
            <a:fillRect/>
          </a:stretch>
        </p:blipFill>
        <p:spPr bwMode="auto">
          <a:xfrm>
            <a:off x="381000" y="3657600"/>
            <a:ext cx="3962400" cy="2971800"/>
          </a:xfrm>
          <a:prstGeom prst="rect">
            <a:avLst/>
          </a:prstGeom>
          <a:noFill/>
        </p:spPr>
      </p:pic>
      <p:pic>
        <p:nvPicPr>
          <p:cNvPr id="5" name="Picture 2" descr="http://www.yaf.org/uploadedImages/Blogs/shutterstock_235352344.jpg"/>
          <p:cNvPicPr>
            <a:picLocks noChangeAspect="1" noChangeArrowheads="1"/>
          </p:cNvPicPr>
          <p:nvPr/>
        </p:nvPicPr>
        <p:blipFill>
          <a:blip r:embed="rId6" cstate="print"/>
          <a:srcRect t="13196" b="15336"/>
          <a:stretch>
            <a:fillRect/>
          </a:stretch>
        </p:blipFill>
        <p:spPr bwMode="auto">
          <a:xfrm>
            <a:off x="7162800" y="5943600"/>
            <a:ext cx="1676400" cy="798286"/>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743200" y="1447800"/>
            <a:ext cx="3590925" cy="5057775"/>
          </a:xfrm>
          <a:prstGeom prst="rect">
            <a:avLst/>
          </a:prstGeom>
          <a:noFill/>
          <a:ln w="9525">
            <a:noFill/>
            <a:miter lim="800000"/>
            <a:headEnd/>
            <a:tailEnd/>
          </a:ln>
        </p:spPr>
      </p:pic>
      <p:sp>
        <p:nvSpPr>
          <p:cNvPr id="3" name="Rectangle 2"/>
          <p:cNvSpPr/>
          <p:nvPr/>
        </p:nvSpPr>
        <p:spPr>
          <a:xfrm>
            <a:off x="1295400" y="228600"/>
            <a:ext cx="5791200" cy="1200329"/>
          </a:xfrm>
          <a:prstGeom prst="rect">
            <a:avLst/>
          </a:prstGeom>
        </p:spPr>
        <p:txBody>
          <a:bodyPr wrap="square">
            <a:spAutoFit/>
          </a:bodyPr>
          <a:lstStyle/>
          <a:p>
            <a:pPr algn="ctr"/>
            <a:r>
              <a:rPr lang="en-US" sz="2400" b="1" dirty="0" smtClean="0">
                <a:solidFill>
                  <a:srgbClr val="C00000"/>
                </a:solidFill>
                <a:latin typeface="Arial Rounded MT Bold" pitchFamily="34" charset="0"/>
              </a:rPr>
              <a:t>IV. GOVERNMENT </a:t>
            </a:r>
            <a:r>
              <a:rPr lang="en-US" sz="2400" b="1" dirty="0" smtClean="0">
                <a:solidFill>
                  <a:srgbClr val="C00000"/>
                </a:solidFill>
                <a:latin typeface="Arial Rounded MT Bold" pitchFamily="34" charset="0"/>
              </a:rPr>
              <a:t>BY CORPORATION</a:t>
            </a:r>
          </a:p>
          <a:p>
            <a:pPr algn="ctr"/>
            <a:r>
              <a:rPr lang="en-US" sz="2400" b="1" dirty="0" smtClean="0">
                <a:solidFill>
                  <a:srgbClr val="C00000"/>
                </a:solidFill>
                <a:latin typeface="Arial Rounded MT Bold" pitchFamily="34" charset="0"/>
              </a:rPr>
              <a:t>THE FABLE OF “FREE  MARKET FUNDAMANTALISM”</a:t>
            </a:r>
            <a:endParaRPr lang="en-US" sz="2400" b="1" dirty="0">
              <a:solidFill>
                <a:srgbClr val="C00000"/>
              </a:solidFill>
              <a:latin typeface="Arial Rounded MT Bold" pitchFamily="34" charset="0"/>
            </a:endParaRPr>
          </a:p>
        </p:txBody>
      </p:sp>
      <p:pic>
        <p:nvPicPr>
          <p:cNvPr id="4" name="Picture 2" descr="http://www.yaf.org/uploadedImages/Blogs/shutterstock_235352344.jpg"/>
          <p:cNvPicPr>
            <a:picLocks noChangeAspect="1" noChangeArrowheads="1"/>
          </p:cNvPicPr>
          <p:nvPr/>
        </p:nvPicPr>
        <p:blipFill>
          <a:blip r:embed="rId3" cstate="print"/>
          <a:srcRect t="13196" b="15336"/>
          <a:stretch>
            <a:fillRect/>
          </a:stretch>
        </p:blipFill>
        <p:spPr bwMode="auto">
          <a:xfrm>
            <a:off x="7162800" y="5943600"/>
            <a:ext cx="1676400" cy="798286"/>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52400"/>
            <a:ext cx="3657600" cy="6124754"/>
          </a:xfrm>
          <a:prstGeom prst="rect">
            <a:avLst/>
          </a:prstGeom>
        </p:spPr>
        <p:txBody>
          <a:bodyPr wrap="square">
            <a:spAutoFit/>
          </a:bodyPr>
          <a:lstStyle/>
          <a:p>
            <a:r>
              <a:rPr lang="en-US" sz="1400" dirty="0" smtClean="0"/>
              <a:t>Below are the 25 metropolitan areas, ranked in order of the salary needed in those areas to afford a median-priced home (in January, 2014):</a:t>
            </a:r>
          </a:p>
          <a:p>
            <a:r>
              <a:rPr lang="en-US" sz="1400" dirty="0" smtClean="0"/>
              <a:t>1.     Cleveland: $19,435.17</a:t>
            </a:r>
            <a:br>
              <a:rPr lang="en-US" sz="1400" dirty="0" smtClean="0"/>
            </a:br>
            <a:r>
              <a:rPr lang="en-US" sz="1400" dirty="0" smtClean="0"/>
              <a:t>2.     Cincinnati: $22,226.95</a:t>
            </a:r>
            <a:br>
              <a:rPr lang="en-US" sz="1400" dirty="0" smtClean="0"/>
            </a:br>
            <a:r>
              <a:rPr lang="en-US" sz="1400" dirty="0" smtClean="0"/>
              <a:t>3.     St. Louis: $22,397.54</a:t>
            </a:r>
            <a:br>
              <a:rPr lang="en-US" sz="1400" dirty="0" smtClean="0"/>
            </a:br>
            <a:r>
              <a:rPr lang="en-US" sz="1400" dirty="0" smtClean="0"/>
              <a:t>4.     Atlanta: $24,390.94</a:t>
            </a:r>
            <a:br>
              <a:rPr lang="en-US" sz="1400" dirty="0" smtClean="0"/>
            </a:br>
            <a:r>
              <a:rPr lang="en-US" sz="1400" dirty="0" smtClean="0"/>
              <a:t>5.     Tampa: $24,650.88</a:t>
            </a:r>
            <a:br>
              <a:rPr lang="en-US" sz="1400" dirty="0" smtClean="0"/>
            </a:br>
            <a:r>
              <a:rPr lang="en-US" sz="1400" dirty="0" smtClean="0"/>
              <a:t>6.     Orlando: $28,298.47</a:t>
            </a:r>
            <a:br>
              <a:rPr lang="en-US" sz="1400" dirty="0" smtClean="0"/>
            </a:br>
            <a:r>
              <a:rPr lang="en-US" sz="1400" dirty="0" smtClean="0"/>
              <a:t>7.     San Antonio: $29,305.47</a:t>
            </a:r>
            <a:br>
              <a:rPr lang="en-US" sz="1400" dirty="0" smtClean="0"/>
            </a:br>
            <a:r>
              <a:rPr lang="en-US" sz="1400" dirty="0" smtClean="0"/>
              <a:t>8.     Dallas: $29,751.24</a:t>
            </a:r>
            <a:br>
              <a:rPr lang="en-US" sz="1400" dirty="0" smtClean="0"/>
            </a:br>
            <a:r>
              <a:rPr lang="en-US" sz="1400" dirty="0" smtClean="0"/>
              <a:t>9.     Houston: $31,298.99</a:t>
            </a:r>
            <a:br>
              <a:rPr lang="en-US" sz="1400" dirty="0" smtClean="0"/>
            </a:br>
            <a:r>
              <a:rPr lang="en-US" sz="1400" dirty="0" smtClean="0"/>
              <a:t>10.   Chicago: $32,388.90</a:t>
            </a:r>
            <a:br>
              <a:rPr lang="en-US" sz="1400" dirty="0" smtClean="0"/>
            </a:br>
            <a:r>
              <a:rPr lang="en-US" sz="1400" dirty="0" smtClean="0"/>
              <a:t>11.   Phoenix: $32,811.94</a:t>
            </a:r>
            <a:br>
              <a:rPr lang="en-US" sz="1400" dirty="0" smtClean="0"/>
            </a:br>
            <a:r>
              <a:rPr lang="en-US" sz="1400" dirty="0" smtClean="0"/>
              <a:t>12.   Minneapolis: $33,800.09</a:t>
            </a:r>
            <a:br>
              <a:rPr lang="en-US" sz="1400" dirty="0" smtClean="0"/>
            </a:br>
            <a:r>
              <a:rPr lang="en-US" sz="1400" dirty="0" smtClean="0"/>
              <a:t>13.   Philadelphia: $36,836.47</a:t>
            </a:r>
            <a:br>
              <a:rPr lang="en-US" sz="1400" dirty="0" smtClean="0"/>
            </a:br>
            <a:r>
              <a:rPr lang="en-US" sz="1400" dirty="0" smtClean="0"/>
              <a:t>14.   Baltimore: $41,155.40</a:t>
            </a:r>
            <a:br>
              <a:rPr lang="en-US" sz="1400" dirty="0" smtClean="0"/>
            </a:br>
            <a:r>
              <a:rPr lang="en-US" sz="1400" dirty="0" smtClean="0"/>
              <a:t>15.   Sacramento: $42,832.20</a:t>
            </a:r>
            <a:br>
              <a:rPr lang="en-US" sz="1400" dirty="0" smtClean="0"/>
            </a:br>
            <a:r>
              <a:rPr lang="en-US" sz="1400" dirty="0" smtClean="0"/>
              <a:t>16.   Miami: $43,918.66</a:t>
            </a:r>
            <a:br>
              <a:rPr lang="en-US" sz="1400" dirty="0" smtClean="0"/>
            </a:br>
            <a:r>
              <a:rPr lang="en-US" sz="1400" dirty="0" smtClean="0"/>
              <a:t>17.   Portland, Ore.: $45,872.78</a:t>
            </a:r>
            <a:br>
              <a:rPr lang="en-US" sz="1400" dirty="0" smtClean="0"/>
            </a:br>
            <a:r>
              <a:rPr lang="en-US" sz="1400" dirty="0" smtClean="0"/>
              <a:t>18.   Denver: $48,122.72</a:t>
            </a:r>
            <a:br>
              <a:rPr lang="en-US" sz="1400" dirty="0" smtClean="0"/>
            </a:br>
            <a:r>
              <a:rPr lang="en-US" sz="1400" dirty="0" smtClean="0"/>
              <a:t>19.   Seattle: $59,129.86</a:t>
            </a:r>
            <a:br>
              <a:rPr lang="en-US" sz="1400" dirty="0" smtClean="0"/>
            </a:br>
            <a:r>
              <a:rPr lang="en-US" sz="1400" dirty="0" smtClean="0"/>
              <a:t>20.   Washington, D.C.: $62,809.63</a:t>
            </a:r>
            <a:br>
              <a:rPr lang="en-US" sz="1400" dirty="0" smtClean="0"/>
            </a:br>
            <a:r>
              <a:rPr lang="en-US" sz="1400" dirty="0" smtClean="0"/>
              <a:t>21.   Boston: $63,673.13</a:t>
            </a:r>
            <a:br>
              <a:rPr lang="en-US" sz="1400" dirty="0" smtClean="0"/>
            </a:br>
            <a:r>
              <a:rPr lang="en-US" sz="1400" dirty="0" smtClean="0"/>
              <a:t>22.   New York City: $66,167.27</a:t>
            </a:r>
            <a:br>
              <a:rPr lang="en-US" sz="1400" dirty="0" smtClean="0"/>
            </a:br>
            <a:r>
              <a:rPr lang="en-US" sz="1400" dirty="0" smtClean="0"/>
              <a:t>23.   Los Angeles: $72,126.90</a:t>
            </a:r>
            <a:br>
              <a:rPr lang="en-US" sz="1400" dirty="0" smtClean="0"/>
            </a:br>
            <a:r>
              <a:rPr lang="en-US" sz="1400" b="1" dirty="0" smtClean="0">
                <a:solidFill>
                  <a:srgbClr val="C00000"/>
                </a:solidFill>
              </a:rPr>
              <a:t>24.   San Diego: $81,570.40</a:t>
            </a:r>
            <a:r>
              <a:rPr lang="en-US" sz="1400" dirty="0" smtClean="0"/>
              <a:t/>
            </a:r>
            <a:br>
              <a:rPr lang="en-US" sz="1400" dirty="0" smtClean="0"/>
            </a:br>
            <a:r>
              <a:rPr lang="en-US" sz="1400" dirty="0" smtClean="0"/>
              <a:t>25.   San Francisco: $115,510.06</a:t>
            </a:r>
            <a:endParaRPr lang="en-US" sz="1400" dirty="0"/>
          </a:p>
        </p:txBody>
      </p:sp>
      <p:pic>
        <p:nvPicPr>
          <p:cNvPr id="60418" name="Picture 2" descr="http://www.brookings.edu/%7E/media/Research/Files/Papers/2014/02/city%20inequality/Chart1.jpg"/>
          <p:cNvPicPr>
            <a:picLocks noChangeAspect="1" noChangeArrowheads="1"/>
          </p:cNvPicPr>
          <p:nvPr/>
        </p:nvPicPr>
        <p:blipFill>
          <a:blip r:embed="rId2" cstate="print"/>
          <a:srcRect/>
          <a:stretch>
            <a:fillRect/>
          </a:stretch>
        </p:blipFill>
        <p:spPr bwMode="auto">
          <a:xfrm>
            <a:off x="3962400" y="685800"/>
            <a:ext cx="5010150" cy="5219700"/>
          </a:xfrm>
          <a:prstGeom prst="rect">
            <a:avLst/>
          </a:prstGeom>
          <a:noFill/>
        </p:spPr>
      </p:pic>
      <p:pic>
        <p:nvPicPr>
          <p:cNvPr id="4" name="Picture 2" descr="http://www.yaf.org/uploadedImages/Blogs/shutterstock_235352344.jpg"/>
          <p:cNvPicPr>
            <a:picLocks noChangeAspect="1" noChangeArrowheads="1"/>
          </p:cNvPicPr>
          <p:nvPr/>
        </p:nvPicPr>
        <p:blipFill>
          <a:blip r:embed="rId3" cstate="print"/>
          <a:srcRect t="13196" b="15336"/>
          <a:stretch>
            <a:fillRect/>
          </a:stretch>
        </p:blipFill>
        <p:spPr bwMode="auto">
          <a:xfrm>
            <a:off x="7086600" y="5950857"/>
            <a:ext cx="1905000" cy="907143"/>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noChangeArrowheads="1"/>
          </p:cNvSpPr>
          <p:nvPr/>
        </p:nvSpPr>
        <p:spPr bwMode="auto">
          <a:xfrm>
            <a:off x="4648200" y="457200"/>
            <a:ext cx="4191000" cy="2924175"/>
          </a:xfrm>
          <a:prstGeom prst="rect">
            <a:avLst/>
          </a:prstGeom>
          <a:noFill/>
          <a:ln w="9525">
            <a:noFill/>
            <a:miter lim="800000"/>
            <a:headEnd/>
            <a:tailEnd/>
          </a:ln>
        </p:spPr>
        <p:txBody>
          <a:bodyPr>
            <a:spAutoFit/>
          </a:bodyPr>
          <a:lstStyle/>
          <a:p>
            <a:r>
              <a:rPr lang="en-US" b="1" dirty="0">
                <a:latin typeface="Calibri" pitchFamily="34" charset="0"/>
                <a:hlinkClick r:id="rId3"/>
              </a:rPr>
              <a:t>Robert Rubin: 'Virtually Nobody' Saw Crisis Coming, Bush Deserves Much Of The Blame</a:t>
            </a:r>
            <a:r>
              <a:rPr lang="en-US" b="1" dirty="0">
                <a:latin typeface="Calibri" pitchFamily="34" charset="0"/>
              </a:rPr>
              <a:t> Huffington Post</a:t>
            </a:r>
            <a:r>
              <a:rPr lang="en-US" dirty="0">
                <a:latin typeface="Calibri" pitchFamily="34" charset="0"/>
              </a:rPr>
              <a:t> Grace Kiser  03- 3-10  </a:t>
            </a:r>
          </a:p>
          <a:p>
            <a:r>
              <a:rPr lang="en-US" sz="1400" dirty="0">
                <a:latin typeface="Calibri" pitchFamily="34" charset="0"/>
              </a:rPr>
              <a:t>Robert Rubin, the former Clinton-era Treasury Secretary and noted champion of deregulation, told a New York City audience last night that "virtually nobody" -- himself included -- foresaw the financial meltdown….Rubin touched on the financial crisis, Obama's economic policies and America's potential in the new global economy -- but </a:t>
            </a:r>
            <a:r>
              <a:rPr lang="en-US" sz="1400" i="1" dirty="0">
                <a:latin typeface="Calibri" pitchFamily="34" charset="0"/>
              </a:rPr>
              <a:t>not </a:t>
            </a:r>
            <a:r>
              <a:rPr lang="en-US" sz="1400" dirty="0">
                <a:latin typeface="Calibri" pitchFamily="34" charset="0"/>
              </a:rPr>
              <a:t>on financial reform or the deregulatory agenda of the 1990s. </a:t>
            </a:r>
          </a:p>
        </p:txBody>
      </p:sp>
      <p:pic>
        <p:nvPicPr>
          <p:cNvPr id="33795" name="Picture 3"/>
          <p:cNvPicPr>
            <a:picLocks noChangeAspect="1" noChangeArrowheads="1"/>
          </p:cNvPicPr>
          <p:nvPr/>
        </p:nvPicPr>
        <p:blipFill>
          <a:blip r:embed="rId4" cstate="print"/>
          <a:srcRect/>
          <a:stretch>
            <a:fillRect/>
          </a:stretch>
        </p:blipFill>
        <p:spPr bwMode="auto">
          <a:xfrm>
            <a:off x="5105400" y="3429000"/>
            <a:ext cx="2428875" cy="3200400"/>
          </a:xfrm>
          <a:prstGeom prst="rect">
            <a:avLst/>
          </a:prstGeom>
          <a:noFill/>
          <a:ln w="9525">
            <a:noFill/>
            <a:miter lim="800000"/>
            <a:headEnd/>
            <a:tailEnd/>
          </a:ln>
        </p:spPr>
      </p:pic>
      <p:sp>
        <p:nvSpPr>
          <p:cNvPr id="33796" name="Rectangle 3"/>
          <p:cNvSpPr>
            <a:spLocks noChangeArrowheads="1"/>
          </p:cNvSpPr>
          <p:nvPr/>
        </p:nvSpPr>
        <p:spPr bwMode="auto">
          <a:xfrm>
            <a:off x="152400" y="3733800"/>
            <a:ext cx="4495800" cy="3416300"/>
          </a:xfrm>
          <a:prstGeom prst="rect">
            <a:avLst/>
          </a:prstGeom>
          <a:noFill/>
          <a:ln w="9525">
            <a:noFill/>
            <a:miter lim="800000"/>
            <a:headEnd/>
            <a:tailEnd/>
          </a:ln>
        </p:spPr>
        <p:txBody>
          <a:bodyPr>
            <a:spAutoFit/>
          </a:bodyPr>
          <a:lstStyle/>
          <a:p>
            <a:r>
              <a:rPr lang="en-US" b="1" u="sng">
                <a:latin typeface="Calibri" pitchFamily="34" charset="0"/>
              </a:rPr>
              <a:t>Greenspan reflects on crisis, deflects blame </a:t>
            </a:r>
            <a:r>
              <a:rPr lang="en-US">
                <a:latin typeface="Calibri" pitchFamily="34" charset="0"/>
              </a:rPr>
              <a:t>By </a:t>
            </a:r>
            <a:r>
              <a:rPr lang="en-US">
                <a:latin typeface="Calibri" pitchFamily="34" charset="0"/>
                <a:hlinkClick r:id="rId5" tooltip="Send an e-mail to Dana Milbank"/>
              </a:rPr>
              <a:t>Dana Milbank</a:t>
            </a:r>
            <a:r>
              <a:rPr lang="en-US">
                <a:latin typeface="Calibri" pitchFamily="34" charset="0"/>
              </a:rPr>
              <a:t>  Washington Post  </a:t>
            </a:r>
            <a:br>
              <a:rPr lang="en-US">
                <a:latin typeface="Calibri" pitchFamily="34" charset="0"/>
              </a:rPr>
            </a:br>
            <a:r>
              <a:rPr lang="en-US">
                <a:latin typeface="Calibri" pitchFamily="34" charset="0"/>
              </a:rPr>
              <a:t>Thursday, April 8, 2010 </a:t>
            </a:r>
          </a:p>
          <a:p>
            <a:r>
              <a:rPr lang="en-US" sz="1400">
                <a:latin typeface="Calibri" pitchFamily="34" charset="0"/>
              </a:rPr>
              <a:t>While finding himself blameless, he assigned fault to, among others, Congress, the Bush and Clinton administrations, Fannie Mae and Freddie Mac, the Europeans, other regulators, and one of his Fed colleagues. They all contributed to what Greenspan, in his testimony, called "the most prominent global bubble in generations…." When the collapse finally came, Greenspan acknowledged "a flaw" in his philosophy that unfettered free markets are best and regulations don't work. </a:t>
            </a:r>
          </a:p>
          <a:p>
            <a:endParaRPr lang="en-US" b="1">
              <a:latin typeface="Calibri" pitchFamily="34" charset="0"/>
            </a:endParaRPr>
          </a:p>
          <a:p>
            <a:endParaRPr lang="en-US" b="1">
              <a:latin typeface="Calibri" pitchFamily="34" charset="0"/>
            </a:endParaRPr>
          </a:p>
        </p:txBody>
      </p:sp>
      <p:pic>
        <p:nvPicPr>
          <p:cNvPr id="6" name="Picture 2"/>
          <p:cNvPicPr>
            <a:picLocks noChangeAspect="1" noChangeArrowheads="1"/>
          </p:cNvPicPr>
          <p:nvPr/>
        </p:nvPicPr>
        <p:blipFill>
          <a:blip r:embed="rId6" cstate="print"/>
          <a:srcRect/>
          <a:stretch>
            <a:fillRect/>
          </a:stretch>
        </p:blipFill>
        <p:spPr bwMode="auto">
          <a:xfrm>
            <a:off x="228600" y="457200"/>
            <a:ext cx="4213225" cy="2851150"/>
          </a:xfrm>
          <a:prstGeom prst="rect">
            <a:avLst/>
          </a:prstGeom>
          <a:noFill/>
          <a:ln w="9525">
            <a:noFill/>
            <a:miter lim="800000"/>
            <a:headEnd/>
            <a:tailEnd/>
          </a:ln>
        </p:spPr>
      </p:pic>
      <p:pic>
        <p:nvPicPr>
          <p:cNvPr id="7" name="Picture 2" descr="http://www.yaf.org/uploadedImages/Blogs/shutterstock_235352344.jpg"/>
          <p:cNvPicPr>
            <a:picLocks noChangeAspect="1" noChangeArrowheads="1"/>
          </p:cNvPicPr>
          <p:nvPr/>
        </p:nvPicPr>
        <p:blipFill>
          <a:blip r:embed="rId7" cstate="print"/>
          <a:srcRect t="13196" b="15336"/>
          <a:stretch>
            <a:fillRect/>
          </a:stretch>
        </p:blipFill>
        <p:spPr bwMode="auto">
          <a:xfrm>
            <a:off x="7239000" y="5867400"/>
            <a:ext cx="1676400" cy="798286"/>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28600"/>
            <a:ext cx="8153400" cy="6278642"/>
          </a:xfrm>
          <a:prstGeom prst="rect">
            <a:avLst/>
          </a:prstGeom>
        </p:spPr>
        <p:txBody>
          <a:bodyPr wrap="square">
            <a:spAutoFit/>
          </a:bodyPr>
          <a:lstStyle/>
          <a:p>
            <a:pPr eaLnBrk="0" fontAlgn="auto" hangingPunct="0">
              <a:spcBef>
                <a:spcPts val="0"/>
              </a:spcBef>
              <a:spcAft>
                <a:spcPts val="0"/>
              </a:spcAft>
              <a:defRPr/>
            </a:pPr>
            <a:r>
              <a:rPr lang="en-US" sz="2400" b="1" dirty="0" smtClean="0">
                <a:hlinkClick r:id="rId2"/>
              </a:rPr>
              <a:t>Revealed: See Who Was Paid Off In The AIG Bailout</a:t>
            </a:r>
            <a:endParaRPr lang="en-US" sz="2400" b="1" dirty="0" smtClean="0"/>
          </a:p>
          <a:p>
            <a:pPr fontAlgn="auto">
              <a:spcBef>
                <a:spcPts val="0"/>
              </a:spcBef>
              <a:spcAft>
                <a:spcPts val="0"/>
              </a:spcAft>
              <a:defRPr/>
            </a:pPr>
            <a:r>
              <a:rPr lang="en-US" b="1" dirty="0" err="1" smtClean="0"/>
              <a:t>HuffPost</a:t>
            </a:r>
            <a:r>
              <a:rPr lang="en-US" b="1" dirty="0" smtClean="0"/>
              <a:t> Reporting  </a:t>
            </a:r>
            <a:r>
              <a:rPr lang="en-US" b="1" dirty="0" smtClean="0">
                <a:solidFill>
                  <a:srgbClr val="696969"/>
                </a:solidFill>
              </a:rPr>
              <a:t>01-27-10</a:t>
            </a:r>
            <a:r>
              <a:rPr lang="en-US" b="1" dirty="0" smtClean="0">
                <a:solidFill>
                  <a:srgbClr val="C00000"/>
                </a:solidFill>
              </a:rPr>
              <a:t> </a:t>
            </a:r>
          </a:p>
          <a:p>
            <a:pPr fontAlgn="auto">
              <a:spcBef>
                <a:spcPts val="0"/>
              </a:spcBef>
              <a:spcAft>
                <a:spcPts val="0"/>
              </a:spcAft>
              <a:defRPr/>
            </a:pPr>
            <a:endParaRPr lang="en-US" b="1" dirty="0" smtClean="0">
              <a:solidFill>
                <a:srgbClr val="C00000"/>
              </a:solidFill>
            </a:endParaRPr>
          </a:p>
          <a:p>
            <a:pPr fontAlgn="auto">
              <a:spcBef>
                <a:spcPts val="0"/>
              </a:spcBef>
              <a:spcAft>
                <a:spcPts val="0"/>
              </a:spcAft>
              <a:defRPr/>
            </a:pPr>
            <a:r>
              <a:rPr lang="en-US" b="1" dirty="0" smtClean="0">
                <a:solidFill>
                  <a:srgbClr val="C00000"/>
                </a:solidFill>
              </a:rPr>
              <a:t>The Federal Reserve Bank of New York, then led by now-Treasury </a:t>
            </a:r>
          </a:p>
          <a:p>
            <a:pPr fontAlgn="auto">
              <a:spcBef>
                <a:spcPts val="0"/>
              </a:spcBef>
              <a:spcAft>
                <a:spcPts val="0"/>
              </a:spcAft>
              <a:defRPr/>
            </a:pPr>
            <a:r>
              <a:rPr lang="en-US" b="1" dirty="0" smtClean="0">
                <a:solidFill>
                  <a:srgbClr val="C00000"/>
                </a:solidFill>
              </a:rPr>
              <a:t>Secretary Tim </a:t>
            </a:r>
            <a:r>
              <a:rPr lang="en-US" b="1" dirty="0" err="1" smtClean="0">
                <a:solidFill>
                  <a:srgbClr val="C00000"/>
                </a:solidFill>
              </a:rPr>
              <a:t>Geithner</a:t>
            </a:r>
            <a:r>
              <a:rPr lang="en-US" b="1" dirty="0" smtClean="0">
                <a:solidFill>
                  <a:srgbClr val="C00000"/>
                </a:solidFill>
              </a:rPr>
              <a:t>, purchased a slew of souring assets from </a:t>
            </a:r>
          </a:p>
          <a:p>
            <a:pPr fontAlgn="auto">
              <a:spcBef>
                <a:spcPts val="0"/>
              </a:spcBef>
              <a:spcAft>
                <a:spcPts val="0"/>
              </a:spcAft>
              <a:defRPr/>
            </a:pPr>
            <a:r>
              <a:rPr lang="en-US" b="1" dirty="0" smtClean="0">
                <a:solidFill>
                  <a:srgbClr val="C00000"/>
                </a:solidFill>
              </a:rPr>
              <a:t>the world's biggest banks for 100 cents on the dollar in November </a:t>
            </a:r>
          </a:p>
          <a:p>
            <a:pPr fontAlgn="auto">
              <a:spcBef>
                <a:spcPts val="0"/>
              </a:spcBef>
              <a:spcAft>
                <a:spcPts val="0"/>
              </a:spcAft>
              <a:defRPr/>
            </a:pPr>
            <a:r>
              <a:rPr lang="en-US" b="1" dirty="0" smtClean="0">
                <a:solidFill>
                  <a:srgbClr val="C00000"/>
                </a:solidFill>
              </a:rPr>
              <a:t>and December 2008.</a:t>
            </a:r>
            <a:r>
              <a:rPr lang="en-US" dirty="0" smtClean="0"/>
              <a:t> </a:t>
            </a:r>
            <a:r>
              <a:rPr lang="en-US" i="1" dirty="0" smtClean="0"/>
              <a:t>The terms of the bailout of </a:t>
            </a:r>
            <a:r>
              <a:rPr lang="en-US" b="1" dirty="0" smtClean="0"/>
              <a:t>American International Group (AIG) </a:t>
            </a:r>
            <a:r>
              <a:rPr lang="en-US" i="1" dirty="0" smtClean="0"/>
              <a:t>were negotiated, in part, by then-Treasury Secretary Henry Paulson, a former CEO of Goldman Sachs. The deal Paulson helped negotiate got AIG </a:t>
            </a:r>
            <a:r>
              <a:rPr lang="en-US" b="1" i="1" dirty="0" smtClean="0">
                <a:solidFill>
                  <a:srgbClr val="C00000"/>
                </a:solidFill>
              </a:rPr>
              <a:t>100 cents on the dollar </a:t>
            </a:r>
            <a:r>
              <a:rPr lang="en-US" i="1" dirty="0" smtClean="0"/>
              <a:t>for its insurance contracts, called </a:t>
            </a:r>
            <a:r>
              <a:rPr lang="en-US" b="1" dirty="0" smtClean="0"/>
              <a:t>credit default swaps </a:t>
            </a:r>
            <a:r>
              <a:rPr lang="en-US" i="1" dirty="0" smtClean="0"/>
              <a:t>and made all of AIG's counterparties - including Goldman Sachs - completely whole on risky bets made with AIG </a:t>
            </a:r>
            <a:r>
              <a:rPr lang="en-US" dirty="0" smtClean="0"/>
              <a:t>for toxic mortgage bonds -- home mortgages that were bundled together and securitized</a:t>
            </a:r>
            <a:r>
              <a:rPr lang="en-US" i="1" dirty="0" smtClean="0"/>
              <a:t>. </a:t>
            </a:r>
            <a:r>
              <a:rPr lang="en-US" dirty="0" smtClean="0"/>
              <a:t>The banks could never have gotten anywhere near such a generous deal on the open market, </a:t>
            </a:r>
            <a:r>
              <a:rPr lang="en-US" b="1" dirty="0" smtClean="0"/>
              <a:t>so the move served essentially as a direct subsidy to those banks from taxpayers </a:t>
            </a:r>
            <a:r>
              <a:rPr lang="en-US" dirty="0" smtClean="0"/>
              <a:t>.</a:t>
            </a:r>
            <a:r>
              <a:rPr lang="en-US" i="1" dirty="0" smtClean="0"/>
              <a:t> (</a:t>
            </a:r>
            <a:r>
              <a:rPr lang="en-US" dirty="0" smtClean="0"/>
              <a:t>At the time, Goldman's $14 billion in souring derivatives had a market value of just $6 billion. Goldman had more than $8 billion in collateral from AIG to protect it from losses and </a:t>
            </a:r>
            <a:r>
              <a:rPr lang="en-US" b="1" dirty="0" smtClean="0">
                <a:solidFill>
                  <a:srgbClr val="C00000"/>
                </a:solidFill>
              </a:rPr>
              <a:t>ultimately received about $8 billion from taxpayers via AIG</a:t>
            </a:r>
            <a:r>
              <a:rPr lang="en-US" dirty="0" smtClean="0"/>
              <a:t>. </a:t>
            </a:r>
            <a:r>
              <a:rPr lang="en-US" b="1" dirty="0" smtClean="0">
                <a:solidFill>
                  <a:srgbClr val="C00000"/>
                </a:solidFill>
              </a:rPr>
              <a:t>Goldman posted a $1.3 billion </a:t>
            </a:r>
            <a:r>
              <a:rPr lang="en-US" b="1" dirty="0" smtClean="0">
                <a:solidFill>
                  <a:srgbClr val="C00000"/>
                </a:solidFill>
                <a:hlinkClick r:id="rId3"/>
              </a:rPr>
              <a:t>profit</a:t>
            </a:r>
            <a:r>
              <a:rPr lang="en-US" b="1" dirty="0" smtClean="0">
                <a:solidFill>
                  <a:srgbClr val="C00000"/>
                </a:solidFill>
              </a:rPr>
              <a:t> for </a:t>
            </a:r>
            <a:r>
              <a:rPr lang="en-US" b="1" dirty="0" smtClean="0">
                <a:solidFill>
                  <a:srgbClr val="C00000"/>
                </a:solidFill>
                <a:hlinkClick r:id="rId4"/>
              </a:rPr>
              <a:t>2008.</a:t>
            </a:r>
            <a:r>
              <a:rPr lang="en-US" b="1" u="sng" dirty="0" smtClean="0">
                <a:hlinkClick r:id="rId4"/>
              </a:rPr>
              <a:t>)</a:t>
            </a:r>
            <a:r>
              <a:rPr lang="en-US" b="1" dirty="0" smtClean="0"/>
              <a:t> </a:t>
            </a:r>
            <a:r>
              <a:rPr lang="en-US" i="1" dirty="0" smtClean="0"/>
              <a:t>In a startling response to a FOIA request in 2015, the Treasury Department is claiming, amazingly, that there are no records of official communication between then-Secretary Hank Paulson and AIG executive Joe </a:t>
            </a:r>
            <a:r>
              <a:rPr lang="en-US" i="1" dirty="0" err="1" smtClean="0"/>
              <a:t>Cassano</a:t>
            </a:r>
            <a:r>
              <a:rPr lang="en-US" i="1" dirty="0" smtClean="0"/>
              <a:t> during bailout negotiations.</a:t>
            </a:r>
          </a:p>
          <a:p>
            <a:pPr fontAlgn="auto">
              <a:spcBef>
                <a:spcPts val="0"/>
              </a:spcBef>
              <a:spcAft>
                <a:spcPts val="0"/>
              </a:spcAft>
              <a:defRPr/>
            </a:pPr>
            <a:endParaRPr lang="en-US" b="1" dirty="0">
              <a:solidFill>
                <a:srgbClr val="696969"/>
              </a:solidFill>
            </a:endParaRPr>
          </a:p>
        </p:txBody>
      </p:sp>
      <p:pic>
        <p:nvPicPr>
          <p:cNvPr id="3" name="Picture 3" descr="http://www.bloomberg.com/apps/data?pid=avimage&amp;iid=i_Jg2rXXWtcs"/>
          <p:cNvPicPr>
            <a:picLocks noChangeAspect="1" noChangeArrowheads="1"/>
          </p:cNvPicPr>
          <p:nvPr/>
        </p:nvPicPr>
        <p:blipFill>
          <a:blip r:embed="rId5" cstate="print"/>
          <a:srcRect/>
          <a:stretch>
            <a:fillRect/>
          </a:stretch>
        </p:blipFill>
        <p:spPr bwMode="auto">
          <a:xfrm>
            <a:off x="7010400" y="152400"/>
            <a:ext cx="1930400" cy="1447800"/>
          </a:xfrm>
          <a:prstGeom prst="rect">
            <a:avLst/>
          </a:prstGeom>
          <a:noFill/>
          <a:ln w="9525">
            <a:noFill/>
            <a:miter lim="800000"/>
            <a:headEnd/>
            <a:tailEnd/>
          </a:ln>
        </p:spPr>
      </p:pic>
      <p:pic>
        <p:nvPicPr>
          <p:cNvPr id="4" name="Picture 2" descr="http://www.yaf.org/uploadedImages/Blogs/shutterstock_235352344.jpg"/>
          <p:cNvPicPr>
            <a:picLocks noChangeAspect="1" noChangeArrowheads="1"/>
          </p:cNvPicPr>
          <p:nvPr/>
        </p:nvPicPr>
        <p:blipFill>
          <a:blip r:embed="rId6" cstate="print"/>
          <a:srcRect t="13196" b="15336"/>
          <a:stretch>
            <a:fillRect/>
          </a:stretch>
        </p:blipFill>
        <p:spPr bwMode="auto">
          <a:xfrm>
            <a:off x="7162800" y="5943600"/>
            <a:ext cx="1676400" cy="798286"/>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52400"/>
            <a:ext cx="7924800" cy="6432530"/>
          </a:xfrm>
          <a:prstGeom prst="rect">
            <a:avLst/>
          </a:prstGeom>
        </p:spPr>
        <p:txBody>
          <a:bodyPr wrap="square">
            <a:spAutoFit/>
          </a:bodyPr>
          <a:lstStyle/>
          <a:p>
            <a:r>
              <a:rPr lang="en-US" b="1" dirty="0" smtClean="0"/>
              <a:t>Goldman Sachs pays $5 billion to settle allegations it sold shoddy mortgages</a:t>
            </a:r>
          </a:p>
          <a:p>
            <a:r>
              <a:rPr lang="en-US" dirty="0" smtClean="0"/>
              <a:t>THE WASHINGTON POST, April 11, 2016</a:t>
            </a:r>
          </a:p>
          <a:p>
            <a:endParaRPr lang="en-US" dirty="0" smtClean="0"/>
          </a:p>
          <a:p>
            <a:r>
              <a:rPr lang="en-US" sz="2000" dirty="0" smtClean="0"/>
              <a:t>NEW YORK — Goldman Sachs, one of </a:t>
            </a:r>
          </a:p>
          <a:p>
            <a:r>
              <a:rPr lang="en-US" sz="2000" dirty="0" smtClean="0"/>
              <a:t>the most powerful investment banks </a:t>
            </a:r>
          </a:p>
          <a:p>
            <a:r>
              <a:rPr lang="en-US" sz="2000" dirty="0" smtClean="0"/>
              <a:t>on Wall Street, agreed on Monday to </a:t>
            </a:r>
          </a:p>
          <a:p>
            <a:r>
              <a:rPr lang="en-US" sz="2000" dirty="0" smtClean="0"/>
              <a:t>pay $5.06 billion to settle allegations </a:t>
            </a:r>
          </a:p>
          <a:p>
            <a:r>
              <a:rPr lang="en-US" sz="2000" dirty="0" smtClean="0"/>
              <a:t>that it sold packages of shoddy </a:t>
            </a:r>
          </a:p>
          <a:p>
            <a:r>
              <a:rPr lang="en-US" sz="2000" dirty="0" smtClean="0"/>
              <a:t>mortgages to investors during the </a:t>
            </a:r>
          </a:p>
          <a:p>
            <a:r>
              <a:rPr lang="en-US" sz="2000" dirty="0" smtClean="0"/>
              <a:t>period leading up to the financial crisis.</a:t>
            </a:r>
          </a:p>
          <a:p>
            <a:r>
              <a:rPr lang="en-US" sz="2000" dirty="0" smtClean="0"/>
              <a:t>But</a:t>
            </a:r>
            <a:r>
              <a:rPr lang="en-US" sz="2000" b="1" dirty="0" smtClean="0">
                <a:solidFill>
                  <a:srgbClr val="C00000"/>
                </a:solidFill>
              </a:rPr>
              <a:t>, similar to other massive settlements reached with large banks over the last few years, no individual bank employee is being held responsible for the alleged bad behavior that led to the settlement.</a:t>
            </a:r>
          </a:p>
          <a:p>
            <a:r>
              <a:rPr lang="en-US" sz="2000" dirty="0" smtClean="0"/>
              <a:t>Instead, the settlement includes a $2.385 billion civil penalty and $1.8 billion for distressed borrowers and communities affected by the housing crisis.</a:t>
            </a:r>
          </a:p>
          <a:p>
            <a:r>
              <a:rPr lang="en-US" sz="2000" dirty="0" smtClean="0"/>
              <a:t>“Today’s settlement is another example of the department’s resolve to hold accountable those whose illegal conduct resulted in the financial crisis of 2008,” Benjamin C. </a:t>
            </a:r>
            <a:r>
              <a:rPr lang="en-US" sz="2000" dirty="0" err="1" smtClean="0"/>
              <a:t>Mizer</a:t>
            </a:r>
            <a:r>
              <a:rPr lang="en-US" sz="2000" dirty="0" smtClean="0"/>
              <a:t>, head of the Justice Department’s civil division, said in a statement.</a:t>
            </a:r>
          </a:p>
          <a:p>
            <a:endParaRPr lang="en-US" dirty="0"/>
          </a:p>
        </p:txBody>
      </p:sp>
      <p:pic>
        <p:nvPicPr>
          <p:cNvPr id="3" name="Picture 2"/>
          <p:cNvPicPr>
            <a:picLocks noChangeAspect="1" noChangeArrowheads="1"/>
          </p:cNvPicPr>
          <p:nvPr/>
        </p:nvPicPr>
        <p:blipFill>
          <a:blip r:embed="rId2" cstate="print"/>
          <a:srcRect l="5044" t="10171" r="5935" b="6605"/>
          <a:stretch>
            <a:fillRect/>
          </a:stretch>
        </p:blipFill>
        <p:spPr bwMode="auto">
          <a:xfrm>
            <a:off x="4953000" y="533400"/>
            <a:ext cx="3973286" cy="2590800"/>
          </a:xfrm>
          <a:prstGeom prst="rect">
            <a:avLst/>
          </a:prstGeom>
          <a:noFill/>
          <a:ln w="9525">
            <a:noFill/>
            <a:miter lim="800000"/>
            <a:headEnd/>
            <a:tailEnd/>
          </a:ln>
        </p:spPr>
      </p:pic>
      <p:pic>
        <p:nvPicPr>
          <p:cNvPr id="4" name="Picture 2" descr="http://www.yaf.org/uploadedImages/Blogs/shutterstock_235352344.jpg"/>
          <p:cNvPicPr>
            <a:picLocks noChangeAspect="1" noChangeArrowheads="1"/>
          </p:cNvPicPr>
          <p:nvPr/>
        </p:nvPicPr>
        <p:blipFill>
          <a:blip r:embed="rId3" cstate="print"/>
          <a:srcRect t="13196" b="15336"/>
          <a:stretch>
            <a:fillRect/>
          </a:stretch>
        </p:blipFill>
        <p:spPr bwMode="auto">
          <a:xfrm>
            <a:off x="7162800" y="5943600"/>
            <a:ext cx="1676400" cy="798286"/>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endthelie.com/wp-content/themes/city-desk/timthumb.php?src=http%3A%2F%2FEndtheLie.com%2Fwp-content%2Fuploads%2F2012%2F04%2FGSVenn.001.jpg&amp;q=90&amp;w=954&amp;zc=1"/>
          <p:cNvPicPr>
            <a:picLocks noChangeAspect="1" noChangeArrowheads="1"/>
          </p:cNvPicPr>
          <p:nvPr/>
        </p:nvPicPr>
        <p:blipFill>
          <a:blip r:embed="rId2" cstate="print">
            <a:lum contrast="40000"/>
          </a:blip>
          <a:srcRect/>
          <a:stretch>
            <a:fillRect/>
          </a:stretch>
        </p:blipFill>
        <p:spPr bwMode="auto">
          <a:xfrm>
            <a:off x="685800" y="534988"/>
            <a:ext cx="7635875" cy="5713412"/>
          </a:xfrm>
          <a:prstGeom prst="rect">
            <a:avLst/>
          </a:prstGeom>
          <a:noFill/>
          <a:ln w="9525">
            <a:noFill/>
            <a:miter lim="800000"/>
            <a:headEnd/>
            <a:tailEnd/>
          </a:ln>
        </p:spPr>
      </p:pic>
      <p:pic>
        <p:nvPicPr>
          <p:cNvPr id="3" name="Picture 2" descr="http://www.yaf.org/uploadedImages/Blogs/shutterstock_235352344.jpg"/>
          <p:cNvPicPr>
            <a:picLocks noChangeAspect="1" noChangeArrowheads="1"/>
          </p:cNvPicPr>
          <p:nvPr/>
        </p:nvPicPr>
        <p:blipFill>
          <a:blip r:embed="rId3" cstate="print"/>
          <a:srcRect t="13196" b="15336"/>
          <a:stretch>
            <a:fillRect/>
          </a:stretch>
        </p:blipFill>
        <p:spPr bwMode="auto">
          <a:xfrm>
            <a:off x="7162800" y="5943600"/>
            <a:ext cx="1676400" cy="798286"/>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https://scontent.fsan1-2.fna.fbcdn.net/hphotos-xlt1/v/t1.0-9/12705557_1531427883854499_7002289342945307864_n.jpg?oh=57863c0014dc745c182390c51ffa4bb0&amp;oe=572D6C18"/>
          <p:cNvPicPr>
            <a:picLocks noChangeAspect="1" noChangeArrowheads="1"/>
          </p:cNvPicPr>
          <p:nvPr/>
        </p:nvPicPr>
        <p:blipFill>
          <a:blip r:embed="rId2" cstate="print"/>
          <a:srcRect/>
          <a:stretch>
            <a:fillRect/>
          </a:stretch>
        </p:blipFill>
        <p:spPr bwMode="auto">
          <a:xfrm>
            <a:off x="812800" y="457200"/>
            <a:ext cx="7620000" cy="571500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a:off x="4114800" y="3575043"/>
            <a:ext cx="4800600" cy="3282957"/>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152400" y="152400"/>
            <a:ext cx="5619750" cy="3390900"/>
          </a:xfrm>
          <a:prstGeom prst="rect">
            <a:avLst/>
          </a:prstGeom>
          <a:noFill/>
          <a:ln w="9525">
            <a:noFill/>
            <a:miter lim="800000"/>
            <a:headEnd/>
            <a:tailEnd/>
          </a:ln>
        </p:spPr>
      </p:pic>
      <p:pic>
        <p:nvPicPr>
          <p:cNvPr id="6" name="Picture 2" descr="oil subsidies2"/>
          <p:cNvPicPr>
            <a:picLocks noChangeAspect="1" noChangeArrowheads="1"/>
          </p:cNvPicPr>
          <p:nvPr/>
        </p:nvPicPr>
        <p:blipFill>
          <a:blip r:embed="rId5" cstate="print"/>
          <a:srcRect t="15434" r="1031" b="9968"/>
          <a:stretch>
            <a:fillRect/>
          </a:stretch>
        </p:blipFill>
        <p:spPr bwMode="auto">
          <a:xfrm>
            <a:off x="228600" y="4419600"/>
            <a:ext cx="3626069" cy="1752600"/>
          </a:xfrm>
          <a:prstGeom prst="rect">
            <a:avLst/>
          </a:prstGeom>
          <a:noFill/>
        </p:spPr>
      </p:pic>
      <p:pic>
        <p:nvPicPr>
          <p:cNvPr id="7" name="Picture 2" descr="The Economist"/>
          <p:cNvPicPr>
            <a:picLocks noChangeAspect="1" noChangeArrowheads="1"/>
          </p:cNvPicPr>
          <p:nvPr/>
        </p:nvPicPr>
        <p:blipFill>
          <a:blip r:embed="rId6" cstate="print"/>
          <a:srcRect r="356" b="7088"/>
          <a:stretch>
            <a:fillRect/>
          </a:stretch>
        </p:blipFill>
        <p:spPr bwMode="auto">
          <a:xfrm>
            <a:off x="6019800" y="304800"/>
            <a:ext cx="2514600" cy="3089366"/>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yaf.org/uploadedImages/Blogs/shutterstock_235352344.jpg"/>
          <p:cNvPicPr>
            <a:picLocks noChangeAspect="1" noChangeArrowheads="1"/>
          </p:cNvPicPr>
          <p:nvPr/>
        </p:nvPicPr>
        <p:blipFill>
          <a:blip r:embed="rId2" cstate="print"/>
          <a:srcRect t="13196" b="15336"/>
          <a:stretch>
            <a:fillRect/>
          </a:stretch>
        </p:blipFill>
        <p:spPr bwMode="auto">
          <a:xfrm>
            <a:off x="7162800" y="5943600"/>
            <a:ext cx="1676400" cy="798286"/>
          </a:xfrm>
          <a:prstGeom prst="rect">
            <a:avLst/>
          </a:prstGeom>
          <a:noFill/>
        </p:spPr>
      </p:pic>
      <p:pic>
        <p:nvPicPr>
          <p:cNvPr id="1030" name="Picture 6" descr="http://ctj.org/images/15companies2016.jpg"/>
          <p:cNvPicPr>
            <a:picLocks noChangeAspect="1" noChangeArrowheads="1"/>
          </p:cNvPicPr>
          <p:nvPr/>
        </p:nvPicPr>
        <p:blipFill>
          <a:blip r:embed="rId3" cstate="print"/>
          <a:srcRect/>
          <a:stretch>
            <a:fillRect/>
          </a:stretch>
        </p:blipFill>
        <p:spPr bwMode="auto">
          <a:xfrm>
            <a:off x="762000" y="280784"/>
            <a:ext cx="7391400" cy="5670276"/>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3886200"/>
            <a:ext cx="8305800" cy="2585323"/>
          </a:xfrm>
          <a:prstGeom prst="rect">
            <a:avLst/>
          </a:prstGeom>
        </p:spPr>
        <p:txBody>
          <a:bodyPr wrap="square">
            <a:spAutoFit/>
          </a:bodyPr>
          <a:lstStyle/>
          <a:p>
            <a:r>
              <a:rPr lang="en-US" b="1" dirty="0" smtClean="0"/>
              <a:t>** Big firms in the United States have never had it so good. </a:t>
            </a:r>
          </a:p>
          <a:p>
            <a:r>
              <a:rPr lang="en-US" dirty="0" smtClean="0"/>
              <a:t>**  American capitalism has a corrosive lack of competition: their returns on equity are 40% higher in the United States than they are abroad. Aggregate domestic profits are at near-record levels relative to GDP. </a:t>
            </a:r>
          </a:p>
          <a:p>
            <a:r>
              <a:rPr lang="en-US" dirty="0" smtClean="0"/>
              <a:t>**</a:t>
            </a:r>
            <a:r>
              <a:rPr lang="en-US" b="1" i="1" u="sng" dirty="0" smtClean="0">
                <a:solidFill>
                  <a:srgbClr val="00B050"/>
                </a:solidFill>
              </a:rPr>
              <a:t>The excess cash generated domestically by American firms beyond their investment budgets is running at $800 billion a year, or 4% of GDP. </a:t>
            </a:r>
          </a:p>
          <a:p>
            <a:r>
              <a:rPr lang="en-US" dirty="0" smtClean="0"/>
              <a:t>**The tax system encourages them to park foreign profits abroad. </a:t>
            </a:r>
          </a:p>
          <a:p>
            <a:r>
              <a:rPr lang="en-US" dirty="0" smtClean="0"/>
              <a:t>** </a:t>
            </a:r>
            <a:r>
              <a:rPr lang="en-US" b="1" dirty="0" smtClean="0">
                <a:solidFill>
                  <a:srgbClr val="C00000"/>
                </a:solidFill>
              </a:rPr>
              <a:t>Were America’s firms to cut prices so that their profits were at historically normal levels, consumers’ bills might be 2% lower. </a:t>
            </a:r>
            <a:endParaRPr lang="en-US" b="1" dirty="0">
              <a:solidFill>
                <a:srgbClr val="C00000"/>
              </a:solidFill>
            </a:endParaRPr>
          </a:p>
        </p:txBody>
      </p:sp>
      <p:pic>
        <p:nvPicPr>
          <p:cNvPr id="4" name="Picture 2" descr="http://www.yaf.org/uploadedImages/Blogs/shutterstock_235352344.jpg"/>
          <p:cNvPicPr>
            <a:picLocks noChangeAspect="1" noChangeArrowheads="1"/>
          </p:cNvPicPr>
          <p:nvPr/>
        </p:nvPicPr>
        <p:blipFill>
          <a:blip r:embed="rId2" cstate="print"/>
          <a:srcRect t="13196" b="15336"/>
          <a:stretch>
            <a:fillRect/>
          </a:stretch>
        </p:blipFill>
        <p:spPr bwMode="auto">
          <a:xfrm>
            <a:off x="7543800" y="6125027"/>
            <a:ext cx="1295400" cy="616858"/>
          </a:xfrm>
          <a:prstGeom prst="rect">
            <a:avLst/>
          </a:prstGeom>
          <a:noFill/>
        </p:spPr>
      </p:pic>
      <p:pic>
        <p:nvPicPr>
          <p:cNvPr id="23553" name="Picture 1"/>
          <p:cNvPicPr>
            <a:picLocks noChangeAspect="1" noChangeArrowheads="1"/>
          </p:cNvPicPr>
          <p:nvPr/>
        </p:nvPicPr>
        <p:blipFill>
          <a:blip r:embed="rId3" cstate="print"/>
          <a:srcRect/>
          <a:stretch>
            <a:fillRect/>
          </a:stretch>
        </p:blipFill>
        <p:spPr bwMode="auto">
          <a:xfrm>
            <a:off x="1447800" y="0"/>
            <a:ext cx="5638800" cy="1135365"/>
          </a:xfrm>
          <a:prstGeom prst="rect">
            <a:avLst/>
          </a:prstGeom>
          <a:noFill/>
          <a:ln w="9525">
            <a:noFill/>
            <a:miter lim="800000"/>
            <a:headEnd/>
            <a:tailEnd/>
          </a:ln>
        </p:spPr>
      </p:pic>
      <p:pic>
        <p:nvPicPr>
          <p:cNvPr id="23554" name="Picture 2"/>
          <p:cNvPicPr>
            <a:picLocks noChangeAspect="1" noChangeArrowheads="1"/>
          </p:cNvPicPr>
          <p:nvPr/>
        </p:nvPicPr>
        <p:blipFill>
          <a:blip r:embed="rId4" cstate="print"/>
          <a:srcRect/>
          <a:stretch>
            <a:fillRect/>
          </a:stretch>
        </p:blipFill>
        <p:spPr bwMode="auto">
          <a:xfrm>
            <a:off x="304800" y="1143000"/>
            <a:ext cx="3573446" cy="2757690"/>
          </a:xfrm>
          <a:prstGeom prst="rect">
            <a:avLst/>
          </a:prstGeom>
          <a:noFill/>
          <a:ln w="9525">
            <a:noFill/>
            <a:miter lim="800000"/>
            <a:headEnd/>
            <a:tailEnd/>
          </a:ln>
        </p:spPr>
      </p:pic>
      <p:pic>
        <p:nvPicPr>
          <p:cNvPr id="23555" name="Picture 3"/>
          <p:cNvPicPr>
            <a:picLocks noChangeAspect="1" noChangeArrowheads="1"/>
          </p:cNvPicPr>
          <p:nvPr/>
        </p:nvPicPr>
        <p:blipFill>
          <a:blip r:embed="rId5" cstate="print"/>
          <a:srcRect/>
          <a:stretch>
            <a:fillRect/>
          </a:stretch>
        </p:blipFill>
        <p:spPr bwMode="auto">
          <a:xfrm>
            <a:off x="5181600" y="914400"/>
            <a:ext cx="3581400" cy="2659456"/>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52400"/>
            <a:ext cx="8229600" cy="6463308"/>
          </a:xfrm>
          <a:prstGeom prst="rect">
            <a:avLst/>
          </a:prstGeom>
        </p:spPr>
        <p:txBody>
          <a:bodyPr wrap="square">
            <a:spAutoFit/>
          </a:bodyPr>
          <a:lstStyle/>
          <a:p>
            <a:r>
              <a:rPr lang="en-US" dirty="0" smtClean="0"/>
              <a:t>“When </a:t>
            </a:r>
            <a:r>
              <a:rPr lang="en-US" dirty="0" smtClean="0">
                <a:hlinkClick r:id="rId2" tooltip="More information about Verizon Communications Inc."/>
              </a:rPr>
              <a:t>Verizon</a:t>
            </a:r>
            <a:r>
              <a:rPr lang="en-US" dirty="0" smtClean="0"/>
              <a:t> workers </a:t>
            </a:r>
            <a:r>
              <a:rPr lang="en-US" dirty="0" smtClean="0">
                <a:hlinkClick r:id="rId3"/>
              </a:rPr>
              <a:t>went on strike</a:t>
            </a:r>
            <a:r>
              <a:rPr lang="en-US" dirty="0" smtClean="0"/>
              <a:t> last week, they were </a:t>
            </a:r>
            <a:r>
              <a:rPr lang="en-US" dirty="0" smtClean="0"/>
              <a:t>angry </a:t>
            </a:r>
            <a:r>
              <a:rPr lang="en-US" dirty="0" smtClean="0"/>
              <a:t>about the company’s unwillingness to invest in its own business. In particular, Verizon has shown a remarkable lack of interest in expanding its </a:t>
            </a:r>
            <a:r>
              <a:rPr lang="en-US" dirty="0" err="1" smtClean="0"/>
              <a:t>Fios</a:t>
            </a:r>
            <a:r>
              <a:rPr lang="en-US" dirty="0" smtClean="0"/>
              <a:t> high-speed Internet network, despite strong </a:t>
            </a:r>
            <a:r>
              <a:rPr lang="en-US" dirty="0" smtClean="0"/>
              <a:t>demand. Verizon does not want </a:t>
            </a:r>
            <a:r>
              <a:rPr lang="en-US" dirty="0" smtClean="0"/>
              <a:t>to </a:t>
            </a:r>
            <a:r>
              <a:rPr lang="en-US" dirty="0" smtClean="0"/>
              <a:t>invest because </a:t>
            </a:r>
            <a:r>
              <a:rPr lang="en-US" dirty="0" smtClean="0"/>
              <a:t>it doesn’t have to: many customers have no place else to go, so the company can treat its broadband business as a cash cow,</a:t>
            </a:r>
          </a:p>
          <a:p>
            <a:r>
              <a:rPr lang="en-US" b="1" dirty="0" smtClean="0">
                <a:solidFill>
                  <a:srgbClr val="C00000"/>
                </a:solidFill>
              </a:rPr>
              <a:t>Corporate profits </a:t>
            </a:r>
            <a:r>
              <a:rPr lang="en-US" b="1" dirty="0" smtClean="0">
                <a:solidFill>
                  <a:srgbClr val="C00000"/>
                </a:solidFill>
              </a:rPr>
              <a:t>are at near-record highs</a:t>
            </a:r>
            <a:r>
              <a:rPr lang="en-US" dirty="0" smtClean="0"/>
              <a:t>, </a:t>
            </a:r>
            <a:r>
              <a:rPr lang="en-US" b="1" dirty="0" smtClean="0">
                <a:solidFill>
                  <a:srgbClr val="00B0F0"/>
                </a:solidFill>
              </a:rPr>
              <a:t>thanks to a substantial decline in the percentage of G.D.P. going to workers. </a:t>
            </a:r>
            <a:r>
              <a:rPr lang="en-US" dirty="0" smtClean="0"/>
              <a:t>You might think that these high profits imply high rates of return to investment. But corporations themselves clearly don’t see it that way: their investment in plant, equipment, and technology (as opposed to mergers and acquisitions) hasn’t taken off, even though they can raise money, whether by issuing bonds or by selling stocks, more cheaply than ever before.</a:t>
            </a:r>
          </a:p>
          <a:p>
            <a:r>
              <a:rPr lang="en-US" b="1" dirty="0" smtClean="0">
                <a:solidFill>
                  <a:srgbClr val="00B050"/>
                </a:solidFill>
              </a:rPr>
              <a:t>S</a:t>
            </a:r>
            <a:r>
              <a:rPr lang="en-US" b="1" dirty="0" smtClean="0">
                <a:solidFill>
                  <a:srgbClr val="00B050"/>
                </a:solidFill>
              </a:rPr>
              <a:t>uppose </a:t>
            </a:r>
            <a:r>
              <a:rPr lang="en-US" b="1" dirty="0" smtClean="0">
                <a:solidFill>
                  <a:srgbClr val="00B050"/>
                </a:solidFill>
              </a:rPr>
              <a:t>that those high corporate profits don’t represent returns on investment, but instead mainly reflect growing monopoly power.</a:t>
            </a:r>
            <a:r>
              <a:rPr lang="en-US" dirty="0" smtClean="0"/>
              <a:t> In that case many corporations would be </a:t>
            </a:r>
            <a:r>
              <a:rPr lang="en-US" dirty="0" smtClean="0"/>
              <a:t>able </a:t>
            </a:r>
            <a:r>
              <a:rPr lang="en-US" dirty="0" smtClean="0"/>
              <a:t>to milk their businesses for cash, but with </a:t>
            </a:r>
            <a:r>
              <a:rPr lang="en-US" b="1" dirty="0" smtClean="0">
                <a:solidFill>
                  <a:srgbClr val="00B050"/>
                </a:solidFill>
              </a:rPr>
              <a:t>little reason to spend money on expanding capacity or improving service. </a:t>
            </a:r>
            <a:r>
              <a:rPr lang="en-US" dirty="0" smtClean="0"/>
              <a:t>The result would be what we see: an economy with high profits but low investment, even in the face of very low interest rates and high stock prices.</a:t>
            </a:r>
          </a:p>
          <a:p>
            <a:r>
              <a:rPr lang="en-US" dirty="0" smtClean="0"/>
              <a:t>And such an economy wouldn’t just be one in which workers don’t share the benefits of rising productivity; it would also tend to have trouble achieving or sustaining full employment. </a:t>
            </a:r>
            <a:endParaRPr lang="en-US" dirty="0" smtClean="0"/>
          </a:p>
          <a:p>
            <a:r>
              <a:rPr lang="en-US" b="1" dirty="0" smtClean="0">
                <a:solidFill>
                  <a:srgbClr val="C00000"/>
                </a:solidFill>
              </a:rPr>
              <a:t>We </a:t>
            </a:r>
            <a:r>
              <a:rPr lang="en-US" b="1" dirty="0" smtClean="0">
                <a:solidFill>
                  <a:srgbClr val="C00000"/>
                </a:solidFill>
              </a:rPr>
              <a:t>aren’t just living in a second Gilded Age, we’re also living in a second robber baron era</a:t>
            </a:r>
            <a:r>
              <a:rPr lang="en-US" b="1" dirty="0" smtClean="0">
                <a:solidFill>
                  <a:srgbClr val="C00000"/>
                </a:solidFill>
              </a:rPr>
              <a:t>.”  </a:t>
            </a:r>
            <a:r>
              <a:rPr lang="en-US" sz="1400" dirty="0" smtClean="0"/>
              <a:t>--- Paul </a:t>
            </a:r>
            <a:r>
              <a:rPr lang="en-US" sz="1400" dirty="0" err="1" smtClean="0"/>
              <a:t>Krugman</a:t>
            </a:r>
            <a:r>
              <a:rPr lang="en-US" sz="1400" dirty="0" smtClean="0"/>
              <a:t>, NYT, April 18, 2016</a:t>
            </a:r>
            <a:endParaRPr lang="en-US" sz="1400" dirty="0"/>
          </a:p>
        </p:txBody>
      </p:sp>
      <p:pic>
        <p:nvPicPr>
          <p:cNvPr id="4" name="Picture 2" descr="http://www.yaf.org/uploadedImages/Blogs/shutterstock_235352344.jpg"/>
          <p:cNvPicPr>
            <a:picLocks noChangeAspect="1" noChangeArrowheads="1"/>
          </p:cNvPicPr>
          <p:nvPr/>
        </p:nvPicPr>
        <p:blipFill>
          <a:blip r:embed="rId4" cstate="print"/>
          <a:srcRect t="13196" b="15336"/>
          <a:stretch>
            <a:fillRect/>
          </a:stretch>
        </p:blipFill>
        <p:spPr bwMode="auto">
          <a:xfrm>
            <a:off x="7924799" y="6248400"/>
            <a:ext cx="1036317" cy="493485"/>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381000" y="152400"/>
            <a:ext cx="8382000" cy="6019800"/>
          </a:xfrm>
        </p:spPr>
        <p:txBody>
          <a:bodyPr>
            <a:noAutofit/>
          </a:bodyPr>
          <a:lstStyle/>
          <a:p>
            <a:r>
              <a:rPr lang="en-US" sz="2000" b="1" dirty="0" smtClean="0"/>
              <a:t>“NEARLY SEVEN YEARS INTO THE US RECOVERY, THE </a:t>
            </a:r>
          </a:p>
          <a:p>
            <a:r>
              <a:rPr lang="en-US" sz="2000" b="1" dirty="0" smtClean="0"/>
              <a:t>ECONOMIES OF THE INDUSTRIAL WORLD ARE IN A PERIOD</a:t>
            </a:r>
          </a:p>
          <a:p>
            <a:r>
              <a:rPr lang="en-US" sz="2000" b="1" dirty="0" smtClean="0"/>
              <a:t>OF </a:t>
            </a:r>
            <a:r>
              <a:rPr lang="en-US" sz="2000" b="1" dirty="0" smtClean="0">
                <a:solidFill>
                  <a:srgbClr val="C00000"/>
                </a:solidFill>
              </a:rPr>
              <a:t>SECULAR STAGNATION</a:t>
            </a:r>
            <a:r>
              <a:rPr lang="en-US" sz="2000" b="1" dirty="0" smtClean="0"/>
              <a:t>, SUFFERING FROM AN </a:t>
            </a:r>
          </a:p>
          <a:p>
            <a:r>
              <a:rPr lang="en-US" sz="2000" b="1" dirty="0" smtClean="0"/>
              <a:t>IMBALANCE RESULTING FROM AN INCREASING PROPENSITY </a:t>
            </a:r>
          </a:p>
          <a:p>
            <a:r>
              <a:rPr lang="en-US" sz="2000" b="1" dirty="0" smtClean="0"/>
              <a:t>TO SAVE AND A DECREASING PROPENSITY TO INVEST. </a:t>
            </a:r>
            <a:r>
              <a:rPr lang="en-US" sz="2000" b="1" dirty="0" smtClean="0">
                <a:solidFill>
                  <a:srgbClr val="C00000"/>
                </a:solidFill>
              </a:rPr>
              <a:t>THE </a:t>
            </a:r>
          </a:p>
          <a:p>
            <a:r>
              <a:rPr lang="en-US" sz="2000" b="1" dirty="0" smtClean="0">
                <a:solidFill>
                  <a:srgbClr val="C00000"/>
                </a:solidFill>
              </a:rPr>
              <a:t>MAIN CONSTRAINT ON THE INDUSTRIAL WORLD’S ECONOMY </a:t>
            </a:r>
          </a:p>
          <a:p>
            <a:r>
              <a:rPr lang="en-US" sz="2000" b="1" dirty="0" smtClean="0">
                <a:solidFill>
                  <a:srgbClr val="C00000"/>
                </a:solidFill>
              </a:rPr>
              <a:t>TODAY IS ON THE DEMAND</a:t>
            </a:r>
            <a:r>
              <a:rPr lang="en-US" sz="2000" b="1" dirty="0" smtClean="0"/>
              <a:t>, RATHER THAN THE SUPPLY, SIDE. </a:t>
            </a:r>
          </a:p>
          <a:p>
            <a:r>
              <a:rPr lang="en-US" sz="2000" dirty="0" smtClean="0"/>
              <a:t>(</a:t>
            </a:r>
            <a:r>
              <a:rPr lang="en-US" sz="2000" dirty="0" smtClean="0"/>
              <a:t>According to the OECD, the </a:t>
            </a:r>
            <a:r>
              <a:rPr lang="en-US" sz="2000" dirty="0" smtClean="0"/>
              <a:t>percentage </a:t>
            </a:r>
            <a:r>
              <a:rPr lang="en-US" sz="2000" dirty="0" smtClean="0"/>
              <a:t>of GDP invested in a category that is mostly plant and equipment has </a:t>
            </a:r>
            <a:r>
              <a:rPr lang="en-US" sz="2000" dirty="0" smtClean="0"/>
              <a:t>fallen: in </a:t>
            </a:r>
            <a:r>
              <a:rPr lang="en-US" sz="2000" dirty="0" smtClean="0"/>
              <a:t>the US, it fell from 8.4% in 2000 to 6.8% in 2014; in the EU, it fell from 7.5% to 5.7% over the same period.)</a:t>
            </a:r>
            <a:r>
              <a:rPr lang="en-US" sz="2000" b="1" dirty="0" smtClean="0"/>
              <a:t> </a:t>
            </a:r>
            <a:r>
              <a:rPr lang="en-US" sz="2000" b="1" i="1" dirty="0" smtClean="0">
                <a:solidFill>
                  <a:srgbClr val="C00000"/>
                </a:solidFill>
              </a:rPr>
              <a:t>AN EXPANSIONARY NATIONAL FISCAL POLICY, PATRICULARLY WHEN PURSUED THROUGH PUBLIC INVESTMENT, CAN STIMULATE GROWTH</a:t>
            </a:r>
            <a:r>
              <a:rPr lang="en-US" sz="2000" b="1" dirty="0" smtClean="0"/>
              <a:t>. IT IS </a:t>
            </a:r>
            <a:r>
              <a:rPr lang="en-US" sz="2000" b="1" dirty="0" smtClean="0">
                <a:solidFill>
                  <a:srgbClr val="0070C0"/>
                </a:solidFill>
              </a:rPr>
              <a:t>TRAGIC</a:t>
            </a:r>
            <a:r>
              <a:rPr lang="en-US" sz="2000" b="1" dirty="0" smtClean="0"/>
              <a:t> THEREFORE, THAT IN THE US TODAY, FEDERAL INFRASTRUCTURE INVESTMENT, NET OF DEPRECIATION IS RUNNING CLOSE TO ZERO, AND NET GOVERNMENT INVESTMENT IS LOWER THAN ANYTIME IN NEARLY SIX DECADES. OTHER STRUCTURAL POLICIES THAT WOULD PROMOTE DEMAND INCLUDE MEASURES TO RAISE THE SHARE OF TOTAL INCOME GOING TO THOSE WITH A HIGH PROPENSITY TO CONSUME, SUCH AS SUPPORT FOR UNIONS AND INCREASED MINIMUM WAGES.”</a:t>
            </a:r>
          </a:p>
          <a:p>
            <a:r>
              <a:rPr lang="en-US" sz="2000" b="1" dirty="0" smtClean="0"/>
              <a:t>----</a:t>
            </a:r>
            <a:r>
              <a:rPr lang="en-US" sz="2000" dirty="0" smtClean="0"/>
              <a:t> Larry Summers March, 2016</a:t>
            </a:r>
            <a:endParaRPr lang="en-US" sz="2000" b="1" dirty="0"/>
          </a:p>
        </p:txBody>
      </p:sp>
      <p:pic>
        <p:nvPicPr>
          <p:cNvPr id="5" name="Picture 2" descr="https://ci5.googleusercontent.com/proxy/r8MgbsyzMqvBppoQj2RWkKUSFQekZtY_srTft3oVZEusbwAYdeOBhDsV9FMslWBcGAUazIhmcAsZsOEhlhT2pi7_GOvjoLsG4tzQjlkd8QzP6Q4nowpbBlTL63uhLHy4RM3XzxxyXJzhU-R0-uKFCULOViDO0Xg0iB9HhHKxDrMhTYxqMyZLIA85MxEY=s0-d-e1-ft#https://palomaimages.washingtonpost.com/pr2/a1c7e84bb037e4e058e0455210a89bdb-750-0-CgAHESKWcAA5IwM_tstmp_1460643968.jpg"/>
          <p:cNvPicPr>
            <a:picLocks noChangeAspect="1" noChangeArrowheads="1"/>
          </p:cNvPicPr>
          <p:nvPr/>
        </p:nvPicPr>
        <p:blipFill>
          <a:blip r:embed="rId2" cstate="print"/>
          <a:srcRect/>
          <a:stretch>
            <a:fillRect/>
          </a:stretch>
        </p:blipFill>
        <p:spPr bwMode="auto">
          <a:xfrm>
            <a:off x="7086600" y="152400"/>
            <a:ext cx="1885950" cy="2514600"/>
          </a:xfrm>
          <a:prstGeom prst="rect">
            <a:avLst/>
          </a:prstGeom>
          <a:noFill/>
        </p:spPr>
      </p:pic>
      <p:pic>
        <p:nvPicPr>
          <p:cNvPr id="6" name="Picture 2" descr="http://www.yaf.org/uploadedImages/Blogs/shutterstock_235352344.jpg"/>
          <p:cNvPicPr>
            <a:picLocks noChangeAspect="1" noChangeArrowheads="1"/>
          </p:cNvPicPr>
          <p:nvPr/>
        </p:nvPicPr>
        <p:blipFill>
          <a:blip r:embed="rId3" cstate="print"/>
          <a:srcRect t="13196" b="15336"/>
          <a:stretch>
            <a:fillRect/>
          </a:stretch>
        </p:blipFill>
        <p:spPr bwMode="auto">
          <a:xfrm>
            <a:off x="7543800" y="6125028"/>
            <a:ext cx="1295400" cy="616857"/>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1" descr="Atessa2.jpg"/>
          <p:cNvPicPr>
            <a:picLocks noChangeAspect="1"/>
          </p:cNvPicPr>
          <p:nvPr/>
        </p:nvPicPr>
        <p:blipFill>
          <a:blip r:embed="rId3" cstate="print"/>
          <a:srcRect/>
          <a:stretch>
            <a:fillRect/>
          </a:stretch>
        </p:blipFill>
        <p:spPr bwMode="auto">
          <a:xfrm>
            <a:off x="5283200" y="3886200"/>
            <a:ext cx="3556000" cy="2667000"/>
          </a:xfrm>
          <a:prstGeom prst="rect">
            <a:avLst/>
          </a:prstGeom>
          <a:noFill/>
          <a:ln w="9525">
            <a:noFill/>
            <a:miter lim="800000"/>
            <a:headEnd/>
            <a:tailEnd/>
          </a:ln>
        </p:spPr>
      </p:pic>
      <p:sp>
        <p:nvSpPr>
          <p:cNvPr id="5" name="Down Arrow 4"/>
          <p:cNvSpPr/>
          <p:nvPr/>
        </p:nvSpPr>
        <p:spPr>
          <a:xfrm>
            <a:off x="5943600" y="990600"/>
            <a:ext cx="3048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3962400" y="1143000"/>
            <a:ext cx="3048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1730" name="Picture 2" descr="http://cdn.americanprogress.org/wp-content/uploads/issues/2012/04/img/tax_code_inequality_1.jpg"/>
          <p:cNvPicPr>
            <a:picLocks noChangeAspect="1" noChangeArrowheads="1"/>
          </p:cNvPicPr>
          <p:nvPr/>
        </p:nvPicPr>
        <p:blipFill>
          <a:blip r:embed="rId4" cstate="print">
            <a:lum contrast="20000"/>
          </a:blip>
          <a:srcRect/>
          <a:stretch>
            <a:fillRect/>
          </a:stretch>
        </p:blipFill>
        <p:spPr bwMode="auto">
          <a:xfrm>
            <a:off x="1447800" y="152400"/>
            <a:ext cx="6477000" cy="3717824"/>
          </a:xfrm>
          <a:prstGeom prst="rect">
            <a:avLst/>
          </a:prstGeom>
          <a:noFill/>
        </p:spPr>
      </p:pic>
      <p:sp>
        <p:nvSpPr>
          <p:cNvPr id="8" name="Down Arrow 7"/>
          <p:cNvSpPr/>
          <p:nvPr/>
        </p:nvSpPr>
        <p:spPr>
          <a:xfrm>
            <a:off x="4800600" y="762000"/>
            <a:ext cx="304800" cy="7620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6400800" y="609600"/>
            <a:ext cx="304800" cy="762000"/>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02" name="Picture 6" descr="Homeless encampment in East Village"/>
          <p:cNvPicPr>
            <a:picLocks noChangeAspect="1" noChangeArrowheads="1"/>
          </p:cNvPicPr>
          <p:nvPr/>
        </p:nvPicPr>
        <p:blipFill>
          <a:blip r:embed="rId5" cstate="print"/>
          <a:srcRect/>
          <a:stretch>
            <a:fillRect/>
          </a:stretch>
        </p:blipFill>
        <p:spPr bwMode="auto">
          <a:xfrm>
            <a:off x="152400" y="3886200"/>
            <a:ext cx="4038600" cy="2690665"/>
          </a:xfrm>
          <a:prstGeom prst="rect">
            <a:avLst/>
          </a:prstGeom>
          <a:noFill/>
        </p:spPr>
      </p:pic>
      <p:pic>
        <p:nvPicPr>
          <p:cNvPr id="10" name="Picture 1" descr="C:\Users\user\Pictures\San Diego\San Diego sign1.jpg"/>
          <p:cNvPicPr>
            <a:picLocks noChangeAspect="1" noChangeArrowheads="1"/>
          </p:cNvPicPr>
          <p:nvPr/>
        </p:nvPicPr>
        <p:blipFill>
          <a:blip r:embed="rId6" cstate="print"/>
          <a:srcRect t="14497" r="3846"/>
          <a:stretch>
            <a:fillRect/>
          </a:stretch>
        </p:blipFill>
        <p:spPr bwMode="auto">
          <a:xfrm>
            <a:off x="3886200" y="4038600"/>
            <a:ext cx="1524000" cy="1797673"/>
          </a:xfrm>
          <a:prstGeom prst="rect">
            <a:avLst/>
          </a:prstGeom>
          <a:noFill/>
        </p:spPr>
      </p:pic>
      <p:pic>
        <p:nvPicPr>
          <p:cNvPr id="11" name="Picture 2" descr="http://www.yaf.org/uploadedImages/Blogs/shutterstock_235352344.jpg"/>
          <p:cNvPicPr>
            <a:picLocks noChangeAspect="1" noChangeArrowheads="1"/>
          </p:cNvPicPr>
          <p:nvPr/>
        </p:nvPicPr>
        <p:blipFill>
          <a:blip r:embed="rId7" cstate="print"/>
          <a:srcRect t="13196" b="15336"/>
          <a:stretch>
            <a:fillRect/>
          </a:stretch>
        </p:blipFill>
        <p:spPr bwMode="auto">
          <a:xfrm>
            <a:off x="6705599" y="5696857"/>
            <a:ext cx="2438401" cy="1161143"/>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400" b="1" dirty="0" smtClean="0">
                <a:latin typeface="Arial Rounded MT Bold" pitchFamily="34" charset="0"/>
              </a:rPr>
              <a:t>		</a:t>
            </a:r>
            <a:br>
              <a:rPr lang="en-US" sz="2400" b="1" dirty="0" smtClean="0">
                <a:latin typeface="Arial Rounded MT Bold" pitchFamily="34" charset="0"/>
              </a:rPr>
            </a:br>
            <a:r>
              <a:rPr lang="en-US" sz="2400" b="1" dirty="0" smtClean="0">
                <a:latin typeface="Arial Rounded MT Bold" pitchFamily="34" charset="0"/>
              </a:rPr>
              <a:t/>
            </a:r>
            <a:br>
              <a:rPr lang="en-US" sz="2400" b="1" dirty="0" smtClean="0">
                <a:latin typeface="Arial Rounded MT Bold" pitchFamily="34" charset="0"/>
              </a:rPr>
            </a:br>
            <a:r>
              <a:rPr lang="en-US" sz="2400" b="1" dirty="0" smtClean="0">
                <a:latin typeface="Arial Rounded MT Bold" pitchFamily="34" charset="0"/>
              </a:rPr>
              <a:t/>
            </a:r>
            <a:br>
              <a:rPr lang="en-US" sz="2400" b="1" dirty="0" smtClean="0">
                <a:latin typeface="Arial Rounded MT Bold" pitchFamily="34" charset="0"/>
              </a:rPr>
            </a:br>
            <a:r>
              <a:rPr lang="en-US" sz="2400" b="1" dirty="0" smtClean="0">
                <a:latin typeface="Arial Rounded MT Bold" pitchFamily="34" charset="0"/>
              </a:rPr>
              <a:t>		</a:t>
            </a:r>
            <a:br>
              <a:rPr lang="en-US" sz="2400" b="1" dirty="0" smtClean="0">
                <a:latin typeface="Arial Rounded MT Bold" pitchFamily="34" charset="0"/>
              </a:rPr>
            </a:br>
            <a:r>
              <a:rPr lang="en-US" sz="2400" b="1" dirty="0" smtClean="0">
                <a:latin typeface="Arial Rounded MT Bold" pitchFamily="34" charset="0"/>
              </a:rPr>
              <a:t/>
            </a:r>
            <a:br>
              <a:rPr lang="en-US" sz="2400" b="1" dirty="0" smtClean="0">
                <a:latin typeface="Arial Rounded MT Bold" pitchFamily="34" charset="0"/>
              </a:rPr>
            </a:br>
            <a:r>
              <a:rPr lang="en-US" sz="2400" b="1" dirty="0" smtClean="0">
                <a:latin typeface="Arial Rounded MT Bold" pitchFamily="34" charset="0"/>
              </a:rPr>
              <a:t/>
            </a:r>
            <a:br>
              <a:rPr lang="en-US" sz="2400" b="1" dirty="0" smtClean="0">
                <a:latin typeface="Arial Rounded MT Bold" pitchFamily="34" charset="0"/>
              </a:rPr>
            </a:br>
            <a:r>
              <a:rPr lang="en-US" sz="2400" b="1" dirty="0" smtClean="0">
                <a:latin typeface="Arial Rounded MT Bold" pitchFamily="34" charset="0"/>
              </a:rPr>
              <a:t>		</a:t>
            </a:r>
            <a:br>
              <a:rPr lang="en-US" sz="2400" b="1" dirty="0" smtClean="0">
                <a:latin typeface="Arial Rounded MT Bold" pitchFamily="34" charset="0"/>
              </a:rPr>
            </a:br>
            <a:r>
              <a:rPr lang="en-US" sz="2400" b="1" dirty="0" smtClean="0">
                <a:latin typeface="Arial Rounded MT Bold" pitchFamily="34" charset="0"/>
              </a:rPr>
              <a:t/>
            </a:r>
            <a:br>
              <a:rPr lang="en-US" sz="2400" b="1" dirty="0" smtClean="0">
                <a:latin typeface="Arial Rounded MT Bold" pitchFamily="34" charset="0"/>
              </a:rPr>
            </a:br>
            <a:r>
              <a:rPr lang="en-US" sz="2400" b="1" dirty="0" smtClean="0">
                <a:latin typeface="Arial Rounded MT Bold" pitchFamily="34" charset="0"/>
              </a:rPr>
              <a:t/>
            </a:r>
            <a:br>
              <a:rPr lang="en-US" sz="2400" b="1" dirty="0" smtClean="0">
                <a:latin typeface="Arial Rounded MT Bold" pitchFamily="34" charset="0"/>
              </a:rPr>
            </a:br>
            <a:r>
              <a:rPr lang="en-US" sz="2400" b="1" dirty="0" smtClean="0">
                <a:latin typeface="Arial Rounded MT Bold" pitchFamily="34" charset="0"/>
              </a:rPr>
              <a:t>		</a:t>
            </a:r>
            <a:br>
              <a:rPr lang="en-US" sz="2400" b="1" dirty="0" smtClean="0">
                <a:latin typeface="Arial Rounded MT Bold" pitchFamily="34" charset="0"/>
              </a:rPr>
            </a:br>
            <a:r>
              <a:rPr lang="en-US" sz="2400" b="1" dirty="0" smtClean="0">
                <a:latin typeface="Arial Rounded MT Bold" pitchFamily="34" charset="0"/>
              </a:rPr>
              <a:t/>
            </a:r>
            <a:br>
              <a:rPr lang="en-US" sz="2400" b="1" dirty="0" smtClean="0">
                <a:latin typeface="Arial Rounded MT Bold" pitchFamily="34" charset="0"/>
              </a:rPr>
            </a:br>
            <a:r>
              <a:rPr lang="en-US" sz="2400" b="1" dirty="0" smtClean="0">
                <a:latin typeface="Arial Rounded MT Bold" pitchFamily="34" charset="0"/>
              </a:rPr>
              <a:t>		</a:t>
            </a:r>
            <a:br>
              <a:rPr lang="en-US" sz="2400" b="1" dirty="0" smtClean="0">
                <a:latin typeface="Arial Rounded MT Bold" pitchFamily="34" charset="0"/>
              </a:rPr>
            </a:br>
            <a:r>
              <a:rPr lang="en-US" sz="2400" b="1" dirty="0" smtClean="0">
                <a:latin typeface="Arial Rounded MT Bold" pitchFamily="34" charset="0"/>
              </a:rPr>
              <a:t/>
            </a:r>
            <a:br>
              <a:rPr lang="en-US" sz="2400" b="1" dirty="0" smtClean="0">
                <a:latin typeface="Arial Rounded MT Bold" pitchFamily="34" charset="0"/>
              </a:rPr>
            </a:br>
            <a:r>
              <a:rPr lang="en-US" sz="2400" b="1" dirty="0" smtClean="0">
                <a:latin typeface="Arial Rounded MT Bold" pitchFamily="34" charset="0"/>
              </a:rPr>
              <a:t>		</a:t>
            </a:r>
            <a:br>
              <a:rPr lang="en-US" sz="2400" b="1" dirty="0" smtClean="0">
                <a:latin typeface="Arial Rounded MT Bold" pitchFamily="34" charset="0"/>
              </a:rPr>
            </a:br>
            <a:r>
              <a:rPr lang="en-US" sz="2400" b="1" dirty="0" smtClean="0">
                <a:latin typeface="Arial Rounded MT Bold" pitchFamily="34" charset="0"/>
              </a:rPr>
              <a:t>		</a:t>
            </a:r>
            <a:r>
              <a:rPr lang="en-US" sz="2700" b="1" dirty="0" smtClean="0">
                <a:solidFill>
                  <a:srgbClr val="C00000"/>
                </a:solidFill>
                <a:latin typeface="Arial Rounded MT Bold" pitchFamily="34" charset="0"/>
              </a:rPr>
              <a:t>GOVERNMENT BY LOBBYISTS</a:t>
            </a:r>
            <a:r>
              <a:rPr lang="en-US" sz="2400" b="1" dirty="0" smtClean="0">
                <a:latin typeface="Arial Rounded MT Bold" pitchFamily="34" charset="0"/>
              </a:rPr>
              <a:t/>
            </a:r>
            <a:br>
              <a:rPr lang="en-US" sz="2400" b="1" dirty="0" smtClean="0">
                <a:latin typeface="Arial Rounded MT Bold" pitchFamily="34" charset="0"/>
              </a:rPr>
            </a:br>
            <a:r>
              <a:rPr lang="en-US" sz="2400" dirty="0" smtClean="0">
                <a:latin typeface="Arial Rounded MT Bold" pitchFamily="34" charset="0"/>
              </a:rPr>
              <a:t>1.  Lobbyists are the major source of technical information for legislation. (Think Chamber of Commerce, ALEC)</a:t>
            </a:r>
            <a:br>
              <a:rPr lang="en-US" sz="2400" dirty="0" smtClean="0">
                <a:latin typeface="Arial Rounded MT Bold" pitchFamily="34" charset="0"/>
              </a:rPr>
            </a:br>
            <a:r>
              <a:rPr lang="en-US" sz="2400" dirty="0" smtClean="0">
                <a:latin typeface="Arial Rounded MT Bold" pitchFamily="34" charset="0"/>
              </a:rPr>
              <a:t>2.  Think tanks, interest affinity groups, and </a:t>
            </a:r>
            <a:r>
              <a:rPr lang="en-US" sz="2400" dirty="0" err="1" smtClean="0">
                <a:latin typeface="Arial Rounded MT Bold" pitchFamily="34" charset="0"/>
              </a:rPr>
              <a:t>astroturf</a:t>
            </a:r>
            <a:r>
              <a:rPr lang="en-US" sz="2400" dirty="0" smtClean="0">
                <a:latin typeface="Arial Rounded MT Bold" pitchFamily="34" charset="0"/>
              </a:rPr>
              <a:t> organizations frame the “intellectual environment.”</a:t>
            </a:r>
            <a:br>
              <a:rPr lang="en-US" sz="2400" dirty="0" smtClean="0">
                <a:latin typeface="Arial Rounded MT Bold" pitchFamily="34" charset="0"/>
              </a:rPr>
            </a:br>
            <a:r>
              <a:rPr lang="en-US" sz="2400" dirty="0" smtClean="0">
                <a:latin typeface="Arial Rounded MT Bold" pitchFamily="34" charset="0"/>
              </a:rPr>
              <a:t>3.  Business interests curate media content.</a:t>
            </a:r>
            <a:br>
              <a:rPr lang="en-US" sz="2400" dirty="0" smtClean="0">
                <a:latin typeface="Arial Rounded MT Bold" pitchFamily="34" charset="0"/>
              </a:rPr>
            </a:br>
            <a:r>
              <a:rPr lang="en-US" sz="2400" dirty="0" smtClean="0">
                <a:latin typeface="Arial Rounded MT Bold" pitchFamily="34" charset="0"/>
              </a:rPr>
              <a:t>4.  Revolving door between legislative staff and corporate/lobbying employment.</a:t>
            </a:r>
            <a:br>
              <a:rPr lang="en-US" sz="2400" dirty="0" smtClean="0">
                <a:latin typeface="Arial Rounded MT Bold" pitchFamily="34" charset="0"/>
              </a:rPr>
            </a:br>
            <a:r>
              <a:rPr lang="en-US" sz="2400" dirty="0" smtClean="0">
                <a:latin typeface="Arial Rounded MT Bold" pitchFamily="34" charset="0"/>
              </a:rPr>
              <a:t>5.  Businesses are a major source of campaign funds.</a:t>
            </a:r>
            <a:br>
              <a:rPr lang="en-US" sz="2400" dirty="0" smtClean="0">
                <a:latin typeface="Arial Rounded MT Bold" pitchFamily="34" charset="0"/>
              </a:rPr>
            </a:br>
            <a:r>
              <a:rPr lang="en-US" sz="2400" dirty="0" smtClean="0">
                <a:latin typeface="Arial Rounded MT Bold" pitchFamily="34" charset="0"/>
              </a:rPr>
              <a:t>6.  Many businesses have tax and regulatory subsidies.</a:t>
            </a:r>
            <a:br>
              <a:rPr lang="en-US" sz="2400" dirty="0" smtClean="0">
                <a:latin typeface="Arial Rounded MT Bold" pitchFamily="34" charset="0"/>
              </a:rPr>
            </a:br>
            <a:r>
              <a:rPr lang="en-US" sz="2400" dirty="0" smtClean="0">
                <a:latin typeface="Arial Rounded MT Bold" pitchFamily="34" charset="0"/>
              </a:rPr>
              <a:t>7.  Corporations are legal “persons” and money is speech.</a:t>
            </a:r>
            <a:br>
              <a:rPr lang="en-US" sz="2400" dirty="0" smtClean="0">
                <a:latin typeface="Arial Rounded MT Bold" pitchFamily="34" charset="0"/>
              </a:rPr>
            </a:br>
            <a:r>
              <a:rPr lang="en-US" sz="2400" dirty="0" smtClean="0">
                <a:latin typeface="Arial Rounded MT Bold" pitchFamily="34" charset="0"/>
              </a:rPr>
              <a:t>8.  Business lobbyists spend $34 for every $1 spent by opponents (13x more on lobbying than on political action).</a:t>
            </a:r>
            <a:br>
              <a:rPr lang="en-US" sz="2400" dirty="0" smtClean="0">
                <a:latin typeface="Arial Rounded MT Bold" pitchFamily="34" charset="0"/>
              </a:rPr>
            </a:br>
            <a:r>
              <a:rPr lang="en-US" sz="2400" dirty="0" smtClean="0">
                <a:latin typeface="Arial Rounded MT Bold" pitchFamily="34" charset="0"/>
              </a:rPr>
              <a:t>9.  Frequent legal challenges to regulatory constraints.</a:t>
            </a:r>
            <a:br>
              <a:rPr lang="en-US" sz="2400" dirty="0" smtClean="0">
                <a:latin typeface="Arial Rounded MT Bold" pitchFamily="34" charset="0"/>
              </a:rPr>
            </a:br>
            <a:r>
              <a:rPr lang="en-US" sz="2400" dirty="0" smtClean="0">
                <a:latin typeface="Arial Rounded MT Bold" pitchFamily="34" charset="0"/>
              </a:rPr>
              <a:t/>
            </a:r>
            <a:br>
              <a:rPr lang="en-US" sz="2400" dirty="0" smtClean="0">
                <a:latin typeface="Arial Rounded MT Bold" pitchFamily="34" charset="0"/>
              </a:rPr>
            </a:br>
            <a:r>
              <a:rPr lang="en-US" sz="2200" b="1" i="1" dirty="0" smtClean="0">
                <a:solidFill>
                  <a:srgbClr val="7030A0"/>
                </a:solidFill>
                <a:latin typeface="+mn-lt"/>
              </a:rPr>
              <a:t>Companies that spend more on lobbying have a greater return on equity, have stocks that outperform the DJA, have lower tax rates,  and are less likely to be investigated for fraud.</a:t>
            </a:r>
            <a:endParaRPr lang="en-US" sz="2200" b="1" dirty="0">
              <a:solidFill>
                <a:srgbClr val="7030A0"/>
              </a:solidFill>
              <a:latin typeface="Arial Rounded MT Bold" pitchFamily="34" charset="0"/>
            </a:endParaRPr>
          </a:p>
        </p:txBody>
      </p:sp>
      <p:pic>
        <p:nvPicPr>
          <p:cNvPr id="3" name="Picture 2" descr="http://www.yaf.org/uploadedImages/Blogs/shutterstock_235352344.jpg"/>
          <p:cNvPicPr>
            <a:picLocks noChangeAspect="1" noChangeArrowheads="1"/>
          </p:cNvPicPr>
          <p:nvPr/>
        </p:nvPicPr>
        <p:blipFill>
          <a:blip r:embed="rId2" cstate="print"/>
          <a:srcRect t="13196" b="15336"/>
          <a:stretch>
            <a:fillRect/>
          </a:stretch>
        </p:blipFill>
        <p:spPr bwMode="auto">
          <a:xfrm>
            <a:off x="7162800" y="5943600"/>
            <a:ext cx="1676400" cy="798286"/>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885825" y="0"/>
            <a:ext cx="7543800" cy="971550"/>
          </a:xfrm>
        </p:spPr>
        <p:txBody>
          <a:bodyPr/>
          <a:lstStyle/>
          <a:p>
            <a:endParaRPr lang="en-US" sz="2400" dirty="0" smtClean="0"/>
          </a:p>
        </p:txBody>
      </p:sp>
      <p:pic>
        <p:nvPicPr>
          <p:cNvPr id="75779" name="Picture 3" descr="4"/>
          <p:cNvPicPr>
            <a:picLocks noGrp="1" noChangeAspect="1" noChangeArrowheads="1"/>
          </p:cNvPicPr>
          <p:nvPr>
            <p:ph idx="4294967295"/>
          </p:nvPr>
        </p:nvPicPr>
        <p:blipFill>
          <a:blip r:embed="rId2" cstate="print"/>
          <a:srcRect/>
          <a:stretch>
            <a:fillRect/>
          </a:stretch>
        </p:blipFill>
        <p:spPr>
          <a:xfrm>
            <a:off x="377641" y="304800"/>
            <a:ext cx="8635808" cy="6553200"/>
          </a:xfrm>
          <a:noFill/>
        </p:spPr>
      </p:pic>
      <p:sp>
        <p:nvSpPr>
          <p:cNvPr id="4" name="Down Arrow 3"/>
          <p:cNvSpPr/>
          <p:nvPr/>
        </p:nvSpPr>
        <p:spPr>
          <a:xfrm rot="3949460">
            <a:off x="7595958" y="1046758"/>
            <a:ext cx="322462" cy="824205"/>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0800000">
            <a:off x="7391400" y="4724400"/>
            <a:ext cx="914400" cy="3810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fbcdn-sphotos-e-a.akamaihd.net/hphotos-ak-xaf1/v/t1.0-9/10632590_10152472724631275_1150778007527732366_n.jpg?oh=89655c8ccaa8537ab38c118e543a90b4&amp;oe=54B20818&amp;__gda__=1422012076_003902e7faa14c3cfc8915831e606632"/>
          <p:cNvPicPr>
            <a:picLocks noChangeAspect="1" noChangeArrowheads="1"/>
          </p:cNvPicPr>
          <p:nvPr/>
        </p:nvPicPr>
        <p:blipFill>
          <a:blip r:embed="rId2" cstate="print"/>
          <a:srcRect/>
          <a:stretch>
            <a:fillRect/>
          </a:stretch>
        </p:blipFill>
        <p:spPr bwMode="auto">
          <a:xfrm>
            <a:off x="1295400" y="381000"/>
            <a:ext cx="6096000" cy="6096001"/>
          </a:xfrm>
          <a:prstGeom prst="rect">
            <a:avLst/>
          </a:prstGeom>
          <a:noFill/>
        </p:spPr>
      </p:pic>
      <p:pic>
        <p:nvPicPr>
          <p:cNvPr id="3" name="Picture 2" descr="http://www.yaf.org/uploadedImages/Blogs/shutterstock_235352344.jpg"/>
          <p:cNvPicPr>
            <a:picLocks noChangeAspect="1" noChangeArrowheads="1"/>
          </p:cNvPicPr>
          <p:nvPr/>
        </p:nvPicPr>
        <p:blipFill>
          <a:blip r:embed="rId3" cstate="print"/>
          <a:srcRect t="13196" b="15336"/>
          <a:stretch>
            <a:fillRect/>
          </a:stretch>
        </p:blipFill>
        <p:spPr bwMode="auto">
          <a:xfrm>
            <a:off x="7162800" y="5943600"/>
            <a:ext cx="1676400" cy="798286"/>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ocial expenditure and relative poverty rates in selected OECD countries, late 2000s"/>
          <p:cNvPicPr>
            <a:picLocks noChangeAspect="1" noChangeArrowheads="1"/>
          </p:cNvPicPr>
          <p:nvPr/>
        </p:nvPicPr>
        <p:blipFill>
          <a:blip r:embed="rId3" cstate="print"/>
          <a:srcRect/>
          <a:stretch>
            <a:fillRect/>
          </a:stretch>
        </p:blipFill>
        <p:spPr bwMode="auto">
          <a:xfrm>
            <a:off x="3733800" y="1752600"/>
            <a:ext cx="5275169"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114800" y="1066801"/>
            <a:ext cx="4495800" cy="646331"/>
          </a:xfrm>
          <a:prstGeom prst="rect">
            <a:avLst/>
          </a:prstGeom>
        </p:spPr>
        <p:txBody>
          <a:bodyPr wrap="square">
            <a:spAutoFit/>
          </a:bodyPr>
          <a:lstStyle/>
          <a:p>
            <a:r>
              <a:rPr lang="en-US" b="1" dirty="0" smtClean="0"/>
              <a:t>Social expenditure and relative poverty rates in selected OECD countries, late 2000s</a:t>
            </a:r>
            <a:endParaRPr lang="en-US" b="1" dirty="0"/>
          </a:p>
        </p:txBody>
      </p:sp>
      <p:sp>
        <p:nvSpPr>
          <p:cNvPr id="5" name="Down Arrow 4"/>
          <p:cNvSpPr/>
          <p:nvPr/>
        </p:nvSpPr>
        <p:spPr>
          <a:xfrm rot="3227899">
            <a:off x="5304750" y="1518179"/>
            <a:ext cx="318088" cy="655453"/>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295400" y="381001"/>
            <a:ext cx="6858000" cy="646331"/>
          </a:xfrm>
          <a:prstGeom prst="rect">
            <a:avLst/>
          </a:prstGeom>
        </p:spPr>
        <p:txBody>
          <a:bodyPr wrap="square">
            <a:spAutoFit/>
          </a:bodyPr>
          <a:lstStyle/>
          <a:p>
            <a:pPr marL="342900" indent="-342900"/>
            <a:r>
              <a:rPr lang="en-US" dirty="0" smtClean="0">
                <a:solidFill>
                  <a:srgbClr val="C00000"/>
                </a:solidFill>
                <a:latin typeface="Arial Black" pitchFamily="34" charset="0"/>
              </a:rPr>
              <a:t>INEQUALITY IS THE RESULT OF PUBLIC POLICY </a:t>
            </a:r>
          </a:p>
          <a:p>
            <a:pPr marL="342900" indent="-342900" algn="ctr"/>
            <a:r>
              <a:rPr lang="en-US" dirty="0" smtClean="0">
                <a:solidFill>
                  <a:srgbClr val="C00000"/>
                </a:solidFill>
                <a:latin typeface="Arial Black" pitchFamily="34" charset="0"/>
              </a:rPr>
              <a:t>AND POLITICAL DECISIONS</a:t>
            </a:r>
            <a:endParaRPr lang="en-US" dirty="0">
              <a:solidFill>
                <a:srgbClr val="C00000"/>
              </a:solidFill>
              <a:latin typeface="Arial Black" pitchFamily="34" charset="0"/>
            </a:endParaRPr>
          </a:p>
        </p:txBody>
      </p:sp>
      <p:pic>
        <p:nvPicPr>
          <p:cNvPr id="7" name="Picture 2" descr="http://ajph.aphapublications.org/na101/home/literatum/publisher/apha/journals/content/ajph/2016/ajph.2016.106.issue-3/ajph.2016.303069/20160216/images/large/ajph.2016.303069f3.jpeg"/>
          <p:cNvPicPr>
            <a:picLocks noChangeAspect="1" noChangeArrowheads="1"/>
          </p:cNvPicPr>
          <p:nvPr/>
        </p:nvPicPr>
        <p:blipFill>
          <a:blip r:embed="rId4" cstate="print"/>
          <a:srcRect/>
          <a:stretch>
            <a:fillRect/>
          </a:stretch>
        </p:blipFill>
        <p:spPr bwMode="auto">
          <a:xfrm>
            <a:off x="4267200" y="4648200"/>
            <a:ext cx="3048000" cy="2043893"/>
          </a:xfrm>
          <a:prstGeom prst="rect">
            <a:avLst/>
          </a:prstGeom>
          <a:noFill/>
        </p:spPr>
      </p:pic>
      <p:pic>
        <p:nvPicPr>
          <p:cNvPr id="8" name="Picture 2"/>
          <p:cNvPicPr>
            <a:picLocks noChangeAspect="1" noChangeArrowheads="1"/>
          </p:cNvPicPr>
          <p:nvPr/>
        </p:nvPicPr>
        <p:blipFill>
          <a:blip r:embed="rId5" cstate="print"/>
          <a:srcRect/>
          <a:stretch>
            <a:fillRect/>
          </a:stretch>
        </p:blipFill>
        <p:spPr bwMode="auto">
          <a:xfrm>
            <a:off x="152400" y="1295400"/>
            <a:ext cx="3473782" cy="5172075"/>
          </a:xfrm>
          <a:prstGeom prst="rect">
            <a:avLst/>
          </a:prstGeom>
          <a:noFill/>
          <a:ln w="9525">
            <a:noFill/>
            <a:miter lim="800000"/>
            <a:headEnd/>
            <a:tailEnd/>
          </a:ln>
        </p:spPr>
      </p:pic>
      <p:pic>
        <p:nvPicPr>
          <p:cNvPr id="9" name="Picture 2" descr="http://www.yaf.org/uploadedImages/Blogs/shutterstock_235352344.jpg"/>
          <p:cNvPicPr>
            <a:picLocks noChangeAspect="1" noChangeArrowheads="1"/>
          </p:cNvPicPr>
          <p:nvPr/>
        </p:nvPicPr>
        <p:blipFill>
          <a:blip r:embed="rId6" cstate="print"/>
          <a:srcRect t="13196" b="15336"/>
          <a:stretch>
            <a:fillRect/>
          </a:stretch>
        </p:blipFill>
        <p:spPr bwMode="auto">
          <a:xfrm>
            <a:off x="7239000" y="5867400"/>
            <a:ext cx="1676400" cy="798286"/>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533400"/>
            <a:ext cx="3657600" cy="5355312"/>
          </a:xfrm>
          <a:prstGeom prst="rect">
            <a:avLst/>
          </a:prstGeom>
        </p:spPr>
        <p:txBody>
          <a:bodyPr wrap="square">
            <a:spAutoFit/>
          </a:bodyPr>
          <a:lstStyle/>
          <a:p>
            <a:r>
              <a:rPr lang="en-US" b="1" dirty="0" smtClean="0">
                <a:solidFill>
                  <a:srgbClr val="C00000"/>
                </a:solidFill>
              </a:rPr>
              <a:t>On February 15 millionaires and billionaires stopped paying into Social Security for 2016.</a:t>
            </a:r>
            <a:r>
              <a:rPr lang="en-US" dirty="0" smtClean="0"/>
              <a:t/>
            </a:r>
            <a:br>
              <a:rPr lang="en-US" dirty="0" smtClean="0"/>
            </a:br>
            <a:r>
              <a:rPr lang="en-US" dirty="0" smtClean="0"/>
              <a:t/>
            </a:r>
            <a:br>
              <a:rPr lang="en-US" dirty="0" smtClean="0"/>
            </a:br>
            <a:r>
              <a:rPr lang="en-US" b="1" dirty="0" smtClean="0"/>
              <a:t>That’s right—millionaires and billionaires don’t pay into our Social Security system for most of the year. </a:t>
            </a:r>
            <a:r>
              <a:rPr lang="en-US" dirty="0" smtClean="0"/>
              <a:t>This is because our Social Security system is primarily funded by payroll contributions (or FICA). But what most Americans never realize is that </a:t>
            </a:r>
            <a:r>
              <a:rPr lang="en-US" b="1" dirty="0" smtClean="0">
                <a:solidFill>
                  <a:srgbClr val="C00000"/>
                </a:solidFill>
              </a:rPr>
              <a:t>payroll </a:t>
            </a:r>
            <a:r>
              <a:rPr lang="en-US" b="1" dirty="0" err="1" smtClean="0">
                <a:solidFill>
                  <a:srgbClr val="C00000"/>
                </a:solidFill>
              </a:rPr>
              <a:t>FICAcontributions</a:t>
            </a:r>
            <a:r>
              <a:rPr lang="en-US" b="1" dirty="0" smtClean="0">
                <a:solidFill>
                  <a:srgbClr val="C00000"/>
                </a:solidFill>
              </a:rPr>
              <a:t> are only paid on the first $118,500.</a:t>
            </a:r>
            <a:r>
              <a:rPr lang="en-US" dirty="0" smtClean="0"/>
              <a:t> </a:t>
            </a:r>
            <a:r>
              <a:rPr lang="en-US" b="1" dirty="0" smtClean="0"/>
              <a:t>Once the FICA cap of $118,500 is reached, millionaires and billionaires stop paying into the system, while the vast majority of Americans continue to pay in on all of their salary.</a:t>
            </a:r>
            <a:endParaRPr lang="en-US" dirty="0"/>
          </a:p>
        </p:txBody>
      </p:sp>
      <p:pic>
        <p:nvPicPr>
          <p:cNvPr id="3" name="Picture 1" descr="99% Act"/>
          <p:cNvPicPr>
            <a:picLocks noChangeAspect="1" noChangeArrowheads="1"/>
          </p:cNvPicPr>
          <p:nvPr/>
        </p:nvPicPr>
        <p:blipFill>
          <a:blip r:embed="rId2" cstate="print"/>
          <a:srcRect t="72060" r="819" b="8318"/>
          <a:stretch>
            <a:fillRect/>
          </a:stretch>
        </p:blipFill>
        <p:spPr bwMode="auto">
          <a:xfrm>
            <a:off x="4572000" y="685800"/>
            <a:ext cx="4191000" cy="4648200"/>
          </a:xfrm>
          <a:prstGeom prst="rect">
            <a:avLst/>
          </a:prstGeom>
          <a:noFill/>
          <a:ln w="9525">
            <a:noFill/>
            <a:miter lim="800000"/>
            <a:headEnd/>
            <a:tailEnd/>
          </a:ln>
        </p:spPr>
      </p:pic>
      <p:pic>
        <p:nvPicPr>
          <p:cNvPr id="4" name="Picture 2" descr="http://www.yaf.org/uploadedImages/Blogs/shutterstock_235352344.jpg"/>
          <p:cNvPicPr>
            <a:picLocks noChangeAspect="1" noChangeArrowheads="1"/>
          </p:cNvPicPr>
          <p:nvPr/>
        </p:nvPicPr>
        <p:blipFill>
          <a:blip r:embed="rId3" cstate="print"/>
          <a:srcRect t="13196" b="15336"/>
          <a:stretch>
            <a:fillRect/>
          </a:stretch>
        </p:blipFill>
        <p:spPr bwMode="auto">
          <a:xfrm>
            <a:off x="7162800" y="5943600"/>
            <a:ext cx="1676400" cy="798286"/>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images.dailykos.com/images/86367/large/image.jpg?1401379000"/>
          <p:cNvPicPr>
            <a:picLocks noChangeAspect="1" noChangeArrowheads="1"/>
          </p:cNvPicPr>
          <p:nvPr/>
        </p:nvPicPr>
        <p:blipFill>
          <a:blip r:embed="rId2" cstate="print"/>
          <a:srcRect t="35390" r="2545"/>
          <a:stretch>
            <a:fillRect/>
          </a:stretch>
        </p:blipFill>
        <p:spPr bwMode="auto">
          <a:xfrm>
            <a:off x="3581400" y="1096512"/>
            <a:ext cx="5334000" cy="5523079"/>
          </a:xfrm>
          <a:prstGeom prst="rect">
            <a:avLst/>
          </a:prstGeom>
          <a:noFill/>
        </p:spPr>
      </p:pic>
      <p:pic>
        <p:nvPicPr>
          <p:cNvPr id="3" name="Picture 1"/>
          <p:cNvPicPr>
            <a:picLocks noChangeAspect="1" noChangeArrowheads="1"/>
          </p:cNvPicPr>
          <p:nvPr/>
        </p:nvPicPr>
        <p:blipFill>
          <a:blip r:embed="rId3" cstate="print"/>
          <a:srcRect/>
          <a:stretch>
            <a:fillRect/>
          </a:stretch>
        </p:blipFill>
        <p:spPr bwMode="auto">
          <a:xfrm>
            <a:off x="4343400" y="152400"/>
            <a:ext cx="4600575" cy="889537"/>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304800" y="381000"/>
            <a:ext cx="3200400" cy="2666780"/>
          </a:xfrm>
          <a:prstGeom prst="rect">
            <a:avLst/>
          </a:prstGeom>
          <a:noFill/>
          <a:ln w="9525">
            <a:noFill/>
            <a:miter lim="800000"/>
            <a:headEnd/>
            <a:tailEnd/>
          </a:ln>
        </p:spPr>
      </p:pic>
      <p:pic>
        <p:nvPicPr>
          <p:cNvPr id="5" name="Picture 2" descr="http://images.dailykos.com/images/86367/large/image.jpg?1401379000"/>
          <p:cNvPicPr>
            <a:picLocks noChangeAspect="1" noChangeArrowheads="1"/>
          </p:cNvPicPr>
          <p:nvPr/>
        </p:nvPicPr>
        <p:blipFill>
          <a:blip r:embed="rId2" cstate="print"/>
          <a:srcRect r="1091" b="64610"/>
          <a:stretch>
            <a:fillRect/>
          </a:stretch>
        </p:blipFill>
        <p:spPr bwMode="auto">
          <a:xfrm>
            <a:off x="152400" y="3581400"/>
            <a:ext cx="3527897" cy="2438400"/>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William Gropper, Good Morning, January 15, 1921. "/>
          <p:cNvPicPr>
            <a:picLocks noChangeAspect="1" noChangeArrowheads="1"/>
          </p:cNvPicPr>
          <p:nvPr/>
        </p:nvPicPr>
        <p:blipFill>
          <a:blip r:embed="rId2" cstate="print"/>
          <a:srcRect/>
          <a:stretch>
            <a:fillRect/>
          </a:stretch>
        </p:blipFill>
        <p:spPr bwMode="auto">
          <a:xfrm>
            <a:off x="1524000" y="152400"/>
            <a:ext cx="5640646" cy="4191000"/>
          </a:xfrm>
          <a:prstGeom prst="rect">
            <a:avLst/>
          </a:prstGeom>
          <a:noFill/>
        </p:spPr>
      </p:pic>
      <p:sp>
        <p:nvSpPr>
          <p:cNvPr id="3" name="Rectangle 2"/>
          <p:cNvSpPr/>
          <p:nvPr/>
        </p:nvSpPr>
        <p:spPr>
          <a:xfrm>
            <a:off x="1371600" y="4419600"/>
            <a:ext cx="6324600" cy="1908215"/>
          </a:xfrm>
          <a:prstGeom prst="rect">
            <a:avLst/>
          </a:prstGeom>
        </p:spPr>
        <p:txBody>
          <a:bodyPr wrap="square">
            <a:spAutoFit/>
          </a:bodyPr>
          <a:lstStyle/>
          <a:p>
            <a:pPr marL="342900" indent="-342900" algn="ctr"/>
            <a:r>
              <a:rPr lang="en-US" sz="2800" b="1" dirty="0" smtClean="0">
                <a:latin typeface="Aharoni" pitchFamily="2" charset="-79"/>
                <a:cs typeface="Aharoni" pitchFamily="2" charset="-79"/>
              </a:rPr>
              <a:t>V. THREE </a:t>
            </a:r>
            <a:r>
              <a:rPr lang="en-US" sz="2800" b="1" dirty="0" smtClean="0">
                <a:latin typeface="Aharoni" pitchFamily="2" charset="-79"/>
                <a:cs typeface="Aharoni" pitchFamily="2" charset="-79"/>
              </a:rPr>
              <a:t>CRITICAL AREAS of REFORM</a:t>
            </a:r>
          </a:p>
          <a:p>
            <a:pPr marL="342900" indent="-342900" algn="ctr"/>
            <a:r>
              <a:rPr lang="en-US" dirty="0" smtClean="0"/>
              <a:t>	</a:t>
            </a:r>
          </a:p>
          <a:p>
            <a:pPr marL="342900" indent="-342900" algn="ctr"/>
            <a:r>
              <a:rPr lang="en-US" sz="2400" b="1" dirty="0" smtClean="0">
                <a:solidFill>
                  <a:srgbClr val="7030A0"/>
                </a:solidFill>
              </a:rPr>
              <a:t>1. TAXATION</a:t>
            </a:r>
          </a:p>
          <a:p>
            <a:pPr marL="342900" indent="-342900" algn="ctr"/>
            <a:r>
              <a:rPr lang="en-US" sz="2400" b="1" dirty="0" smtClean="0">
                <a:solidFill>
                  <a:srgbClr val="7030A0"/>
                </a:solidFill>
              </a:rPr>
              <a:t>2. RULES OF THE MARKET</a:t>
            </a:r>
          </a:p>
          <a:p>
            <a:pPr marL="342900" indent="-342900" algn="ctr"/>
            <a:r>
              <a:rPr lang="en-US" sz="2400" b="1" dirty="0" smtClean="0">
                <a:solidFill>
                  <a:srgbClr val="7030A0"/>
                </a:solidFill>
              </a:rPr>
              <a:t>3. RULES OF POLITICS</a:t>
            </a:r>
            <a:endParaRPr lang="en-US" sz="2400" b="1" dirty="0">
              <a:solidFill>
                <a:srgbClr val="7030A0"/>
              </a:solidFill>
            </a:endParaRPr>
          </a:p>
        </p:txBody>
      </p:sp>
      <p:pic>
        <p:nvPicPr>
          <p:cNvPr id="4" name="Picture 2" descr="http://www.yaf.org/uploadedImages/Blogs/shutterstock_235352344.jpg"/>
          <p:cNvPicPr>
            <a:picLocks noChangeAspect="1" noChangeArrowheads="1"/>
          </p:cNvPicPr>
          <p:nvPr/>
        </p:nvPicPr>
        <p:blipFill>
          <a:blip r:embed="rId3" cstate="print"/>
          <a:srcRect t="13196" b="15336"/>
          <a:stretch>
            <a:fillRect/>
          </a:stretch>
        </p:blipFill>
        <p:spPr bwMode="auto">
          <a:xfrm>
            <a:off x="7162800" y="5943600"/>
            <a:ext cx="1676400" cy="798286"/>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533400"/>
            <a:ext cx="8229599" cy="5016758"/>
          </a:xfrm>
          <a:prstGeom prst="rect">
            <a:avLst/>
          </a:prstGeom>
        </p:spPr>
        <p:txBody>
          <a:bodyPr wrap="square">
            <a:spAutoFit/>
          </a:bodyPr>
          <a:lstStyle/>
          <a:p>
            <a:pPr marL="342900" indent="-342900" algn="ctr"/>
            <a:r>
              <a:rPr lang="en-US" sz="3200" b="1" dirty="0" smtClean="0">
                <a:solidFill>
                  <a:srgbClr val="7030A0"/>
                </a:solidFill>
                <a:latin typeface="Aharoni" pitchFamily="2" charset="-79"/>
                <a:cs typeface="Aharoni" pitchFamily="2" charset="-79"/>
              </a:rPr>
              <a:t>RULES OF THE MARKET</a:t>
            </a:r>
          </a:p>
          <a:p>
            <a:pPr marL="342900" indent="-342900"/>
            <a:r>
              <a:rPr lang="en-US" b="1" dirty="0" smtClean="0"/>
              <a:t>1.   Expand anti-trust law</a:t>
            </a:r>
          </a:p>
          <a:p>
            <a:pPr marL="342900" indent="-342900"/>
            <a:r>
              <a:rPr lang="en-US" b="1" dirty="0" smtClean="0"/>
              <a:t>2.   Break up the big banks</a:t>
            </a:r>
          </a:p>
          <a:p>
            <a:pPr marL="342900" indent="-342900"/>
            <a:r>
              <a:rPr lang="en-US" b="1" dirty="0" smtClean="0"/>
              <a:t>3.   Reintroduce Glass-</a:t>
            </a:r>
            <a:r>
              <a:rPr lang="en-US" b="1" dirty="0" err="1" smtClean="0"/>
              <a:t>Steagall</a:t>
            </a:r>
            <a:endParaRPr lang="en-US" b="1" dirty="0" smtClean="0"/>
          </a:p>
          <a:p>
            <a:pPr marL="342900" indent="-342900">
              <a:buAutoNum type="arabicPeriod" startAt="4"/>
            </a:pPr>
            <a:r>
              <a:rPr lang="en-US" b="1" dirty="0" smtClean="0"/>
              <a:t>Encourage unionization with legislation</a:t>
            </a:r>
          </a:p>
          <a:p>
            <a:pPr marL="342900" indent="-342900">
              <a:buAutoNum type="arabicPeriod" startAt="4"/>
            </a:pPr>
            <a:r>
              <a:rPr lang="en-US" b="1" dirty="0" smtClean="0"/>
              <a:t>Raise the national minimum wage to $15</a:t>
            </a:r>
          </a:p>
          <a:p>
            <a:pPr marL="342900" indent="-342900"/>
            <a:r>
              <a:rPr lang="en-US" b="1" dirty="0" smtClean="0"/>
              <a:t>6.   Revise corporate governance</a:t>
            </a:r>
          </a:p>
          <a:p>
            <a:pPr marL="342900" indent="-342900"/>
            <a:r>
              <a:rPr lang="en-US" b="1" dirty="0" smtClean="0"/>
              <a:t>7.   Repeal NAFTA, reject TPP</a:t>
            </a:r>
          </a:p>
          <a:p>
            <a:pPr marL="342900" indent="-342900"/>
            <a:r>
              <a:rPr lang="en-US" b="1" dirty="0" smtClean="0"/>
              <a:t>8.   Establish a</a:t>
            </a:r>
            <a:r>
              <a:rPr lang="en-US" dirty="0" smtClean="0"/>
              <a:t> </a:t>
            </a:r>
            <a:r>
              <a:rPr lang="en-US" b="1" dirty="0" smtClean="0"/>
              <a:t>mandatory criminal referral process and Criminal Referral Coordinators at every financial regulatory agency.</a:t>
            </a:r>
          </a:p>
          <a:p>
            <a:pPr marL="342900" indent="-342900"/>
            <a:r>
              <a:rPr lang="en-US" b="1" dirty="0" smtClean="0"/>
              <a:t>9.   Reinstitute usury limits on interest rates</a:t>
            </a:r>
          </a:p>
          <a:p>
            <a:pPr marL="342900" indent="-342900"/>
            <a:r>
              <a:rPr lang="en-US" b="1" dirty="0" smtClean="0"/>
              <a:t>10. Reverse and forbid privatization of “public goods,” especially in state and municipal services</a:t>
            </a:r>
          </a:p>
          <a:p>
            <a:pPr marL="342900" indent="-342900"/>
            <a:r>
              <a:rPr lang="en-US" b="1" dirty="0" smtClean="0"/>
              <a:t>11. Provide a national, universal health care system, largely not for profit</a:t>
            </a:r>
          </a:p>
          <a:p>
            <a:pPr marL="342900" indent="-342900"/>
            <a:r>
              <a:rPr lang="en-US" b="1" dirty="0" smtClean="0"/>
              <a:t>12. Allow students and ex-students to include student loans when they declare bankruptcy</a:t>
            </a:r>
          </a:p>
          <a:p>
            <a:pPr marL="342900" indent="-342900"/>
            <a:r>
              <a:rPr lang="en-US" b="1" dirty="0" smtClean="0"/>
              <a:t>13. Reverse Supreme Court decisions favoring arbitration and impairing Class Action</a:t>
            </a:r>
          </a:p>
        </p:txBody>
      </p:sp>
      <p:pic>
        <p:nvPicPr>
          <p:cNvPr id="3" name="Picture 2" descr="http://www.yaf.org/uploadedImages/Blogs/shutterstock_235352344.jpg"/>
          <p:cNvPicPr>
            <a:picLocks noChangeAspect="1" noChangeArrowheads="1"/>
          </p:cNvPicPr>
          <p:nvPr/>
        </p:nvPicPr>
        <p:blipFill>
          <a:blip r:embed="rId2" cstate="print"/>
          <a:srcRect t="13196" b="15336"/>
          <a:stretch>
            <a:fillRect/>
          </a:stretch>
        </p:blipFill>
        <p:spPr bwMode="auto">
          <a:xfrm>
            <a:off x="7162800" y="5943600"/>
            <a:ext cx="1676400" cy="798286"/>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04800"/>
            <a:ext cx="8458200" cy="7294305"/>
          </a:xfrm>
          <a:prstGeom prst="rect">
            <a:avLst/>
          </a:prstGeom>
        </p:spPr>
        <p:txBody>
          <a:bodyPr wrap="square">
            <a:spAutoFit/>
          </a:bodyPr>
          <a:lstStyle/>
          <a:p>
            <a:pPr algn="ctr"/>
            <a:endParaRPr lang="en-US" b="1" dirty="0" smtClean="0">
              <a:solidFill>
                <a:srgbClr val="7030A0"/>
              </a:solidFill>
            </a:endParaRPr>
          </a:p>
          <a:p>
            <a:pPr algn="ctr"/>
            <a:endParaRPr lang="en-US" b="1" dirty="0" smtClean="0">
              <a:solidFill>
                <a:srgbClr val="7030A0"/>
              </a:solidFill>
            </a:endParaRPr>
          </a:p>
          <a:p>
            <a:pPr algn="ctr"/>
            <a:endParaRPr lang="en-US" b="1" dirty="0" smtClean="0">
              <a:solidFill>
                <a:srgbClr val="7030A0"/>
              </a:solidFill>
            </a:endParaRPr>
          </a:p>
          <a:p>
            <a:pPr algn="ctr"/>
            <a:endParaRPr lang="en-US" b="1" dirty="0" smtClean="0">
              <a:solidFill>
                <a:srgbClr val="7030A0"/>
              </a:solidFill>
            </a:endParaRPr>
          </a:p>
          <a:p>
            <a:pPr algn="ctr"/>
            <a:endParaRPr lang="en-US" b="1" dirty="0" smtClean="0">
              <a:solidFill>
                <a:srgbClr val="7030A0"/>
              </a:solidFill>
            </a:endParaRPr>
          </a:p>
          <a:p>
            <a:pPr algn="ctr"/>
            <a:r>
              <a:rPr lang="en-US" b="1" dirty="0" smtClean="0">
                <a:solidFill>
                  <a:srgbClr val="7030A0"/>
                </a:solidFill>
              </a:rPr>
              <a:t> </a:t>
            </a:r>
          </a:p>
          <a:p>
            <a:pPr algn="ctr"/>
            <a:r>
              <a:rPr lang="en-US" sz="3600" b="1" dirty="0" smtClean="0">
                <a:solidFill>
                  <a:srgbClr val="7030A0"/>
                </a:solidFill>
              </a:rPr>
              <a:t>TAXATION</a:t>
            </a:r>
          </a:p>
          <a:p>
            <a:pPr algn="ctr"/>
            <a:r>
              <a:rPr lang="en-US" sz="2400" b="1" dirty="0" smtClean="0">
                <a:latin typeface="Aharoni" pitchFamily="2" charset="-79"/>
                <a:cs typeface="Aharoni" pitchFamily="2" charset="-79"/>
              </a:rPr>
              <a:t>REVISING EXISTING TAX CODE</a:t>
            </a:r>
          </a:p>
          <a:p>
            <a:r>
              <a:rPr lang="en-US" sz="2400" b="1" dirty="0" smtClean="0">
                <a:latin typeface="Aharoni" pitchFamily="2" charset="-79"/>
                <a:cs typeface="Aharoni" pitchFamily="2" charset="-79"/>
              </a:rPr>
              <a:t> 1. </a:t>
            </a:r>
            <a:r>
              <a:rPr lang="en-US" b="1" dirty="0" smtClean="0">
                <a:cs typeface="Aharoni" pitchFamily="2" charset="-79"/>
              </a:rPr>
              <a:t>Increase income taxes on very high incomes (&gt; $5 million)</a:t>
            </a:r>
          </a:p>
          <a:p>
            <a:pPr marL="342900" indent="-342900"/>
            <a:r>
              <a:rPr lang="en-US" b="1" dirty="0" smtClean="0">
                <a:cs typeface="Aharoni" pitchFamily="2" charset="-79"/>
              </a:rPr>
              <a:t>  2. Increase estate taxes</a:t>
            </a:r>
          </a:p>
          <a:p>
            <a:pPr marL="342900" indent="-342900" algn="ctr"/>
            <a:r>
              <a:rPr lang="en-US" b="1" dirty="0" smtClean="0">
                <a:cs typeface="Aharoni" pitchFamily="2" charset="-79"/>
              </a:rPr>
              <a:t> 3. Eliminate trust fund loophole (exempting unrealized capital gains from estate taxes)</a:t>
            </a:r>
          </a:p>
          <a:p>
            <a:pPr marL="342900" indent="-342900"/>
            <a:r>
              <a:rPr lang="en-US" b="1" dirty="0" smtClean="0">
                <a:cs typeface="Aharoni" pitchFamily="2" charset="-79"/>
              </a:rPr>
              <a:t>  4. Eliminate lower tax rates for dividends and capital gains</a:t>
            </a:r>
          </a:p>
          <a:p>
            <a:pPr marL="342900" indent="-342900"/>
            <a:r>
              <a:rPr lang="en-US" b="1" dirty="0" smtClean="0">
                <a:cs typeface="Aharoni" pitchFamily="2" charset="-79"/>
              </a:rPr>
              <a:t>  5. Eliminate “carried interest” for hedge fund and private equity profits</a:t>
            </a:r>
          </a:p>
          <a:p>
            <a:pPr marL="342900" indent="-342900"/>
            <a:r>
              <a:rPr lang="en-US" b="1" dirty="0" smtClean="0">
                <a:cs typeface="Aharoni" pitchFamily="2" charset="-79"/>
              </a:rPr>
              <a:t>  6. Eliminate income cap on Social Security tax (FICA)</a:t>
            </a:r>
          </a:p>
          <a:p>
            <a:pPr marL="342900" indent="-342900"/>
            <a:r>
              <a:rPr lang="en-US" b="1" dirty="0" smtClean="0">
                <a:cs typeface="Aharoni" pitchFamily="2" charset="-79"/>
              </a:rPr>
              <a:t>  7. Enforce Foreign Account Tax Compliance Act (FATCA)</a:t>
            </a:r>
          </a:p>
          <a:p>
            <a:pPr marL="342900" indent="-342900"/>
            <a:r>
              <a:rPr lang="en-US" b="1" dirty="0" smtClean="0">
                <a:cs typeface="Aharoni" pitchFamily="2" charset="-79"/>
              </a:rPr>
              <a:t>  8. Modernize corporate tax code to effectively cover multinational corporations</a:t>
            </a:r>
          </a:p>
          <a:p>
            <a:pPr marL="342900" indent="-342900" algn="ctr"/>
            <a:r>
              <a:rPr lang="en-US" sz="2400" b="1" dirty="0" smtClean="0">
                <a:latin typeface="Aharoni" pitchFamily="2" charset="-79"/>
                <a:cs typeface="Aharoni" pitchFamily="2" charset="-79"/>
              </a:rPr>
              <a:t>POSSIBLE NEW TAX POLICY</a:t>
            </a:r>
          </a:p>
          <a:p>
            <a:pPr marL="342900" indent="-342900">
              <a:buAutoNum type="arabicPeriod"/>
            </a:pPr>
            <a:r>
              <a:rPr lang="en-US" b="1" dirty="0" smtClean="0">
                <a:cs typeface="Aharoni" pitchFamily="2" charset="-79"/>
              </a:rPr>
              <a:t>Tax on financial transactions</a:t>
            </a:r>
          </a:p>
          <a:p>
            <a:pPr marL="342900" indent="-342900">
              <a:buAutoNum type="arabicPeriod"/>
            </a:pPr>
            <a:r>
              <a:rPr lang="en-US" b="1" dirty="0" smtClean="0">
                <a:cs typeface="Aharoni" pitchFamily="2" charset="-79"/>
              </a:rPr>
              <a:t>Carbon Tax</a:t>
            </a:r>
          </a:p>
          <a:p>
            <a:pPr marL="342900" indent="-342900">
              <a:buAutoNum type="arabicPeriod"/>
            </a:pPr>
            <a:r>
              <a:rPr lang="en-US" b="1" dirty="0" smtClean="0">
                <a:cs typeface="Aharoni" pitchFamily="2" charset="-79"/>
              </a:rPr>
              <a:t>Using low interest rates borrow money to build and renew </a:t>
            </a:r>
            <a:endParaRPr lang="en-US" b="1" dirty="0" smtClean="0">
              <a:cs typeface="Aharoni" pitchFamily="2" charset="-79"/>
            </a:endParaRPr>
          </a:p>
          <a:p>
            <a:pPr marL="342900" indent="-342900"/>
            <a:r>
              <a:rPr lang="en-US" b="1" dirty="0" smtClean="0">
                <a:cs typeface="Aharoni" pitchFamily="2" charset="-79"/>
              </a:rPr>
              <a:t>       infrastructure </a:t>
            </a:r>
            <a:r>
              <a:rPr lang="en-US" b="1" dirty="0" smtClean="0">
                <a:cs typeface="Aharoni" pitchFamily="2" charset="-79"/>
              </a:rPr>
              <a:t>and create employment</a:t>
            </a:r>
          </a:p>
          <a:p>
            <a:pPr marL="342900" indent="-342900"/>
            <a:endParaRPr lang="en-US" b="1" dirty="0" smtClean="0">
              <a:cs typeface="Aharoni" pitchFamily="2" charset="-79"/>
            </a:endParaRPr>
          </a:p>
          <a:p>
            <a:pPr marL="342900" indent="-342900"/>
            <a:endParaRPr lang="en-US" dirty="0">
              <a:cs typeface="Aharoni" pitchFamily="2" charset="-79"/>
            </a:endParaRPr>
          </a:p>
        </p:txBody>
      </p:sp>
      <p:sp>
        <p:nvSpPr>
          <p:cNvPr id="3" name="Rectangle 2"/>
          <p:cNvSpPr/>
          <p:nvPr/>
        </p:nvSpPr>
        <p:spPr>
          <a:xfrm>
            <a:off x="1219200" y="152400"/>
            <a:ext cx="7086600" cy="1969770"/>
          </a:xfrm>
          <a:prstGeom prst="rect">
            <a:avLst/>
          </a:prstGeom>
        </p:spPr>
        <p:txBody>
          <a:bodyPr wrap="square">
            <a:spAutoFit/>
          </a:bodyPr>
          <a:lstStyle/>
          <a:p>
            <a:pPr marL="342900" indent="-342900" algn="ctr"/>
            <a:r>
              <a:rPr lang="en-US" sz="3200" b="1" dirty="0" smtClean="0">
                <a:solidFill>
                  <a:srgbClr val="7030A0"/>
                </a:solidFill>
                <a:latin typeface="Aharoni" pitchFamily="2" charset="-79"/>
                <a:cs typeface="Aharoni" pitchFamily="2" charset="-79"/>
              </a:rPr>
              <a:t>RULES OF POLITICS</a:t>
            </a:r>
          </a:p>
          <a:p>
            <a:pPr marL="342900" indent="-342900"/>
            <a:r>
              <a:rPr lang="en-US" b="1" dirty="0" smtClean="0">
                <a:cs typeface="Aharoni" pitchFamily="2" charset="-79"/>
              </a:rPr>
              <a:t>1.    Repeal Citizen’s United by legislation</a:t>
            </a:r>
          </a:p>
          <a:p>
            <a:pPr marL="342900" indent="-342900"/>
            <a:r>
              <a:rPr lang="en-US" b="1" dirty="0" smtClean="0">
                <a:cs typeface="Aharoni" pitchFamily="2" charset="-79"/>
              </a:rPr>
              <a:t>2.    Develop public financing of elections or “democracy  vouchers”</a:t>
            </a:r>
          </a:p>
          <a:p>
            <a:pPr marL="342900" indent="-342900">
              <a:buAutoNum type="arabicPeriod" startAt="3"/>
            </a:pPr>
            <a:r>
              <a:rPr lang="en-US" b="1" dirty="0" smtClean="0">
                <a:cs typeface="Aharoni" pitchFamily="2" charset="-79"/>
              </a:rPr>
              <a:t>Facilitate universal adult voter registration</a:t>
            </a:r>
          </a:p>
          <a:p>
            <a:pPr marL="342900" indent="-342900">
              <a:buAutoNum type="arabicPeriod" startAt="3"/>
            </a:pPr>
            <a:r>
              <a:rPr lang="en-US" b="1" dirty="0" smtClean="0">
                <a:cs typeface="Aharoni" pitchFamily="2" charset="-79"/>
              </a:rPr>
              <a:t>Reintroduce broadcast fairness policy for political speech</a:t>
            </a:r>
          </a:p>
          <a:p>
            <a:pPr marL="342900" indent="-342900">
              <a:buAutoNum type="arabicPeriod" startAt="3"/>
            </a:pPr>
            <a:r>
              <a:rPr lang="en-US" b="1" dirty="0" smtClean="0">
                <a:cs typeface="Aharoni" pitchFamily="2" charset="-79"/>
              </a:rPr>
              <a:t>Minimize gerrymandering</a:t>
            </a:r>
            <a:endParaRPr lang="en-US" dirty="0"/>
          </a:p>
        </p:txBody>
      </p:sp>
      <p:pic>
        <p:nvPicPr>
          <p:cNvPr id="4" name="Picture 2" descr="http://www.yaf.org/uploadedImages/Blogs/shutterstock_235352344.jpg"/>
          <p:cNvPicPr>
            <a:picLocks noChangeAspect="1" noChangeArrowheads="1"/>
          </p:cNvPicPr>
          <p:nvPr/>
        </p:nvPicPr>
        <p:blipFill>
          <a:blip r:embed="rId2" cstate="print"/>
          <a:srcRect t="13196" b="15336"/>
          <a:stretch>
            <a:fillRect/>
          </a:stretch>
        </p:blipFill>
        <p:spPr bwMode="auto">
          <a:xfrm>
            <a:off x="7162800" y="5943600"/>
            <a:ext cx="1676400" cy="798286"/>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0"/>
            <a:ext cx="8610600" cy="6555641"/>
          </a:xfrm>
          <a:prstGeom prst="rect">
            <a:avLst/>
          </a:prstGeom>
        </p:spPr>
        <p:txBody>
          <a:bodyPr wrap="square">
            <a:spAutoFit/>
          </a:bodyPr>
          <a:lstStyle/>
          <a:p>
            <a:pPr fontAlgn="auto">
              <a:spcBef>
                <a:spcPts val="0"/>
              </a:spcBef>
              <a:spcAft>
                <a:spcPts val="0"/>
              </a:spcAft>
              <a:defRPr/>
            </a:pPr>
            <a:r>
              <a:rPr lang="en-US" sz="2000" b="1" dirty="0">
                <a:latin typeface="Britannic Bold" pitchFamily="34" charset="0"/>
              </a:rPr>
              <a:t>Ill Fares the Land, </a:t>
            </a:r>
          </a:p>
          <a:p>
            <a:pPr fontAlgn="auto">
              <a:spcBef>
                <a:spcPts val="0"/>
              </a:spcBef>
              <a:spcAft>
                <a:spcPts val="0"/>
              </a:spcAft>
              <a:defRPr/>
            </a:pPr>
            <a:r>
              <a:rPr lang="en-US" sz="2000" b="1" dirty="0">
                <a:latin typeface="+mj-lt"/>
              </a:rPr>
              <a:t>By </a:t>
            </a:r>
            <a:r>
              <a:rPr lang="en-US" sz="2000" b="1" dirty="0">
                <a:latin typeface="+mj-lt"/>
                <a:hlinkClick r:id="rId3"/>
              </a:rPr>
              <a:t>Tony </a:t>
            </a:r>
            <a:r>
              <a:rPr lang="en-US" sz="2000" b="1" dirty="0" err="1">
                <a:latin typeface="+mj-lt"/>
                <a:hlinkClick r:id="rId3"/>
              </a:rPr>
              <a:t>Judt</a:t>
            </a:r>
            <a:r>
              <a:rPr lang="en-US" sz="2000" b="1" dirty="0">
                <a:latin typeface="+mj-lt"/>
              </a:rPr>
              <a:t>,  THE NEW YORK REVIEW OF </a:t>
            </a:r>
            <a:endParaRPr lang="en-US" sz="2000" b="1" dirty="0" smtClean="0">
              <a:latin typeface="+mj-lt"/>
            </a:endParaRPr>
          </a:p>
          <a:p>
            <a:pPr fontAlgn="auto">
              <a:spcBef>
                <a:spcPts val="0"/>
              </a:spcBef>
              <a:spcAft>
                <a:spcPts val="0"/>
              </a:spcAft>
              <a:defRPr/>
            </a:pPr>
            <a:r>
              <a:rPr lang="en-US" sz="2000" b="1" dirty="0" smtClean="0">
                <a:latin typeface="+mj-lt"/>
              </a:rPr>
              <a:t>BOOKS</a:t>
            </a:r>
            <a:r>
              <a:rPr lang="en-US" sz="2000" b="1" dirty="0">
                <a:latin typeface="+mj-lt"/>
              </a:rPr>
              <a:t>,  APR 29,2010</a:t>
            </a:r>
          </a:p>
          <a:p>
            <a:pPr fontAlgn="auto">
              <a:spcBef>
                <a:spcPts val="0"/>
              </a:spcBef>
              <a:spcAft>
                <a:spcPts val="0"/>
              </a:spcAft>
              <a:buFont typeface="Arial" charset="0"/>
              <a:buChar char="•"/>
              <a:defRPr/>
            </a:pPr>
            <a:r>
              <a:rPr lang="en-US" sz="2000" dirty="0" smtClean="0">
                <a:solidFill>
                  <a:srgbClr val="7030A0"/>
                </a:solidFill>
                <a:latin typeface="Britannic Bold" pitchFamily="34" charset="0"/>
              </a:rPr>
              <a:t>Something </a:t>
            </a:r>
            <a:r>
              <a:rPr lang="en-US" sz="2000" dirty="0">
                <a:solidFill>
                  <a:srgbClr val="7030A0"/>
                </a:solidFill>
                <a:latin typeface="Britannic Bold" pitchFamily="34" charset="0"/>
              </a:rPr>
              <a:t>is profoundly wrong with the way </a:t>
            </a:r>
            <a:endParaRPr lang="en-US" sz="2000" dirty="0" smtClean="0">
              <a:solidFill>
                <a:srgbClr val="7030A0"/>
              </a:solidFill>
              <a:latin typeface="Britannic Bold" pitchFamily="34" charset="0"/>
            </a:endParaRPr>
          </a:p>
          <a:p>
            <a:pPr fontAlgn="auto">
              <a:spcBef>
                <a:spcPts val="0"/>
              </a:spcBef>
              <a:spcAft>
                <a:spcPts val="0"/>
              </a:spcAft>
              <a:defRPr/>
            </a:pPr>
            <a:r>
              <a:rPr lang="en-US" sz="2000" dirty="0" smtClean="0">
                <a:solidFill>
                  <a:srgbClr val="7030A0"/>
                </a:solidFill>
                <a:latin typeface="Britannic Bold" pitchFamily="34" charset="0"/>
              </a:rPr>
              <a:t>we live </a:t>
            </a:r>
            <a:r>
              <a:rPr lang="en-US" sz="2000" dirty="0">
                <a:solidFill>
                  <a:srgbClr val="7030A0"/>
                </a:solidFill>
                <a:latin typeface="Britannic Bold" pitchFamily="34" charset="0"/>
              </a:rPr>
              <a:t>today. </a:t>
            </a:r>
            <a:endParaRPr lang="en-US" sz="2000" dirty="0" smtClean="0">
              <a:solidFill>
                <a:srgbClr val="7030A0"/>
              </a:solidFill>
              <a:latin typeface="Britannic Bold" pitchFamily="34" charset="0"/>
            </a:endParaRPr>
          </a:p>
          <a:p>
            <a:pPr fontAlgn="auto">
              <a:spcBef>
                <a:spcPts val="0"/>
              </a:spcBef>
              <a:spcAft>
                <a:spcPts val="0"/>
              </a:spcAft>
              <a:defRPr/>
            </a:pPr>
            <a:r>
              <a:rPr lang="en-US" sz="2000" dirty="0">
                <a:solidFill>
                  <a:srgbClr val="C00000"/>
                </a:solidFill>
                <a:latin typeface="Britannic Bold" pitchFamily="34" charset="0"/>
              </a:rPr>
              <a:t>*</a:t>
            </a:r>
            <a:r>
              <a:rPr lang="en-US" sz="2000" dirty="0" smtClean="0">
                <a:solidFill>
                  <a:srgbClr val="C00000"/>
                </a:solidFill>
                <a:latin typeface="Britannic Bold" pitchFamily="34" charset="0"/>
              </a:rPr>
              <a:t>For </a:t>
            </a:r>
            <a:r>
              <a:rPr lang="en-US" sz="2000" dirty="0">
                <a:solidFill>
                  <a:srgbClr val="C00000"/>
                </a:solidFill>
                <a:latin typeface="Britannic Bold" pitchFamily="34" charset="0"/>
              </a:rPr>
              <a:t>thirty years we have made a virtue </a:t>
            </a:r>
            <a:r>
              <a:rPr lang="en-US" sz="2000" dirty="0" smtClean="0">
                <a:solidFill>
                  <a:srgbClr val="C00000"/>
                </a:solidFill>
                <a:latin typeface="Britannic Bold" pitchFamily="34" charset="0"/>
              </a:rPr>
              <a:t>out </a:t>
            </a:r>
            <a:r>
              <a:rPr lang="en-US" sz="2000" dirty="0">
                <a:solidFill>
                  <a:srgbClr val="C00000"/>
                </a:solidFill>
                <a:latin typeface="Britannic Bold" pitchFamily="34" charset="0"/>
              </a:rPr>
              <a:t>of </a:t>
            </a:r>
            <a:endParaRPr lang="en-US" sz="2000" dirty="0" smtClean="0">
              <a:solidFill>
                <a:srgbClr val="C00000"/>
              </a:solidFill>
              <a:latin typeface="Britannic Bold" pitchFamily="34" charset="0"/>
            </a:endParaRPr>
          </a:p>
          <a:p>
            <a:pPr fontAlgn="auto">
              <a:spcBef>
                <a:spcPts val="0"/>
              </a:spcBef>
              <a:spcAft>
                <a:spcPts val="0"/>
              </a:spcAft>
              <a:defRPr/>
            </a:pPr>
            <a:r>
              <a:rPr lang="en-US" sz="2000" dirty="0" smtClean="0">
                <a:solidFill>
                  <a:srgbClr val="C00000"/>
                </a:solidFill>
                <a:latin typeface="Britannic Bold" pitchFamily="34" charset="0"/>
              </a:rPr>
              <a:t>the </a:t>
            </a:r>
            <a:r>
              <a:rPr lang="en-US" sz="2000" dirty="0">
                <a:solidFill>
                  <a:srgbClr val="C00000"/>
                </a:solidFill>
                <a:latin typeface="Britannic Bold" pitchFamily="34" charset="0"/>
              </a:rPr>
              <a:t>pursuit of material self-interest: indeed, </a:t>
            </a:r>
            <a:endParaRPr lang="en-US" sz="2000" dirty="0" smtClean="0">
              <a:solidFill>
                <a:srgbClr val="C00000"/>
              </a:solidFill>
              <a:latin typeface="Britannic Bold" pitchFamily="34" charset="0"/>
            </a:endParaRPr>
          </a:p>
          <a:p>
            <a:pPr fontAlgn="auto">
              <a:spcBef>
                <a:spcPts val="0"/>
              </a:spcBef>
              <a:spcAft>
                <a:spcPts val="0"/>
              </a:spcAft>
              <a:defRPr/>
            </a:pPr>
            <a:r>
              <a:rPr lang="en-US" sz="2000" dirty="0" smtClean="0">
                <a:solidFill>
                  <a:srgbClr val="C00000"/>
                </a:solidFill>
                <a:latin typeface="Britannic Bold" pitchFamily="34" charset="0"/>
              </a:rPr>
              <a:t>this </a:t>
            </a:r>
            <a:r>
              <a:rPr lang="en-US" sz="2000" dirty="0">
                <a:solidFill>
                  <a:srgbClr val="C00000"/>
                </a:solidFill>
                <a:latin typeface="Britannic Bold" pitchFamily="34" charset="0"/>
              </a:rPr>
              <a:t>very pursuit now constitutes whatever </a:t>
            </a:r>
            <a:endParaRPr lang="en-US" sz="2000" dirty="0" smtClean="0">
              <a:solidFill>
                <a:srgbClr val="C00000"/>
              </a:solidFill>
              <a:latin typeface="Britannic Bold" pitchFamily="34" charset="0"/>
            </a:endParaRPr>
          </a:p>
          <a:p>
            <a:pPr fontAlgn="auto">
              <a:spcBef>
                <a:spcPts val="0"/>
              </a:spcBef>
              <a:spcAft>
                <a:spcPts val="0"/>
              </a:spcAft>
              <a:defRPr/>
            </a:pPr>
            <a:r>
              <a:rPr lang="en-US" sz="2000" dirty="0" smtClean="0">
                <a:solidFill>
                  <a:srgbClr val="C00000"/>
                </a:solidFill>
                <a:latin typeface="Britannic Bold" pitchFamily="34" charset="0"/>
              </a:rPr>
              <a:t>remains of </a:t>
            </a:r>
            <a:r>
              <a:rPr lang="en-US" sz="2000" dirty="0">
                <a:solidFill>
                  <a:srgbClr val="C00000"/>
                </a:solidFill>
                <a:latin typeface="Britannic Bold" pitchFamily="34" charset="0"/>
              </a:rPr>
              <a:t>our sense of collective purpose. </a:t>
            </a:r>
            <a:endParaRPr lang="en-US" sz="2000" dirty="0" smtClean="0">
              <a:solidFill>
                <a:srgbClr val="C00000"/>
              </a:solidFill>
              <a:latin typeface="Britannic Bold" pitchFamily="34" charset="0"/>
            </a:endParaRPr>
          </a:p>
          <a:p>
            <a:pPr fontAlgn="auto">
              <a:spcBef>
                <a:spcPts val="0"/>
              </a:spcBef>
              <a:spcAft>
                <a:spcPts val="0"/>
              </a:spcAft>
              <a:defRPr/>
            </a:pPr>
            <a:r>
              <a:rPr lang="en-US" sz="2000" dirty="0" smtClean="0">
                <a:solidFill>
                  <a:srgbClr val="C00000"/>
                </a:solidFill>
                <a:latin typeface="Britannic Bold" pitchFamily="34" charset="0"/>
              </a:rPr>
              <a:t>We </a:t>
            </a:r>
            <a:r>
              <a:rPr lang="en-US" sz="2000" dirty="0">
                <a:solidFill>
                  <a:srgbClr val="C00000"/>
                </a:solidFill>
                <a:latin typeface="Britannic Bold" pitchFamily="34" charset="0"/>
              </a:rPr>
              <a:t>know what </a:t>
            </a:r>
            <a:r>
              <a:rPr lang="en-US" sz="2000" dirty="0" smtClean="0">
                <a:solidFill>
                  <a:srgbClr val="C00000"/>
                </a:solidFill>
                <a:latin typeface="Britannic Bold" pitchFamily="34" charset="0"/>
              </a:rPr>
              <a:t>things </a:t>
            </a:r>
            <a:r>
              <a:rPr lang="en-US" sz="2000" dirty="0">
                <a:solidFill>
                  <a:srgbClr val="C00000"/>
                </a:solidFill>
                <a:latin typeface="Britannic Bold" pitchFamily="34" charset="0"/>
              </a:rPr>
              <a:t>cost but have no idea what they are worth. We no longer ask of a judicial ruling or a legislative act: Is it good? Is it fair? Is it just? Is it right? Will it help bring about a better society or a better world? Those used to be </a:t>
            </a:r>
            <a:r>
              <a:rPr lang="en-US" sz="2000" i="1" dirty="0">
                <a:solidFill>
                  <a:srgbClr val="C00000"/>
                </a:solidFill>
                <a:latin typeface="Britannic Bold" pitchFamily="34" charset="0"/>
              </a:rPr>
              <a:t>the</a:t>
            </a:r>
            <a:r>
              <a:rPr lang="en-US" sz="2000" dirty="0">
                <a:solidFill>
                  <a:srgbClr val="C00000"/>
                </a:solidFill>
                <a:latin typeface="Britannic Bold" pitchFamily="34" charset="0"/>
              </a:rPr>
              <a:t> political questions, even if they invited no easy answers. </a:t>
            </a:r>
          </a:p>
          <a:p>
            <a:pPr fontAlgn="auto">
              <a:spcBef>
                <a:spcPts val="0"/>
              </a:spcBef>
              <a:spcAft>
                <a:spcPts val="0"/>
              </a:spcAft>
              <a:defRPr/>
            </a:pPr>
            <a:r>
              <a:rPr lang="en-US" sz="2000" dirty="0" smtClean="0">
                <a:latin typeface="Britannic Bold" pitchFamily="34" charset="0"/>
              </a:rPr>
              <a:t>*The </a:t>
            </a:r>
            <a:r>
              <a:rPr lang="en-US" sz="2000" dirty="0">
                <a:latin typeface="Britannic Bold" pitchFamily="34" charset="0"/>
              </a:rPr>
              <a:t>obsession with wealth creation, the cult of privatization and the private sector, the growing disparities of rich and </a:t>
            </a:r>
            <a:r>
              <a:rPr lang="en-US" sz="2000" dirty="0" smtClean="0">
                <a:latin typeface="Britannic Bold" pitchFamily="34" charset="0"/>
              </a:rPr>
              <a:t>poor and </a:t>
            </a:r>
            <a:r>
              <a:rPr lang="en-US" sz="2000" dirty="0">
                <a:latin typeface="Britannic Bold" pitchFamily="34" charset="0"/>
              </a:rPr>
              <a:t>the rhetoric that accompanies these: uncritical admiration for unfettered markets, disdain for the public sector, the delusion of endless growth.</a:t>
            </a:r>
          </a:p>
          <a:p>
            <a:pPr fontAlgn="auto">
              <a:spcBef>
                <a:spcPts val="0"/>
              </a:spcBef>
              <a:spcAft>
                <a:spcPts val="0"/>
              </a:spcAft>
              <a:defRPr/>
            </a:pPr>
            <a:r>
              <a:rPr lang="en-US" sz="2000" dirty="0" smtClean="0">
                <a:latin typeface="Britannic Bold" pitchFamily="34" charset="0"/>
              </a:rPr>
              <a:t>*We </a:t>
            </a:r>
            <a:r>
              <a:rPr lang="en-US" sz="2000" dirty="0">
                <a:latin typeface="Britannic Bold" pitchFamily="34" charset="0"/>
              </a:rPr>
              <a:t>cannot go on living like this….But </a:t>
            </a:r>
            <a:r>
              <a:rPr lang="en-US" sz="2000" dirty="0">
                <a:solidFill>
                  <a:srgbClr val="C00000"/>
                </a:solidFill>
                <a:latin typeface="Britannic Bold" pitchFamily="34" charset="0"/>
              </a:rPr>
              <a:t>if we do no more than pick up the pieces and carry on as before, we can look forward to greater upheavals in years to come</a:t>
            </a:r>
            <a:r>
              <a:rPr lang="en-US" sz="2000" dirty="0" smtClean="0">
                <a:solidFill>
                  <a:srgbClr val="C00000"/>
                </a:solidFill>
                <a:latin typeface="Britannic Bold" pitchFamily="34" charset="0"/>
              </a:rPr>
              <a:t>.</a:t>
            </a:r>
            <a:endParaRPr lang="en-US" sz="2000" dirty="0">
              <a:solidFill>
                <a:srgbClr val="C00000"/>
              </a:solidFill>
              <a:latin typeface="Britannic Bold" pitchFamily="34" charset="0"/>
            </a:endParaRPr>
          </a:p>
        </p:txBody>
      </p:sp>
      <p:pic>
        <p:nvPicPr>
          <p:cNvPr id="5" name="Picture 2"/>
          <p:cNvPicPr>
            <a:picLocks noChangeAspect="1" noChangeArrowheads="1"/>
          </p:cNvPicPr>
          <p:nvPr/>
        </p:nvPicPr>
        <p:blipFill>
          <a:blip r:embed="rId4" cstate="print"/>
          <a:srcRect l="5828" t="6746" r="2873" b="7771"/>
          <a:stretch>
            <a:fillRect/>
          </a:stretch>
        </p:blipFill>
        <p:spPr bwMode="auto">
          <a:xfrm>
            <a:off x="5715000" y="228600"/>
            <a:ext cx="3429000" cy="24075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https://upload.wikimedia.org/wikipedia/commons/f/f5/Gini_Index_US_Counties_2010.jpg"/>
          <p:cNvPicPr>
            <a:picLocks noChangeAspect="1" noChangeArrowheads="1"/>
          </p:cNvPicPr>
          <p:nvPr/>
        </p:nvPicPr>
        <p:blipFill>
          <a:blip r:embed="rId2" cstate="print"/>
          <a:srcRect/>
          <a:stretch>
            <a:fillRect/>
          </a:stretch>
        </p:blipFill>
        <p:spPr bwMode="auto">
          <a:xfrm>
            <a:off x="289890" y="99120"/>
            <a:ext cx="8620558" cy="6377880"/>
          </a:xfrm>
          <a:prstGeom prst="rect">
            <a:avLst/>
          </a:prstGeom>
          <a:noFill/>
        </p:spPr>
      </p:pic>
      <p:pic>
        <p:nvPicPr>
          <p:cNvPr id="3" name="Picture 2" descr="http://www.yaf.org/uploadedImages/Blogs/shutterstock_235352344.jpg"/>
          <p:cNvPicPr>
            <a:picLocks noChangeAspect="1" noChangeArrowheads="1"/>
          </p:cNvPicPr>
          <p:nvPr/>
        </p:nvPicPr>
        <p:blipFill>
          <a:blip r:embed="rId3" cstate="print"/>
          <a:srcRect t="13196" b="15336"/>
          <a:stretch>
            <a:fillRect/>
          </a:stretch>
        </p:blipFill>
        <p:spPr bwMode="auto">
          <a:xfrm>
            <a:off x="7239000" y="5950857"/>
            <a:ext cx="1905000" cy="907143"/>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
          <p:cNvSpPr>
            <a:spLocks noChangeArrowheads="1"/>
          </p:cNvSpPr>
          <p:nvPr/>
        </p:nvSpPr>
        <p:spPr bwMode="auto">
          <a:xfrm>
            <a:off x="0" y="-323850"/>
            <a:ext cx="184150" cy="647700"/>
          </a:xfrm>
          <a:prstGeom prst="rect">
            <a:avLst/>
          </a:prstGeom>
          <a:noFill/>
          <a:ln w="9525">
            <a:noFill/>
            <a:miter lim="800000"/>
            <a:headEnd/>
            <a:tailEnd/>
          </a:ln>
        </p:spPr>
        <p:txBody>
          <a:bodyPr wrap="none" anchor="ctr">
            <a:spAutoFit/>
          </a:bodyPr>
          <a:lstStyle/>
          <a:p>
            <a:pPr eaLnBrk="0" hangingPunct="0"/>
            <a:endParaRPr lang="en-US"/>
          </a:p>
          <a:p>
            <a:pPr eaLnBrk="0" hangingPunct="0"/>
            <a:endParaRPr lang="en-US"/>
          </a:p>
        </p:txBody>
      </p:sp>
      <p:sp>
        <p:nvSpPr>
          <p:cNvPr id="110595" name="Rectangle 2"/>
          <p:cNvSpPr>
            <a:spLocks noChangeArrowheads="1"/>
          </p:cNvSpPr>
          <p:nvPr/>
        </p:nvSpPr>
        <p:spPr bwMode="auto">
          <a:xfrm>
            <a:off x="304800" y="-239713"/>
            <a:ext cx="5486400" cy="7108826"/>
          </a:xfrm>
          <a:prstGeom prst="rect">
            <a:avLst/>
          </a:prstGeom>
          <a:noFill/>
          <a:ln w="9525">
            <a:noFill/>
            <a:miter lim="800000"/>
            <a:headEnd/>
            <a:tailEnd/>
          </a:ln>
        </p:spPr>
        <p:txBody>
          <a:bodyPr anchor="ctr">
            <a:spAutoFit/>
          </a:bodyPr>
          <a:lstStyle/>
          <a:p>
            <a:pPr eaLnBrk="0" hangingPunct="0"/>
            <a:endParaRPr lang="en-US" sz="2400" dirty="0"/>
          </a:p>
          <a:p>
            <a:pPr eaLnBrk="0" hangingPunct="0"/>
            <a:r>
              <a:rPr lang="en-US" sz="2400" dirty="0"/>
              <a:t>It was the best of times, it was the worst of times, it was the age of wisdom, it was the age of foolishness, it was the epoch of belief, it was the epoch of incredulity, it was the season of Light, it was the season of Darkness, it was the spring of hope, it was the winter of despair, we had everything before us, we had nothing before us, we were all going direct to heaven, we were all going direct the other way - in short, the period was so far like the present period.</a:t>
            </a:r>
          </a:p>
          <a:p>
            <a:pPr eaLnBrk="0" hangingPunct="0"/>
            <a:endParaRPr lang="en-US" sz="2400" dirty="0"/>
          </a:p>
          <a:p>
            <a:pPr lvl="1" eaLnBrk="0" hangingPunct="0"/>
            <a:r>
              <a:rPr lang="en-US" sz="2400" b="1" dirty="0">
                <a:hlinkClick r:id="rId2"/>
              </a:rPr>
              <a:t>Charles Dickens</a:t>
            </a:r>
            <a:r>
              <a:rPr lang="en-US" sz="2400" dirty="0"/>
              <a:t>, </a:t>
            </a:r>
            <a:r>
              <a:rPr lang="en-US" sz="2400" i="1" dirty="0"/>
              <a:t>A Tale of Two Cities</a:t>
            </a:r>
            <a:r>
              <a:rPr lang="en-US" sz="2400" dirty="0"/>
              <a:t/>
            </a:r>
            <a:br>
              <a:rPr lang="en-US" sz="2400" dirty="0"/>
            </a:br>
            <a:r>
              <a:rPr lang="en-US" sz="2400" i="1" dirty="0"/>
              <a:t>English novelist (1812 - 1870)</a:t>
            </a:r>
            <a:endParaRPr lang="en-US" sz="2400" dirty="0"/>
          </a:p>
          <a:p>
            <a:pPr eaLnBrk="0" hangingPunct="0"/>
            <a:endParaRPr lang="en-US" sz="2400" dirty="0"/>
          </a:p>
        </p:txBody>
      </p:sp>
      <p:pic>
        <p:nvPicPr>
          <p:cNvPr id="110596" name="Picture 4"/>
          <p:cNvPicPr>
            <a:picLocks noChangeAspect="1" noChangeArrowheads="1"/>
          </p:cNvPicPr>
          <p:nvPr/>
        </p:nvPicPr>
        <p:blipFill>
          <a:blip r:embed="rId3" cstate="print"/>
          <a:srcRect/>
          <a:stretch>
            <a:fillRect/>
          </a:stretch>
        </p:blipFill>
        <p:spPr bwMode="auto">
          <a:xfrm>
            <a:off x="5905500" y="228600"/>
            <a:ext cx="3238500" cy="45720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come inequality"/>
          <p:cNvPicPr>
            <a:picLocks noChangeAspect="1" noChangeArrowheads="1"/>
          </p:cNvPicPr>
          <p:nvPr/>
        </p:nvPicPr>
        <p:blipFill>
          <a:blip r:embed="rId2" cstate="print"/>
          <a:srcRect/>
          <a:stretch>
            <a:fillRect/>
          </a:stretch>
        </p:blipFill>
        <p:spPr bwMode="auto">
          <a:xfrm>
            <a:off x="179607" y="609600"/>
            <a:ext cx="8825302" cy="5257800"/>
          </a:xfrm>
          <a:prstGeom prst="rect">
            <a:avLst/>
          </a:prstGeom>
          <a:noFill/>
        </p:spPr>
      </p:pic>
      <p:pic>
        <p:nvPicPr>
          <p:cNvPr id="3" name="Picture 2" descr="http://www.yaf.org/uploadedImages/Blogs/shutterstock_235352344.jpg"/>
          <p:cNvPicPr>
            <a:picLocks noChangeAspect="1" noChangeArrowheads="1"/>
          </p:cNvPicPr>
          <p:nvPr/>
        </p:nvPicPr>
        <p:blipFill>
          <a:blip r:embed="rId3" cstate="print"/>
          <a:srcRect t="13196" b="15336"/>
          <a:stretch>
            <a:fillRect/>
          </a:stretch>
        </p:blipFill>
        <p:spPr bwMode="auto">
          <a:xfrm>
            <a:off x="6705599" y="5696857"/>
            <a:ext cx="2438401" cy="1161143"/>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33164</TotalTime>
  <Words>3604</Words>
  <Application>Microsoft Office PowerPoint</Application>
  <PresentationFormat>On-screen Show (4:3)</PresentationFormat>
  <Paragraphs>248</Paragraphs>
  <Slides>80</Slides>
  <Notes>22</Notes>
  <HiddenSlides>0</HiddenSlides>
  <MMClips>0</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Office Theme</vt:lpstr>
      <vt:lpstr>Slide 1</vt:lpstr>
      <vt:lpstr>ILL FARES THE LAND: AN ERA OF NATIONAL CIVIC CATASTROPHE or “LIFE ON OUR PLANTATION”</vt:lpstr>
      <vt:lpstr>WAS ORWELL 30 YEARS OFF??</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II. THE MIDDLE CLASS  (and JUST ABOUT EVERYONE ELSE):  TRAPPED,FRUSTRATED and ANGRY </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U.S. Techno-Peasant Numbers</vt:lpstr>
      <vt:lpstr>Slide 43</vt:lpstr>
      <vt:lpstr>Slide 44</vt:lpstr>
      <vt:lpstr>Slide 45</vt:lpstr>
      <vt:lpstr>Slide 46</vt:lpstr>
      <vt:lpstr>Slide 47</vt:lpstr>
      <vt:lpstr>III. THE TRAGIC IMPLICATIONS of INEQUALITY for CIVIL SOCIETY:  HEALTH and SOCIAL PROBLEMS</vt:lpstr>
      <vt:lpstr>Slide 49</vt:lpstr>
      <vt:lpstr>OPTIMAL HEALTH OUTCOMES DEPEND ON SOCIAL and ECONOMIC JUSTICE </vt:lpstr>
      <vt:lpstr>Slide 51</vt:lpstr>
      <vt:lpstr>Slide 52</vt:lpstr>
      <vt:lpstr>Death rate for U.S. non-Hispanic whites (USW), U.S. Hispanics and six comparison countries, aged 45-54. (Source: Proceedings of the National Academy of Sciences.) </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                            GOVERNMENT BY LOBBYISTS 1.  Lobbyists are the major source of technical information for legislation. (Think Chamber of Commerce, ALEC) 2.  Think tanks, interest affinity groups, and astroturf organizations frame the “intellectual environment.” 3.  Business interests curate media content. 4.  Revolving door between legislative staff and corporate/lobbying employment. 5.  Businesses are a major source of campaign funds. 6.  Many businesses have tax and regulatory subsidies. 7.  Corporations are legal “persons” and money is speech. 8.  Business lobbyists spend $34 for every $1 spent by opponents (13x more on lobbying than on political action). 9.  Frequent legal challenges to regulatory constraints.  Companies that spend more on lobbying have a greater return on equity, have stocks that outperform the DJA, have lower tax rates,  and are less likely to be investigated for fraud.</vt:lpstr>
      <vt:lpstr>Slide 71</vt:lpstr>
      <vt:lpstr>Slide 72</vt:lpstr>
      <vt:lpstr>Slide 73</vt:lpstr>
      <vt:lpstr>Slide 74</vt:lpstr>
      <vt:lpstr>Slide 75</vt:lpstr>
      <vt:lpstr>Slide 76</vt:lpstr>
      <vt:lpstr>Slide 77</vt:lpstr>
      <vt:lpstr>Slide 78</vt:lpstr>
      <vt:lpstr>Slide 79</vt:lpstr>
      <vt:lpstr>Slide 80</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INCOME INEQUALITY TALK</dc:title>
  <dc:creator>user</dc:creator>
  <cp:lastModifiedBy>user</cp:lastModifiedBy>
  <cp:revision>1606</cp:revision>
  <dcterms:created xsi:type="dcterms:W3CDTF">2016-03-11T10:40:06Z</dcterms:created>
  <dcterms:modified xsi:type="dcterms:W3CDTF">2016-04-20T01:27:07Z</dcterms:modified>
</cp:coreProperties>
</file>