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D69A-01FE-4968-BF0F-7EACF015FF38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3962-FED5-4E46-93F1-4E33D131E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D69A-01FE-4968-BF0F-7EACF015FF38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3962-FED5-4E46-93F1-4E33D131E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D69A-01FE-4968-BF0F-7EACF015FF38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3962-FED5-4E46-93F1-4E33D131E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D69A-01FE-4968-BF0F-7EACF015FF38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3962-FED5-4E46-93F1-4E33D131E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D69A-01FE-4968-BF0F-7EACF015FF38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3962-FED5-4E46-93F1-4E33D131E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D69A-01FE-4968-BF0F-7EACF015FF38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3962-FED5-4E46-93F1-4E33D131E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D69A-01FE-4968-BF0F-7EACF015FF38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3962-FED5-4E46-93F1-4E33D131E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D69A-01FE-4968-BF0F-7EACF015FF38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3962-FED5-4E46-93F1-4E33D131E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D69A-01FE-4968-BF0F-7EACF015FF38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3962-FED5-4E46-93F1-4E33D131E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D69A-01FE-4968-BF0F-7EACF015FF38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3962-FED5-4E46-93F1-4E33D131E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3D69A-01FE-4968-BF0F-7EACF015FF38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73962-FED5-4E46-93F1-4E33D131EE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3D69A-01FE-4968-BF0F-7EACF015FF38}" type="datetimeFigureOut">
              <a:rPr lang="en-US" smtClean="0"/>
              <a:t>9/4/2012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73962-FED5-4E46-93F1-4E33D131EE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Trade in Central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525963"/>
          </a:xfrm>
        </p:spPr>
        <p:txBody>
          <a:bodyPr/>
          <a:lstStyle/>
          <a:p>
            <a:r>
              <a:rPr lang="en-US" sz="2400" dirty="0"/>
              <a:t>Uzbekistan, Kazakhstan, Turkmenistan, </a:t>
            </a:r>
            <a:r>
              <a:rPr lang="en-US" sz="2400" dirty="0" err="1"/>
              <a:t>Krgyz</a:t>
            </a:r>
            <a:r>
              <a:rPr lang="en-US" sz="2400" dirty="0"/>
              <a:t> Republic, and </a:t>
            </a:r>
            <a:r>
              <a:rPr lang="en-US" sz="2400" dirty="0" smtClean="0"/>
              <a:t>Tajikistan</a:t>
            </a:r>
          </a:p>
          <a:p>
            <a:r>
              <a:rPr lang="en-US" sz="2400" dirty="0" smtClean="0"/>
              <a:t>All have an abundance of natural resources and energy potential</a:t>
            </a:r>
          </a:p>
          <a:p>
            <a:r>
              <a:rPr lang="en-US" sz="2400" dirty="0" smtClean="0"/>
              <a:t>Modern economic and social climate shaped by their membership in the USSR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il_fi" descr="http://upload.wikimedia.org/wikipedia/commons/thumb/8/88/Central_Asia_%28orthographic_projection%29.svg/200px-Central_Asia_%28orthographic_projection%29.sv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657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Central Asia could supply energy to all surrounding regions</a:t>
            </a:r>
          </a:p>
          <a:p>
            <a:r>
              <a:rPr lang="en-US" dirty="0" smtClean="0"/>
              <a:t>Would bring higher standard of living and political and economic stability</a:t>
            </a:r>
          </a:p>
          <a:p>
            <a:r>
              <a:rPr lang="en-US" dirty="0" smtClean="0"/>
              <a:t>Such stability hinders ability of groups like Al-Qaeda </a:t>
            </a:r>
          </a:p>
          <a:p>
            <a:r>
              <a:rPr lang="en-US" dirty="0" smtClean="0"/>
              <a:t>US Foreign Policy goal: Return of power to Afghan government</a:t>
            </a:r>
            <a:endParaRPr lang="en-US" dirty="0"/>
          </a:p>
        </p:txBody>
      </p:sp>
      <p:pic>
        <p:nvPicPr>
          <p:cNvPr id="4" name="Picture 3" descr="A US Army Marksmanship Unit member helps an Afghan National Army soldier make adjustments to his M-16 rifle during the Basic Rifle Marksmanship Instructor Course at Kabul Military Training Center, Afghanistan (ISAF photo by US Air Force Staff Sgt. Joseph Swafford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419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Asian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76400"/>
            <a:ext cx="3810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Arid climate caused nomads to rule for most of early history (steppe nomads)</a:t>
            </a:r>
          </a:p>
          <a:p>
            <a:r>
              <a:rPr lang="en-US" sz="2400" dirty="0" smtClean="0"/>
              <a:t>As a result experienced constant conflict</a:t>
            </a:r>
          </a:p>
          <a:p>
            <a:r>
              <a:rPr lang="en-US" sz="2400" dirty="0" smtClean="0"/>
              <a:t>Staging point for the Huns</a:t>
            </a:r>
          </a:p>
          <a:p>
            <a:r>
              <a:rPr lang="en-US" sz="2400" dirty="0" smtClean="0"/>
              <a:t>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century, firearms allowed settled people to maintain power</a:t>
            </a:r>
            <a:endParaRPr lang="en-US" sz="2400" dirty="0"/>
          </a:p>
        </p:txBody>
      </p:sp>
      <p:pic>
        <p:nvPicPr>
          <p:cNvPr id="16386" name="Picture 2" descr="File:Men from Khi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3943350" cy="497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Asia in the USSR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524000"/>
            <a:ext cx="3733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USSR had large military, and economic interest in Central Asia</a:t>
            </a:r>
          </a:p>
          <a:p>
            <a:r>
              <a:rPr lang="en-US" sz="2400" dirty="0" smtClean="0"/>
              <a:t>As a result, it subsidized 25-50% of each state’s budget</a:t>
            </a:r>
          </a:p>
          <a:p>
            <a:r>
              <a:rPr lang="en-US" sz="2400" dirty="0" smtClean="0"/>
              <a:t>Pitted regional powers against each other</a:t>
            </a:r>
          </a:p>
          <a:p>
            <a:r>
              <a:rPr lang="en-US" sz="2400" dirty="0" smtClean="0"/>
              <a:t>Suffered from failed attempts at collectivized farms</a:t>
            </a:r>
          </a:p>
          <a:p>
            <a:r>
              <a:rPr lang="en-US" sz="2400" dirty="0" smtClean="0"/>
              <a:t>Drained of resources needed, used as nuclear testing grounds</a:t>
            </a:r>
          </a:p>
          <a:p>
            <a:r>
              <a:rPr lang="en-US" sz="2400" dirty="0" smtClean="0"/>
              <a:t>Viewed Central Asian’s as ethnically inferior</a:t>
            </a:r>
          </a:p>
          <a:p>
            <a:endParaRPr lang="en-US" sz="2400" dirty="0"/>
          </a:p>
        </p:txBody>
      </p:sp>
      <p:pic>
        <p:nvPicPr>
          <p:cNvPr id="1026" name="Picture 2" descr="File:Soviet Central Asia administrative divisions 1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4380478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the Soviet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600200"/>
            <a:ext cx="3962400" cy="4648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Because of fall, 25-50% of state budget was lost</a:t>
            </a:r>
          </a:p>
          <a:p>
            <a:r>
              <a:rPr lang="en-US" dirty="0" smtClean="0"/>
              <a:t>Power retained by former Soviet Autocracies</a:t>
            </a:r>
          </a:p>
          <a:p>
            <a:r>
              <a:rPr lang="en-US" dirty="0" smtClean="0"/>
              <a:t>Many Soviet energy and resource projects were left unfinished</a:t>
            </a:r>
          </a:p>
          <a:p>
            <a:r>
              <a:rPr lang="en-US" dirty="0" smtClean="0"/>
              <a:t>Energy Demand significantly less than during Cold War</a:t>
            </a:r>
            <a:endParaRPr lang="en-US" dirty="0"/>
          </a:p>
        </p:txBody>
      </p:sp>
      <p:pic>
        <p:nvPicPr>
          <p:cNvPr id="4" name="il_fi" descr="http://www-tc.pbs.org/wnet/wideangle/files/home/wnetwp/webroot/wnet/wp-content/blogs.dir/2/files/2008/06/photo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419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524000"/>
            <a:ext cx="4419600" cy="4191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Drastic drop in trade from multilateral to bilateral</a:t>
            </a:r>
          </a:p>
          <a:p>
            <a:r>
              <a:rPr lang="en-US" dirty="0" smtClean="0"/>
              <a:t>Trade  volume went down by 68%</a:t>
            </a:r>
          </a:p>
          <a:p>
            <a:r>
              <a:rPr lang="en-US" dirty="0" smtClean="0"/>
              <a:t>Poorly managed dams and energy projects had disastrous effects</a:t>
            </a:r>
          </a:p>
          <a:p>
            <a:r>
              <a:rPr lang="en-US" dirty="0" smtClean="0"/>
              <a:t>Water heavily polluted</a:t>
            </a:r>
          </a:p>
          <a:p>
            <a:r>
              <a:rPr lang="en-US" dirty="0" smtClean="0"/>
              <a:t>Breakdown of regional water and electricity trading dipped the region into further poverty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7414" name="Picture 6" descr="http://www.satrapia.com/uploads/pics/Drought_CentralA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41656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Asian Potential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524000"/>
            <a:ext cx="38862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Suspended power projects could be completed</a:t>
            </a:r>
          </a:p>
          <a:p>
            <a:r>
              <a:rPr lang="en-US" dirty="0" smtClean="0"/>
              <a:t>Large sunk costs already incurred by Soviets</a:t>
            </a:r>
          </a:p>
          <a:p>
            <a:r>
              <a:rPr lang="en-US" dirty="0" smtClean="0"/>
              <a:t>Soviets designed facilities for regional distribution</a:t>
            </a:r>
          </a:p>
          <a:p>
            <a:r>
              <a:rPr lang="en-US" dirty="0" smtClean="0"/>
              <a:t>Could supply nearby regions with energy</a:t>
            </a:r>
          </a:p>
          <a:p>
            <a:r>
              <a:rPr lang="en-US" dirty="0" smtClean="0"/>
              <a:t>Could complement Thermal power (winter) with hydropower surplus in spring and summer</a:t>
            </a:r>
            <a:endParaRPr lang="en-US" dirty="0"/>
          </a:p>
        </p:txBody>
      </p:sp>
      <p:pic>
        <p:nvPicPr>
          <p:cNvPr id="19458" name="Picture 2" descr="http://infranetlab.org/blog/wp-content/uploads/2008/09/08_09_03_central_asia_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7625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Energy potential is heavily impeded by political and civil strife</a:t>
            </a:r>
          </a:p>
          <a:p>
            <a:r>
              <a:rPr lang="en-US" dirty="0" smtClean="0"/>
              <a:t>July 2010, Uzbekistan blocks Tajik construction of </a:t>
            </a:r>
            <a:r>
              <a:rPr lang="en-US" dirty="0" err="1" smtClean="0"/>
              <a:t>Rogun</a:t>
            </a:r>
            <a:r>
              <a:rPr lang="en-US" dirty="0" smtClean="0"/>
              <a:t> dam</a:t>
            </a:r>
          </a:p>
          <a:p>
            <a:r>
              <a:rPr lang="en-US" dirty="0" smtClean="0"/>
              <a:t>Downstream countries do not want hindered water sources</a:t>
            </a:r>
          </a:p>
          <a:p>
            <a:r>
              <a:rPr lang="en-US" dirty="0" smtClean="0"/>
              <a:t>Water sources essential to developing regions</a:t>
            </a:r>
          </a:p>
          <a:p>
            <a:endParaRPr lang="en-US" dirty="0" smtClean="0"/>
          </a:p>
        </p:txBody>
      </p:sp>
      <p:pic>
        <p:nvPicPr>
          <p:cNvPr id="23556" name="Picture 4" descr="South Eastern Europe to Central Asia: political transition and environmental ris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371600"/>
            <a:ext cx="4087355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Investment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Political instability causes uneasiness and unwillingness in investors</a:t>
            </a:r>
          </a:p>
          <a:p>
            <a:r>
              <a:rPr lang="en-US" dirty="0" smtClean="0"/>
              <a:t>For instance, </a:t>
            </a:r>
            <a:r>
              <a:rPr lang="en-US" dirty="0" err="1" smtClean="0"/>
              <a:t>Tajikstan’s</a:t>
            </a:r>
            <a:r>
              <a:rPr lang="en-US" dirty="0" smtClean="0"/>
              <a:t> </a:t>
            </a:r>
            <a:r>
              <a:rPr lang="en-US" dirty="0" err="1" smtClean="0"/>
              <a:t>Rogun</a:t>
            </a:r>
            <a:r>
              <a:rPr lang="en-US" dirty="0" smtClean="0"/>
              <a:t> dam will cost 85% of its Gross National Income</a:t>
            </a:r>
          </a:p>
          <a:p>
            <a:r>
              <a:rPr lang="en-US" dirty="0" smtClean="0"/>
              <a:t>In 2007 a Chinese Investment company pulled out of the </a:t>
            </a:r>
            <a:r>
              <a:rPr lang="en-US" dirty="0" err="1" smtClean="0"/>
              <a:t>Rogun</a:t>
            </a:r>
            <a:r>
              <a:rPr lang="en-US" dirty="0" smtClean="0"/>
              <a:t> dam</a:t>
            </a:r>
          </a:p>
          <a:p>
            <a:r>
              <a:rPr lang="en-US" dirty="0" smtClean="0"/>
              <a:t>Foreign Direct Investment increased due to eased investment law</a:t>
            </a:r>
          </a:p>
          <a:p>
            <a:r>
              <a:rPr lang="en-US" dirty="0" smtClean="0"/>
              <a:t>Fell again during global recession</a:t>
            </a:r>
          </a:p>
        </p:txBody>
      </p:sp>
      <p:pic>
        <p:nvPicPr>
          <p:cNvPr id="22530" name="Picture 2" descr="http://www.gki.tj/img/fg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238625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Solutions:  CASARED-1000/ CAEWDP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00200"/>
            <a:ext cx="39624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Central Asia South Asia Regional Energy Development-1000 World Bank’s solution</a:t>
            </a:r>
          </a:p>
          <a:p>
            <a:r>
              <a:rPr lang="en-US" dirty="0" smtClean="0"/>
              <a:t>Proposes interconnected energy grid linking Central Asia</a:t>
            </a:r>
          </a:p>
          <a:p>
            <a:r>
              <a:rPr lang="en-US" dirty="0" smtClean="0"/>
              <a:t>Facilitates multilateral energy trade network</a:t>
            </a:r>
          </a:p>
          <a:p>
            <a:r>
              <a:rPr lang="en-US" dirty="0" smtClean="0"/>
              <a:t>Unfortunately, has no regional executive authority</a:t>
            </a:r>
          </a:p>
          <a:p>
            <a:r>
              <a:rPr lang="en-US" dirty="0" smtClean="0"/>
              <a:t>Central Asia Energy Water Development Program: Also prompted by the World Bank</a:t>
            </a:r>
          </a:p>
          <a:p>
            <a:r>
              <a:rPr lang="en-US" dirty="0" smtClean="0"/>
              <a:t>Seeks to improve investment information</a:t>
            </a:r>
          </a:p>
        </p:txBody>
      </p:sp>
      <p:pic>
        <p:nvPicPr>
          <p:cNvPr id="4" name="il_fi" descr="http://casa-1000.com/images/map-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4267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437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Energy Trade in Central Asia</vt:lpstr>
      <vt:lpstr>Central Asian History</vt:lpstr>
      <vt:lpstr>Central Asia in the USSR</vt:lpstr>
      <vt:lpstr>Fall of the Soviet Union</vt:lpstr>
      <vt:lpstr>Economic Decline</vt:lpstr>
      <vt:lpstr>Central Asian Potential</vt:lpstr>
      <vt:lpstr>Political Tensions</vt:lpstr>
      <vt:lpstr>Foreign Investment</vt:lpstr>
      <vt:lpstr>Solutions:  CASARED-1000/ CAEWDP</vt:lpstr>
      <vt:lpstr>World Interest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Trade in Central Asia</dc:title>
  <dc:creator>Nate</dc:creator>
  <cp:lastModifiedBy>Nate</cp:lastModifiedBy>
  <cp:revision>14</cp:revision>
  <dcterms:created xsi:type="dcterms:W3CDTF">2012-09-05T05:54:53Z</dcterms:created>
  <dcterms:modified xsi:type="dcterms:W3CDTF">2012-09-05T17:15:55Z</dcterms:modified>
</cp:coreProperties>
</file>