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888888888888904E-2"/>
          <c:y val="0"/>
          <c:w val="0.96604938271604934"/>
          <c:h val="0.614112178999253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explosion val="25"/>
          <c:cat>
            <c:strRef>
              <c:f>Feuil1!$A$2:$A$8</c:f>
              <c:strCache>
                <c:ptCount val="7"/>
                <c:pt idx="0">
                  <c:v>coal</c:v>
                </c:pt>
                <c:pt idx="1">
                  <c:v>crude oil</c:v>
                </c:pt>
                <c:pt idx="2">
                  <c:v>natural gas</c:v>
                </c:pt>
                <c:pt idx="3">
                  <c:v>nuclear</c:v>
                </c:pt>
                <c:pt idx="4">
                  <c:v>hydro</c:v>
                </c:pt>
                <c:pt idx="5">
                  <c:v>geothermal, solar and wind</c:v>
                </c:pt>
                <c:pt idx="6">
                  <c:v>biofuels and waste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42.95</c:v>
                </c:pt>
                <c:pt idx="1">
                  <c:v>3.44</c:v>
                </c:pt>
                <c:pt idx="2">
                  <c:v>18.22</c:v>
                </c:pt>
                <c:pt idx="3">
                  <c:v>33.81</c:v>
                </c:pt>
                <c:pt idx="4">
                  <c:v>1.25</c:v>
                </c:pt>
                <c:pt idx="5">
                  <c:v>0.16</c:v>
                </c:pt>
                <c:pt idx="6">
                  <c:v>0.22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en-US" dirty="0"/>
              <a:t>Electricity production from renewable </a:t>
            </a:r>
            <a:r>
              <a:rPr lang="en-US" dirty="0" smtClean="0"/>
              <a:t>energies, 2010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Electricity production from renewable energies</c:v>
                </c:pt>
              </c:strCache>
            </c:strRef>
          </c:tx>
          <c:explosion val="43"/>
          <c:dPt>
            <c:idx val="3"/>
            <c:explosion val="54"/>
          </c:dPt>
          <c:cat>
            <c:strRef>
              <c:f>Feuil1!$A$2:$A$5</c:f>
              <c:strCache>
                <c:ptCount val="4"/>
                <c:pt idx="0">
                  <c:v>Wind</c:v>
                </c:pt>
                <c:pt idx="1">
                  <c:v>Biomass</c:v>
                </c:pt>
                <c:pt idx="2">
                  <c:v>Solar</c:v>
                </c:pt>
                <c:pt idx="3">
                  <c:v>Hydraulic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</c:v>
                </c:pt>
                <c:pt idx="1">
                  <c:v>7.3</c:v>
                </c:pt>
                <c:pt idx="2">
                  <c:v>11.9</c:v>
                </c:pt>
                <c:pt idx="3">
                  <c:v>71.8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DACCC-A446-4EF1-869D-967C65C3E20E}" type="datetimeFigureOut">
              <a:rPr lang="fr-FR" smtClean="0"/>
              <a:pPr/>
              <a:t>29/08/2012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A5CB9-7E6F-4F62-A18C-4235BB400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5CB9-7E6F-4F62-A18C-4235BB40072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E9E9-5D42-44D8-BA0D-F777C185D9C7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33FE-CDAC-41FC-AE9E-051EB77F8722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8ABC-725D-4089-A41F-B15C68B9877D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6CE7-999F-4C1D-A8F0-FB01C1D2C08F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1DB4-6902-4B13-9008-B316C96287B8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F5AC-1DF8-40EF-9B00-BC679E7BA644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12ED-3BD6-4B7F-B53C-27C4FD21E42B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C88-4C5F-49E0-84AE-122990C83522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689-C1C0-4808-9688-635C6D320790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1E72-2782-4F88-A40D-3A39753A1B52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4AD-1DAF-49FA-A64E-BD7F5F174354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564E-8410-4E1E-989C-FDA5CC45A5D3}" type="datetime1">
              <a:rPr lang="fr-FR" smtClean="0"/>
              <a:pPr/>
              <a:t>29/08/2012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86D2-23E6-49F8-9834-3FBB772E9F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0"/>
            <a:ext cx="8129590" cy="324328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HOW IS 100% RENEWABLE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ENERGIES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POSSIBLE IN SOUTH KOREA BY 2020 ?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 descr="top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928934"/>
            <a:ext cx="573605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GENI-logo-twi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000636"/>
            <a:ext cx="1233101" cy="116522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Potential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in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fr-FR" dirty="0"/>
          </a:p>
        </p:txBody>
      </p:sp>
      <p:pic>
        <p:nvPicPr>
          <p:cNvPr id="6" name="Espace réservé du contenu 5" descr="img_01_040202-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85992"/>
            <a:ext cx="3357586" cy="1840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1934" y="2786058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Extension of </a:t>
            </a:r>
            <a:r>
              <a:rPr lang="fr-FR" dirty="0" err="1" smtClean="0"/>
              <a:t>Cheongpyeong</a:t>
            </a:r>
            <a:r>
              <a:rPr lang="fr-FR" dirty="0" smtClean="0"/>
              <a:t> hydro power plant :</a:t>
            </a:r>
          </a:p>
          <a:p>
            <a:r>
              <a:rPr lang="fr-FR" dirty="0" err="1" smtClean="0"/>
              <a:t>Extended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r>
              <a:rPr lang="fr-FR" dirty="0" smtClean="0"/>
              <a:t>: </a:t>
            </a:r>
            <a:r>
              <a:rPr lang="fr-FR" b="1" dirty="0" smtClean="0"/>
              <a:t>60MW</a:t>
            </a:r>
            <a:endParaRPr lang="fr-FR" b="1" dirty="0"/>
          </a:p>
        </p:txBody>
      </p:sp>
      <p:pic>
        <p:nvPicPr>
          <p:cNvPr id="8" name="Image 7" descr="img_sub_3_2_4_2_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86256"/>
            <a:ext cx="3388918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71472" y="5000636"/>
            <a:ext cx="4652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Jeju</a:t>
            </a:r>
            <a:r>
              <a:rPr lang="fr-FR" dirty="0" smtClean="0"/>
              <a:t> Offshore Wind Power Construction Project:</a:t>
            </a:r>
          </a:p>
          <a:p>
            <a:r>
              <a:rPr lang="fr-FR" dirty="0" err="1" smtClean="0"/>
              <a:t>Capacity</a:t>
            </a:r>
            <a:r>
              <a:rPr lang="fr-FR" dirty="0" smtClean="0"/>
              <a:t>: </a:t>
            </a:r>
            <a:r>
              <a:rPr lang="fr-FR" b="1" dirty="0" smtClean="0"/>
              <a:t>30MW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58" y="1500174"/>
            <a:ext cx="25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Hydro and Tidal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Potential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in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fr-FR" dirty="0"/>
          </a:p>
        </p:txBody>
      </p:sp>
      <p:pic>
        <p:nvPicPr>
          <p:cNvPr id="5" name="Espace réservé du contenu 4" descr="img_sub_3_2_4_2_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2606860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6D2-23E6-49F8-9834-3FBB772E9F44}" type="slidenum">
              <a:rPr lang="fr-FR" sz="1800" b="1" smtClean="0">
                <a:solidFill>
                  <a:schemeClr val="tx1"/>
                </a:solidFill>
              </a:rPr>
              <a:pPr/>
              <a:t>11</a:t>
            </a:fld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4286256"/>
            <a:ext cx="453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Incheon </a:t>
            </a:r>
            <a:r>
              <a:rPr lang="fr-FR" dirty="0" err="1" smtClean="0"/>
              <a:t>Bay</a:t>
            </a:r>
            <a:r>
              <a:rPr lang="fr-FR" dirty="0" smtClean="0"/>
              <a:t> Tidal Power Project: </a:t>
            </a:r>
          </a:p>
          <a:p>
            <a:r>
              <a:rPr lang="fr-FR" dirty="0" err="1" smtClean="0"/>
              <a:t>Capacity</a:t>
            </a:r>
            <a:r>
              <a:rPr lang="fr-FR" dirty="0" smtClean="0"/>
              <a:t>: 1,320MW – </a:t>
            </a:r>
            <a:r>
              <a:rPr lang="fr-FR" dirty="0" err="1" smtClean="0"/>
              <a:t>Annual</a:t>
            </a:r>
            <a:r>
              <a:rPr lang="fr-FR" dirty="0" smtClean="0"/>
              <a:t> output: 2,4 </a:t>
            </a:r>
            <a:r>
              <a:rPr lang="fr-FR" dirty="0" err="1" smtClean="0"/>
              <a:t>GWh</a:t>
            </a:r>
            <a:endParaRPr lang="fr-FR" dirty="0"/>
          </a:p>
        </p:txBody>
      </p:sp>
      <p:pic>
        <p:nvPicPr>
          <p:cNvPr id="7" name="Image 6" descr="img_sub_3_2_4_2_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1" y="3714751"/>
            <a:ext cx="3258577" cy="178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3286116" y="2214554"/>
            <a:ext cx="432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Busan Wind Power Construction Project</a:t>
            </a:r>
          </a:p>
          <a:p>
            <a:r>
              <a:rPr lang="fr-FR" dirty="0" err="1" smtClean="0"/>
              <a:t>Capacity</a:t>
            </a:r>
            <a:r>
              <a:rPr lang="fr-FR" dirty="0" smtClean="0"/>
              <a:t>: 10MW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Potential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in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fr-FR" dirty="0"/>
          </a:p>
        </p:txBody>
      </p:sp>
      <p:pic>
        <p:nvPicPr>
          <p:cNvPr id="5" name="Espace réservé du contenu 4" descr="solar.png"/>
          <p:cNvPicPr>
            <a:picLocks noGrp="1" noChangeAspect="1"/>
          </p:cNvPicPr>
          <p:nvPr>
            <p:ph idx="1"/>
          </p:nvPr>
        </p:nvPicPr>
        <p:blipFill>
          <a:blip r:embed="rId2"/>
          <a:srcRect l="8523" t="946" r="11417"/>
          <a:stretch>
            <a:fillRect/>
          </a:stretch>
        </p:blipFill>
        <p:spPr>
          <a:xfrm>
            <a:off x="1571604" y="1928802"/>
            <a:ext cx="5929354" cy="448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6488668"/>
            <a:ext cx="335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Global Horizontal </a:t>
            </a:r>
            <a:r>
              <a:rPr lang="fr-FR" b="1" i="1" dirty="0" err="1" smtClean="0"/>
              <a:t>Solar</a:t>
            </a:r>
            <a:r>
              <a:rPr lang="fr-FR" b="1" i="1" dirty="0" smtClean="0"/>
              <a:t> Radiation</a:t>
            </a:r>
            <a:endParaRPr lang="fr-FR" b="1" i="1" dirty="0"/>
          </a:p>
        </p:txBody>
      </p:sp>
      <p:sp>
        <p:nvSpPr>
          <p:cNvPr id="7" name="Rectangle 6"/>
          <p:cNvSpPr/>
          <p:nvPr/>
        </p:nvSpPr>
        <p:spPr>
          <a:xfrm>
            <a:off x="785786" y="1285860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</a:rPr>
              <a:t>Solar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Potential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in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857364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</a:rPr>
              <a:t>Geothermal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8" t="19888" r="52662" b="12241"/>
          <a:stretch>
            <a:fillRect/>
          </a:stretch>
        </p:blipFill>
        <p:spPr bwMode="auto">
          <a:xfrm>
            <a:off x="4214810" y="1500174"/>
            <a:ext cx="4071966" cy="4489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500166" y="3714752"/>
            <a:ext cx="2175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High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potential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low</a:t>
            </a:r>
            <a:endParaRPr lang="fr-F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temperatures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372" y="6143644"/>
            <a:ext cx="428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Heat Flow Distribution map of South Korea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Targets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fr-FR" dirty="0"/>
          </a:p>
        </p:txBody>
      </p:sp>
      <p:pic>
        <p:nvPicPr>
          <p:cNvPr id="5" name="Espace réservé du contenu 4" descr="1107_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6788369" cy="5510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ENI-logo-tw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5072074"/>
            <a:ext cx="1384300" cy="1308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South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Korea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Espace réservé du contenu 4" descr="250px-South_Korea_(orthographic_projection)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643050"/>
            <a:ext cx="3905269" cy="390526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/>
                </a:solidFill>
              </a:rPr>
              <a:pPr/>
              <a:t>2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2066" y="1857364"/>
            <a:ext cx="3286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b="1" dirty="0" smtClean="0"/>
              <a:t>48 million </a:t>
            </a:r>
            <a:r>
              <a:rPr lang="fr-FR" sz="2000" dirty="0" smtClean="0"/>
              <a:t>population</a:t>
            </a:r>
          </a:p>
          <a:p>
            <a:pPr>
              <a:buFont typeface="Wingdings" pitchFamily="2" charset="2"/>
              <a:buChar char="Ø"/>
            </a:pP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b="1" dirty="0" err="1" smtClean="0"/>
              <a:t>Only</a:t>
            </a:r>
            <a:r>
              <a:rPr lang="fr-FR" sz="2000" b="1" dirty="0" smtClean="0"/>
              <a:t> </a:t>
            </a:r>
            <a:r>
              <a:rPr lang="fr-FR" sz="2000" dirty="0" smtClean="0"/>
              <a:t>border: </a:t>
            </a:r>
            <a:r>
              <a:rPr lang="fr-FR" sz="2000" dirty="0" err="1" smtClean="0"/>
              <a:t>North</a:t>
            </a:r>
            <a:r>
              <a:rPr lang="fr-FR" sz="2000" dirty="0" smtClean="0"/>
              <a:t> </a:t>
            </a:r>
            <a:r>
              <a:rPr lang="fr-FR" sz="2000" dirty="0" err="1" smtClean="0"/>
              <a:t>Korea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b="1" dirty="0" err="1" smtClean="0"/>
              <a:t>member</a:t>
            </a:r>
            <a:r>
              <a:rPr lang="fr-FR" sz="2000" dirty="0" smtClean="0"/>
              <a:t> of </a:t>
            </a:r>
            <a:r>
              <a:rPr lang="fr-FR" sz="2000" dirty="0" err="1" smtClean="0"/>
              <a:t>many</a:t>
            </a:r>
            <a:r>
              <a:rPr lang="fr-FR" sz="2000" dirty="0" smtClean="0"/>
              <a:t> </a:t>
            </a:r>
            <a:r>
              <a:rPr lang="fr-FR" sz="2000" dirty="0" err="1" smtClean="0"/>
              <a:t>organizations</a:t>
            </a:r>
            <a:r>
              <a:rPr lang="fr-FR" sz="2000" dirty="0" smtClean="0"/>
              <a:t> (APEC, IEA, OECD…)</a:t>
            </a:r>
          </a:p>
          <a:p>
            <a:pPr>
              <a:buFont typeface="Wingdings" pitchFamily="2" charset="2"/>
              <a:buChar char="Ø"/>
            </a:pP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b="1" dirty="0" smtClean="0"/>
              <a:t>No </a:t>
            </a:r>
            <a:r>
              <a:rPr lang="fr-FR" sz="2000" b="1" dirty="0" err="1" smtClean="0"/>
              <a:t>primary</a:t>
            </a:r>
            <a:r>
              <a:rPr lang="fr-FR" sz="2000" b="1" dirty="0" smtClean="0"/>
              <a:t> ressources </a:t>
            </a:r>
            <a:r>
              <a:rPr lang="fr-FR" sz="2000" dirty="0" smtClean="0"/>
              <a:t>=&gt; 97% </a:t>
            </a:r>
            <a:r>
              <a:rPr lang="fr-FR" sz="2000" dirty="0" err="1" smtClean="0"/>
              <a:t>dependant</a:t>
            </a:r>
            <a:r>
              <a:rPr lang="fr-FR" sz="2000" dirty="0" smtClean="0"/>
              <a:t> on </a:t>
            </a:r>
            <a:r>
              <a:rPr lang="fr-FR" sz="2000" dirty="0" err="1" smtClean="0"/>
              <a:t>foreign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Energy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Profile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/>
                </a:solidFill>
              </a:rPr>
              <a:pPr/>
              <a:t>3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86050" y="6215082"/>
            <a:ext cx="406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2">
                    <a:lumMod val="50000"/>
                  </a:schemeClr>
                </a:solidFill>
              </a:rPr>
              <a:t>Electricity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 Production, 2010, %</a:t>
            </a:r>
            <a:endParaRPr lang="fr-F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Energy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Autonomy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/>
                </a:solidFill>
              </a:rPr>
              <a:pPr/>
              <a:t>4</a:t>
            </a:fld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5" name="Image 4" descr="petr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2584091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857496"/>
            <a:ext cx="2390775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07181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357290" y="52149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4</a:t>
            </a:r>
            <a:r>
              <a:rPr lang="fr-FR" sz="2800" b="1" baseline="30000" dirty="0" smtClean="0"/>
              <a:t>th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86248" y="52149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3</a:t>
            </a:r>
            <a:r>
              <a:rPr lang="fr-FR" sz="2800" b="1" baseline="30000" dirty="0" smtClean="0"/>
              <a:t>rd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43768" y="52149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2</a:t>
            </a:r>
            <a:r>
              <a:rPr lang="fr-FR" sz="2800" b="1" baseline="30000" dirty="0" smtClean="0"/>
              <a:t>nd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714612" y="600076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largest</a:t>
            </a:r>
            <a:r>
              <a:rPr lang="fr-FR" sz="2400" b="1" dirty="0" smtClean="0"/>
              <a:t> importer of the world</a:t>
            </a:r>
            <a:endParaRPr lang="fr-F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CO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emissions</a:t>
            </a:r>
            <a:endParaRPr lang="fr-FR" dirty="0"/>
          </a:p>
        </p:txBody>
      </p:sp>
      <p:pic>
        <p:nvPicPr>
          <p:cNvPr id="5" name="Espace réservé du contenu 4" descr="BMHistoComplex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83070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/>
                </a:solidFill>
              </a:rPr>
              <a:pPr/>
              <a:t>5</a:t>
            </a:fld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6072206"/>
            <a:ext cx="4124206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Target by 2030: </a:t>
            </a:r>
            <a:r>
              <a:rPr lang="fr-FR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reduce</a:t>
            </a: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by 30% </a:t>
            </a:r>
            <a:endParaRPr lang="fr-F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57818" y="5572140"/>
            <a:ext cx="3222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CO</a:t>
            </a:r>
            <a:r>
              <a:rPr lang="fr-FR" sz="1400" i="1" baseline="-25000" dirty="0" smtClean="0"/>
              <a:t>2 </a:t>
            </a:r>
            <a:r>
              <a:rPr lang="fr-FR" sz="1400" i="1" dirty="0" err="1" smtClean="0"/>
              <a:t>emissions</a:t>
            </a:r>
            <a:r>
              <a:rPr lang="fr-FR" sz="1400" i="1" dirty="0" smtClean="0"/>
              <a:t> South </a:t>
            </a:r>
            <a:r>
              <a:rPr lang="fr-FR" sz="1400" i="1" dirty="0" err="1" smtClean="0"/>
              <a:t>Korea</a:t>
            </a:r>
            <a:r>
              <a:rPr lang="fr-FR" sz="1400" i="1" dirty="0" smtClean="0"/>
              <a:t>, 1960 to 2011</a:t>
            </a:r>
            <a:endParaRPr lang="fr-FR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Background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with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endParaRPr lang="fr-FR" dirty="0"/>
          </a:p>
        </p:txBody>
      </p:sp>
      <p:pic>
        <p:nvPicPr>
          <p:cNvPr id="5" name="Espace réservé du contenu 4" descr="Renewable-Energy-by-County-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801700" cy="487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215082"/>
            <a:ext cx="914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Map</a:t>
            </a:r>
            <a:r>
              <a:rPr lang="fr-FR" sz="1600" i="1" dirty="0" smtClean="0"/>
              <a:t> of </a:t>
            </a:r>
            <a:r>
              <a:rPr lang="fr-FR" sz="1600" i="1" dirty="0" err="1" smtClean="0"/>
              <a:t>renewable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energies</a:t>
            </a:r>
            <a:r>
              <a:rPr lang="fr-FR" sz="1600" i="1" dirty="0" smtClean="0"/>
              <a:t> use</a:t>
            </a:r>
            <a:endParaRPr lang="fr-FR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Background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with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img_sub_3_2_1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4789747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000100" y="5072074"/>
            <a:ext cx="28620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South </a:t>
            </a:r>
            <a:r>
              <a:rPr lang="fr-FR" sz="1600" i="1" dirty="0" err="1" smtClean="0"/>
              <a:t>Korea</a:t>
            </a:r>
            <a:r>
              <a:rPr lang="fr-FR" sz="1600" i="1" dirty="0" smtClean="0"/>
              <a:t> hydro power plants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0081" t="36132" r="36859" b="15039"/>
          <a:stretch>
            <a:fillRect/>
          </a:stretch>
        </p:blipFill>
        <p:spPr bwMode="auto">
          <a:xfrm>
            <a:off x="5286380" y="1500174"/>
            <a:ext cx="3357586" cy="399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57818" y="5643578"/>
            <a:ext cx="316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South </a:t>
            </a:r>
            <a:r>
              <a:rPr lang="fr-FR" i="1" dirty="0" err="1" smtClean="0"/>
              <a:t>Korea</a:t>
            </a:r>
            <a:r>
              <a:rPr lang="fr-FR" i="1" dirty="0" smtClean="0"/>
              <a:t> </a:t>
            </a:r>
            <a:r>
              <a:rPr lang="fr-FR" i="1" dirty="0" err="1" smtClean="0"/>
              <a:t>wind</a:t>
            </a:r>
            <a:r>
              <a:rPr lang="fr-FR" i="1" dirty="0" smtClean="0"/>
              <a:t> power plants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Background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with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81796" y="6356350"/>
            <a:ext cx="2162204" cy="501650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54" t="32515" r="21602" b="20133"/>
          <a:stretch>
            <a:fillRect/>
          </a:stretch>
        </p:blipFill>
        <p:spPr bwMode="auto">
          <a:xfrm>
            <a:off x="428596" y="1785926"/>
            <a:ext cx="832490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357554" y="5357826"/>
            <a:ext cx="23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Solar</a:t>
            </a:r>
            <a:r>
              <a:rPr lang="fr-FR" i="1" dirty="0" smtClean="0"/>
              <a:t> PV </a:t>
            </a:r>
            <a:r>
              <a:rPr lang="fr-FR" i="1" dirty="0" err="1" smtClean="0"/>
              <a:t>capacity</a:t>
            </a:r>
            <a:r>
              <a:rPr lang="fr-FR" i="1" dirty="0" smtClean="0"/>
              <a:t>, 2010</a:t>
            </a:r>
            <a:endParaRPr lang="fr-FR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Background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with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renewables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1DB86D2-23E6-49F8-9834-3FBB772E9F44}" type="slidenum">
              <a:rPr lang="fr-F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500166" y="1785926"/>
          <a:ext cx="685804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225</Words>
  <Application>Microsoft Office PowerPoint</Application>
  <PresentationFormat>Affichage à l'écran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HOW IS 100% RENEWABLE ENERGIES POSSIBLE IN SOUTH KOREA BY 2020 ?</vt:lpstr>
      <vt:lpstr>South Korea</vt:lpstr>
      <vt:lpstr>Energy Profile</vt:lpstr>
      <vt:lpstr>Energy Autonomy?</vt:lpstr>
      <vt:lpstr>CO2 emissions</vt:lpstr>
      <vt:lpstr>Background with renewables</vt:lpstr>
      <vt:lpstr>Background with renewables</vt:lpstr>
      <vt:lpstr>Background with renewables</vt:lpstr>
      <vt:lpstr>Background with renewables</vt:lpstr>
      <vt:lpstr>Potential in renewables </vt:lpstr>
      <vt:lpstr>Potential in renewables </vt:lpstr>
      <vt:lpstr>Potential in renewables </vt:lpstr>
      <vt:lpstr>Potential in renewables </vt:lpstr>
      <vt:lpstr>Targets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100% RENEWABLE ENERGY POSSIBLE IN SOUTH KOREA BY 2020 ?</dc:title>
  <dc:creator>chanal</dc:creator>
  <cp:lastModifiedBy>chanal</cp:lastModifiedBy>
  <cp:revision>34</cp:revision>
  <dcterms:created xsi:type="dcterms:W3CDTF">2012-08-23T18:35:19Z</dcterms:created>
  <dcterms:modified xsi:type="dcterms:W3CDTF">2012-08-29T18:36:52Z</dcterms:modified>
</cp:coreProperties>
</file>