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notesSlides/notesSlide19.xml" ContentType="application/vnd.openxmlformats-officedocument.presentationml.notesSlide+xml"/>
  <Override PartName="/ppt/charts/chart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64" r:id="rId2"/>
    <p:sldId id="295" r:id="rId3"/>
    <p:sldId id="300" r:id="rId4"/>
    <p:sldId id="266" r:id="rId5"/>
    <p:sldId id="267" r:id="rId6"/>
    <p:sldId id="268" r:id="rId7"/>
    <p:sldId id="269" r:id="rId8"/>
    <p:sldId id="270" r:id="rId9"/>
    <p:sldId id="271" r:id="rId10"/>
    <p:sldId id="272" r:id="rId11"/>
    <p:sldId id="273" r:id="rId12"/>
    <p:sldId id="275" r:id="rId13"/>
    <p:sldId id="296" r:id="rId14"/>
    <p:sldId id="277" r:id="rId15"/>
    <p:sldId id="278" r:id="rId16"/>
    <p:sldId id="279" r:id="rId17"/>
    <p:sldId id="297" r:id="rId18"/>
    <p:sldId id="281" r:id="rId19"/>
    <p:sldId id="282" r:id="rId20"/>
    <p:sldId id="298" r:id="rId21"/>
    <p:sldId id="284" r:id="rId22"/>
    <p:sldId id="285" r:id="rId23"/>
    <p:sldId id="302" r:id="rId24"/>
    <p:sldId id="286" r:id="rId25"/>
    <p:sldId id="287" r:id="rId26"/>
    <p:sldId id="288" r:id="rId27"/>
    <p:sldId id="289" r:id="rId28"/>
    <p:sldId id="290" r:id="rId29"/>
    <p:sldId id="299" r:id="rId30"/>
    <p:sldId id="292" r:id="rId31"/>
    <p:sldId id="293" r:id="rId32"/>
    <p:sldId id="29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97"/>
    <a:srgbClr val="5BD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5749" autoAdjust="0"/>
  </p:normalViewPr>
  <p:slideViewPr>
    <p:cSldViewPr>
      <p:cViewPr varScale="1">
        <p:scale>
          <a:sx n="46" d="100"/>
          <a:sy n="46" d="100"/>
        </p:scale>
        <p:origin x="642" y="42"/>
      </p:cViewPr>
      <p:guideLst>
        <p:guide orient="horz" pos="2160"/>
        <p:guide pos="2880"/>
      </p:guideLst>
    </p:cSldViewPr>
  </p:slideViewPr>
  <p:outlineViewPr>
    <p:cViewPr>
      <p:scale>
        <a:sx n="33" d="100"/>
        <a:sy n="33" d="100"/>
      </p:scale>
      <p:origin x="48" y="46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server-main\shared\SELFGEN%20Incentive%20Program\Intersolar_SGIP.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erver-main\shared\SELFGEN%20Incentive%20Program\Intersolar_SGIP.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erver-main\shared\SELFGEN%20Incentive%20Program\Intersolar_SGI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40"/>
      <c:rotY val="50"/>
      <c:depthPercent val="100"/>
      <c:rAngAx val="1"/>
    </c:view3D>
    <c:floor>
      <c:thickness val="0"/>
    </c:floor>
    <c:sideWall>
      <c:thickness val="0"/>
    </c:sideWall>
    <c:backWall>
      <c:thickness val="0"/>
    </c:backWall>
    <c:plotArea>
      <c:layout>
        <c:manualLayout>
          <c:layoutTarget val="inner"/>
          <c:xMode val="edge"/>
          <c:yMode val="edge"/>
          <c:x val="0.127778792016499"/>
          <c:y val="4.1292501388111198E-2"/>
          <c:w val="0.61432404171572597"/>
          <c:h val="0.756637162958399"/>
        </c:manualLayout>
      </c:layout>
      <c:bar3DChart>
        <c:barDir val="col"/>
        <c:grouping val="stacked"/>
        <c:varyColors val="0"/>
        <c:ser>
          <c:idx val="1"/>
          <c:order val="0"/>
          <c:tx>
            <c:strRef>
              <c:f>Calculations!$A$3</c:f>
              <c:strCache>
                <c:ptCount val="1"/>
                <c:pt idx="0">
                  <c:v>Fuel Cell CHP</c:v>
                </c:pt>
              </c:strCache>
            </c:strRef>
          </c:tx>
          <c:spPr>
            <a:solidFill>
              <a:schemeClr val="accent1"/>
            </a:solidFill>
          </c:spPr>
          <c:invertIfNegative val="0"/>
          <c:cat>
            <c:numRef>
              <c:f>Calculations!$C$1:$V$1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Calculations!$C$3:$P$3</c:f>
              <c:numCache>
                <c:formatCode>General</c:formatCode>
                <c:ptCount val="14"/>
                <c:pt idx="0">
                  <c:v>7</c:v>
                </c:pt>
                <c:pt idx="1">
                  <c:v>2</c:v>
                </c:pt>
                <c:pt idx="2">
                  <c:v>5</c:v>
                </c:pt>
                <c:pt idx="3">
                  <c:v>3</c:v>
                </c:pt>
                <c:pt idx="4">
                  <c:v>8</c:v>
                </c:pt>
                <c:pt idx="5">
                  <c:v>22</c:v>
                </c:pt>
                <c:pt idx="6">
                  <c:v>11</c:v>
                </c:pt>
                <c:pt idx="7">
                  <c:v>42</c:v>
                </c:pt>
                <c:pt idx="8">
                  <c:v>22</c:v>
                </c:pt>
                <c:pt idx="9">
                  <c:v>95</c:v>
                </c:pt>
                <c:pt idx="10">
                  <c:v>3</c:v>
                </c:pt>
                <c:pt idx="11">
                  <c:v>9</c:v>
                </c:pt>
                <c:pt idx="12">
                  <c:v>9</c:v>
                </c:pt>
                <c:pt idx="13">
                  <c:v>7</c:v>
                </c:pt>
              </c:numCache>
            </c:numRef>
          </c:val>
        </c:ser>
        <c:ser>
          <c:idx val="4"/>
          <c:order val="1"/>
          <c:tx>
            <c:strRef>
              <c:f>Calculations!$A$6</c:f>
              <c:strCache>
                <c:ptCount val="1"/>
                <c:pt idx="0">
                  <c:v>Internal Combustion</c:v>
                </c:pt>
              </c:strCache>
            </c:strRef>
          </c:tx>
          <c:spPr>
            <a:solidFill>
              <a:schemeClr val="accent2"/>
            </a:solidFill>
          </c:spPr>
          <c:invertIfNegative val="0"/>
          <c:cat>
            <c:numRef>
              <c:f>Calculations!$C$1:$V$1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Calculations!$C$6:$P$6</c:f>
              <c:numCache>
                <c:formatCode>General</c:formatCode>
                <c:ptCount val="14"/>
                <c:pt idx="0">
                  <c:v>120</c:v>
                </c:pt>
                <c:pt idx="1">
                  <c:v>136</c:v>
                </c:pt>
                <c:pt idx="2">
                  <c:v>106</c:v>
                </c:pt>
                <c:pt idx="3">
                  <c:v>85</c:v>
                </c:pt>
                <c:pt idx="4">
                  <c:v>73</c:v>
                </c:pt>
                <c:pt idx="5">
                  <c:v>40</c:v>
                </c:pt>
                <c:pt idx="6">
                  <c:v>69</c:v>
                </c:pt>
                <c:pt idx="7">
                  <c:v>1</c:v>
                </c:pt>
                <c:pt idx="8">
                  <c:v>0</c:v>
                </c:pt>
                <c:pt idx="9">
                  <c:v>0</c:v>
                </c:pt>
                <c:pt idx="10">
                  <c:v>6</c:v>
                </c:pt>
                <c:pt idx="11">
                  <c:v>21</c:v>
                </c:pt>
                <c:pt idx="12">
                  <c:v>5</c:v>
                </c:pt>
                <c:pt idx="13">
                  <c:v>16</c:v>
                </c:pt>
              </c:numCache>
            </c:numRef>
          </c:val>
        </c:ser>
        <c:ser>
          <c:idx val="6"/>
          <c:order val="2"/>
          <c:tx>
            <c:strRef>
              <c:f>Calculations!$A$8</c:f>
              <c:strCache>
                <c:ptCount val="1"/>
                <c:pt idx="0">
                  <c:v>Photovoltaic</c:v>
                </c:pt>
              </c:strCache>
            </c:strRef>
          </c:tx>
          <c:spPr>
            <a:solidFill>
              <a:schemeClr val="accent3"/>
            </a:solidFill>
          </c:spPr>
          <c:invertIfNegative val="0"/>
          <c:cat>
            <c:numRef>
              <c:f>Calculations!$C$1:$V$1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Calculations!$C$8:$P$8</c:f>
              <c:numCache>
                <c:formatCode>General</c:formatCode>
                <c:ptCount val="14"/>
                <c:pt idx="0">
                  <c:v>85</c:v>
                </c:pt>
                <c:pt idx="1">
                  <c:v>227</c:v>
                </c:pt>
                <c:pt idx="2">
                  <c:v>364</c:v>
                </c:pt>
                <c:pt idx="3">
                  <c:v>642</c:v>
                </c:pt>
                <c:pt idx="4">
                  <c:v>412</c:v>
                </c:pt>
                <c:pt idx="5">
                  <c:v>817</c:v>
                </c:pt>
                <c:pt idx="6">
                  <c:v>0</c:v>
                </c:pt>
                <c:pt idx="7">
                  <c:v>0</c:v>
                </c:pt>
                <c:pt idx="8">
                  <c:v>0</c:v>
                </c:pt>
                <c:pt idx="9">
                  <c:v>0</c:v>
                </c:pt>
                <c:pt idx="10">
                  <c:v>0</c:v>
                </c:pt>
                <c:pt idx="11">
                  <c:v>0</c:v>
                </c:pt>
                <c:pt idx="12">
                  <c:v>0</c:v>
                </c:pt>
                <c:pt idx="13">
                  <c:v>0</c:v>
                </c:pt>
              </c:numCache>
            </c:numRef>
          </c:val>
        </c:ser>
        <c:ser>
          <c:idx val="5"/>
          <c:order val="3"/>
          <c:tx>
            <c:strRef>
              <c:f>Calculations!$A$7</c:f>
              <c:strCache>
                <c:ptCount val="1"/>
                <c:pt idx="0">
                  <c:v>Microturbine</c:v>
                </c:pt>
              </c:strCache>
            </c:strRef>
          </c:tx>
          <c:spPr>
            <a:solidFill>
              <a:schemeClr val="accent4"/>
            </a:solidFill>
          </c:spPr>
          <c:invertIfNegative val="0"/>
          <c:cat>
            <c:numRef>
              <c:f>Calculations!$C$1:$V$1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Calculations!$C$7:$P$7</c:f>
              <c:numCache>
                <c:formatCode>General</c:formatCode>
                <c:ptCount val="14"/>
                <c:pt idx="0">
                  <c:v>45</c:v>
                </c:pt>
                <c:pt idx="1">
                  <c:v>40</c:v>
                </c:pt>
                <c:pt idx="2">
                  <c:v>60</c:v>
                </c:pt>
                <c:pt idx="3">
                  <c:v>48</c:v>
                </c:pt>
                <c:pt idx="4">
                  <c:v>27</c:v>
                </c:pt>
                <c:pt idx="5">
                  <c:v>18</c:v>
                </c:pt>
                <c:pt idx="6">
                  <c:v>21</c:v>
                </c:pt>
                <c:pt idx="7">
                  <c:v>0</c:v>
                </c:pt>
                <c:pt idx="8">
                  <c:v>0</c:v>
                </c:pt>
                <c:pt idx="9">
                  <c:v>0</c:v>
                </c:pt>
                <c:pt idx="10">
                  <c:v>2</c:v>
                </c:pt>
                <c:pt idx="11">
                  <c:v>13</c:v>
                </c:pt>
                <c:pt idx="12">
                  <c:v>6</c:v>
                </c:pt>
                <c:pt idx="13">
                  <c:v>8</c:v>
                </c:pt>
              </c:numCache>
            </c:numRef>
          </c:val>
        </c:ser>
        <c:ser>
          <c:idx val="2"/>
          <c:order val="4"/>
          <c:tx>
            <c:strRef>
              <c:f>Calculations!$A$4</c:f>
              <c:strCache>
                <c:ptCount val="1"/>
                <c:pt idx="0">
                  <c:v>Fuel Cell Electric</c:v>
                </c:pt>
              </c:strCache>
            </c:strRef>
          </c:tx>
          <c:spPr>
            <a:solidFill>
              <a:schemeClr val="accent5"/>
            </a:solidFill>
          </c:spPr>
          <c:invertIfNegative val="0"/>
          <c:cat>
            <c:numRef>
              <c:f>Calculations!$C$1:$V$1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Calculations!$C$4:$P$4</c:f>
              <c:numCache>
                <c:formatCode>General</c:formatCode>
                <c:ptCount val="14"/>
                <c:pt idx="0">
                  <c:v>0</c:v>
                </c:pt>
                <c:pt idx="1">
                  <c:v>0</c:v>
                </c:pt>
                <c:pt idx="2">
                  <c:v>0</c:v>
                </c:pt>
                <c:pt idx="3">
                  <c:v>4</c:v>
                </c:pt>
                <c:pt idx="4">
                  <c:v>0</c:v>
                </c:pt>
                <c:pt idx="5">
                  <c:v>0</c:v>
                </c:pt>
                <c:pt idx="6">
                  <c:v>7</c:v>
                </c:pt>
                <c:pt idx="7">
                  <c:v>12</c:v>
                </c:pt>
                <c:pt idx="8">
                  <c:v>19</c:v>
                </c:pt>
                <c:pt idx="9">
                  <c:v>134</c:v>
                </c:pt>
                <c:pt idx="10">
                  <c:v>30</c:v>
                </c:pt>
                <c:pt idx="11">
                  <c:v>51</c:v>
                </c:pt>
                <c:pt idx="12">
                  <c:v>47</c:v>
                </c:pt>
                <c:pt idx="13">
                  <c:v>144</c:v>
                </c:pt>
              </c:numCache>
            </c:numRef>
          </c:val>
        </c:ser>
        <c:ser>
          <c:idx val="0"/>
          <c:order val="5"/>
          <c:tx>
            <c:strRef>
              <c:f>Calculations!$B$2</c:f>
              <c:strCache>
                <c:ptCount val="1"/>
                <c:pt idx="0">
                  <c:v>Advanced Energy Storage</c:v>
                </c:pt>
              </c:strCache>
            </c:strRef>
          </c:tx>
          <c:spPr>
            <a:solidFill>
              <a:schemeClr val="accent6"/>
            </a:solidFill>
          </c:spPr>
          <c:invertIfNegative val="0"/>
          <c:cat>
            <c:numRef>
              <c:f>Calculations!$C$1:$V$1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Calculations!$C$2:$P$2</c:f>
              <c:numCache>
                <c:formatCode>General</c:formatCode>
                <c:ptCount val="14"/>
                <c:pt idx="0">
                  <c:v>0</c:v>
                </c:pt>
                <c:pt idx="1">
                  <c:v>0</c:v>
                </c:pt>
                <c:pt idx="2">
                  <c:v>0</c:v>
                </c:pt>
                <c:pt idx="3">
                  <c:v>0</c:v>
                </c:pt>
                <c:pt idx="4">
                  <c:v>0</c:v>
                </c:pt>
                <c:pt idx="5">
                  <c:v>0</c:v>
                </c:pt>
                <c:pt idx="6">
                  <c:v>0</c:v>
                </c:pt>
                <c:pt idx="7">
                  <c:v>0</c:v>
                </c:pt>
                <c:pt idx="8">
                  <c:v>3</c:v>
                </c:pt>
                <c:pt idx="9">
                  <c:v>8</c:v>
                </c:pt>
                <c:pt idx="10">
                  <c:v>146</c:v>
                </c:pt>
                <c:pt idx="11">
                  <c:v>531</c:v>
                </c:pt>
                <c:pt idx="12">
                  <c:v>183</c:v>
                </c:pt>
                <c:pt idx="13">
                  <c:v>762</c:v>
                </c:pt>
              </c:numCache>
            </c:numRef>
          </c:val>
        </c:ser>
        <c:ser>
          <c:idx val="10"/>
          <c:order val="6"/>
          <c:tx>
            <c:strRef>
              <c:f>Calculations!$A$12</c:f>
              <c:strCache>
                <c:ptCount val="1"/>
                <c:pt idx="0">
                  <c:v>Other</c:v>
                </c:pt>
              </c:strCache>
            </c:strRef>
          </c:tx>
          <c:invertIfNegative val="0"/>
          <c:cat>
            <c:numRef>
              <c:f>Calculations!$C$1:$V$1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Calculations!$C$12:$P$12</c:f>
              <c:numCache>
                <c:formatCode>General</c:formatCode>
                <c:ptCount val="14"/>
                <c:pt idx="0">
                  <c:v>0</c:v>
                </c:pt>
                <c:pt idx="1">
                  <c:v>1</c:v>
                </c:pt>
                <c:pt idx="2">
                  <c:v>6</c:v>
                </c:pt>
                <c:pt idx="3">
                  <c:v>4</c:v>
                </c:pt>
                <c:pt idx="4">
                  <c:v>7</c:v>
                </c:pt>
                <c:pt idx="5">
                  <c:v>11</c:v>
                </c:pt>
                <c:pt idx="6">
                  <c:v>9</c:v>
                </c:pt>
                <c:pt idx="7">
                  <c:v>6</c:v>
                </c:pt>
                <c:pt idx="8">
                  <c:v>7</c:v>
                </c:pt>
                <c:pt idx="9">
                  <c:v>22</c:v>
                </c:pt>
                <c:pt idx="10">
                  <c:v>11</c:v>
                </c:pt>
                <c:pt idx="11">
                  <c:v>27</c:v>
                </c:pt>
                <c:pt idx="12">
                  <c:v>7</c:v>
                </c:pt>
                <c:pt idx="13">
                  <c:v>9</c:v>
                </c:pt>
              </c:numCache>
            </c:numRef>
          </c:val>
        </c:ser>
        <c:dLbls>
          <c:showLegendKey val="0"/>
          <c:showVal val="0"/>
          <c:showCatName val="0"/>
          <c:showSerName val="0"/>
          <c:showPercent val="0"/>
          <c:showBubbleSize val="0"/>
        </c:dLbls>
        <c:gapWidth val="150"/>
        <c:shape val="box"/>
        <c:axId val="120432568"/>
        <c:axId val="186712784"/>
        <c:axId val="0"/>
      </c:bar3DChart>
      <c:catAx>
        <c:axId val="120432568"/>
        <c:scaling>
          <c:orientation val="minMax"/>
        </c:scaling>
        <c:delete val="0"/>
        <c:axPos val="b"/>
        <c:title>
          <c:tx>
            <c:rich>
              <a:bodyPr/>
              <a:lstStyle/>
              <a:p>
                <a:pPr>
                  <a:defRPr/>
                </a:pPr>
                <a:r>
                  <a:rPr lang="en-US"/>
                  <a:t>Program Year</a:t>
                </a:r>
              </a:p>
            </c:rich>
          </c:tx>
          <c:overlay val="0"/>
        </c:title>
        <c:numFmt formatCode="General" sourceLinked="1"/>
        <c:majorTickMark val="out"/>
        <c:minorTickMark val="none"/>
        <c:tickLblPos val="nextTo"/>
        <c:txPr>
          <a:bodyPr rot="-5400000" vert="horz"/>
          <a:lstStyle/>
          <a:p>
            <a:pPr>
              <a:defRPr/>
            </a:pPr>
            <a:endParaRPr lang="en-US"/>
          </a:p>
        </c:txPr>
        <c:crossAx val="186712784"/>
        <c:crosses val="autoZero"/>
        <c:auto val="1"/>
        <c:lblAlgn val="ctr"/>
        <c:lblOffset val="100"/>
        <c:noMultiLvlLbl val="0"/>
      </c:catAx>
      <c:valAx>
        <c:axId val="186712784"/>
        <c:scaling>
          <c:orientation val="minMax"/>
        </c:scaling>
        <c:delete val="0"/>
        <c:axPos val="l"/>
        <c:majorGridlines/>
        <c:numFmt formatCode="General" sourceLinked="1"/>
        <c:majorTickMark val="out"/>
        <c:minorTickMark val="none"/>
        <c:tickLblPos val="nextTo"/>
        <c:crossAx val="120432568"/>
        <c:crosses val="autoZero"/>
        <c:crossBetween val="between"/>
      </c:valAx>
    </c:plotArea>
    <c:legend>
      <c:legendPos val="r"/>
      <c:layout>
        <c:manualLayout>
          <c:xMode val="edge"/>
          <c:yMode val="edge"/>
          <c:x val="0.77557564002026302"/>
          <c:y val="7.4931648701266701E-2"/>
          <c:w val="0.21103523746452199"/>
          <c:h val="0.76831398958389496"/>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400"/>
            </a:pPr>
            <a:r>
              <a:rPr lang="en-US" sz="1800" dirty="0" smtClean="0"/>
              <a:t>Storage </a:t>
            </a:r>
            <a:r>
              <a:rPr lang="en-US" sz="1800" dirty="0"/>
              <a:t>Total Capacity, </a:t>
            </a:r>
            <a:r>
              <a:rPr lang="en-US" sz="1800" dirty="0" smtClean="0"/>
              <a:t>and</a:t>
            </a:r>
            <a:r>
              <a:rPr lang="en-US" sz="1800" baseline="0" dirty="0" smtClean="0"/>
              <a:t> </a:t>
            </a:r>
            <a:r>
              <a:rPr lang="en-US" sz="1800" baseline="0" dirty="0"/>
              <a:t>Total Projects</a:t>
            </a:r>
            <a:endParaRPr lang="en-US" sz="1800" dirty="0"/>
          </a:p>
        </c:rich>
      </c:tx>
      <c:layout>
        <c:manualLayout>
          <c:xMode val="edge"/>
          <c:yMode val="edge"/>
          <c:x val="0.121698282032928"/>
          <c:y val="2.0833333333333301E-2"/>
        </c:manualLayout>
      </c:layout>
      <c:overlay val="0"/>
    </c:title>
    <c:autoTitleDeleted val="0"/>
    <c:plotArea>
      <c:layout/>
      <c:pieChart>
        <c:varyColors val="1"/>
        <c:ser>
          <c:idx val="0"/>
          <c:order val="0"/>
          <c:spPr>
            <a:solidFill>
              <a:srgbClr val="00B050"/>
            </a:solidFill>
          </c:spPr>
          <c:dPt>
            <c:idx val="0"/>
            <c:bubble3D val="0"/>
            <c:spPr>
              <a:solidFill>
                <a:schemeClr val="accent6">
                  <a:lumMod val="75000"/>
                </a:schemeClr>
              </a:solidFill>
            </c:spPr>
          </c:dPt>
          <c:dLbls>
            <c:dLbl>
              <c:idx val="0"/>
              <c:tx>
                <c:rich>
                  <a:bodyPr/>
                  <a:lstStyle/>
                  <a:p>
                    <a:r>
                      <a:rPr lang="en-US" b="1"/>
                      <a:t>3 MW, 6%</a:t>
                    </a:r>
                    <a:endParaRPr lang="en-US"/>
                  </a:p>
                </c:rich>
              </c:tx>
              <c:showLegendKey val="0"/>
              <c:showVal val="1"/>
              <c:showCatName val="0"/>
              <c:showSerName val="0"/>
              <c:showPercent val="1"/>
              <c:showBubbleSize val="0"/>
              <c:extLst>
                <c:ext xmlns:c15="http://schemas.microsoft.com/office/drawing/2012/chart" uri="{CE6537A1-D6FC-4f65-9D91-7224C49458BB}"/>
              </c:extLst>
            </c:dLbl>
            <c:dLbl>
              <c:idx val="1"/>
              <c:layout>
                <c:manualLayout>
                  <c:x val="1.22350174978128E-2"/>
                  <c:y val="-0.226055336832896"/>
                </c:manualLayout>
              </c:layout>
              <c:tx>
                <c:rich>
                  <a:bodyPr/>
                  <a:lstStyle/>
                  <a:p>
                    <a:r>
                      <a:rPr lang="en-US" b="1"/>
                      <a:t>49.8 MW, 94%</a:t>
                    </a:r>
                    <a:endParaRPr lang="en-US"/>
                  </a:p>
                </c:rich>
              </c:tx>
              <c:showLegendKey val="0"/>
              <c:showVal val="1"/>
              <c:showCatName val="0"/>
              <c:showSerName val="0"/>
              <c:showPercent val="1"/>
              <c:showBubbleSize val="0"/>
              <c:extLst>
                <c:ext xmlns:c15="http://schemas.microsoft.com/office/drawing/2012/chart" uri="{CE6537A1-D6FC-4f65-9D91-7224C49458BB}"/>
              </c:extLst>
            </c:dLbl>
            <c:spPr>
              <a:noFill/>
              <a:ln>
                <a:noFill/>
              </a:ln>
              <a:effectLst/>
            </c:spPr>
            <c:showLegendKey val="0"/>
            <c:showVal val="1"/>
            <c:showCatName val="0"/>
            <c:showSerName val="0"/>
            <c:showPercent val="1"/>
            <c:showBubbleSize val="0"/>
            <c:showLeaderLines val="1"/>
            <c:extLst>
              <c:ext xmlns:c15="http://schemas.microsoft.com/office/drawing/2012/chart" uri="{CE6537A1-D6FC-4f65-9D91-7224C49458BB}"/>
            </c:extLst>
          </c:dLbls>
          <c:cat>
            <c:strRef>
              <c:f>graphs!$B$4:$B$5</c:f>
              <c:strCache>
                <c:ptCount val="2"/>
                <c:pt idx="0">
                  <c:v>Completed: 19 Projects</c:v>
                </c:pt>
                <c:pt idx="1">
                  <c:v>Reserved: 810 Projects</c:v>
                </c:pt>
              </c:strCache>
            </c:strRef>
          </c:cat>
          <c:val>
            <c:numRef>
              <c:f>graphs!$D$4:$D$5</c:f>
              <c:numCache>
                <c:formatCode>General</c:formatCode>
                <c:ptCount val="2"/>
                <c:pt idx="0">
                  <c:v>3</c:v>
                </c:pt>
                <c:pt idx="1">
                  <c:v>49.8</c:v>
                </c:pt>
              </c:numCache>
            </c:numRef>
          </c:val>
        </c:ser>
        <c:dLbls>
          <c:showLegendKey val="0"/>
          <c:showVal val="0"/>
          <c:showCatName val="0"/>
          <c:showSerName val="0"/>
          <c:showPercent val="1"/>
          <c:showBubbleSize val="0"/>
          <c:showLeaderLines val="1"/>
        </c:dLbls>
        <c:firstSliceAng val="0"/>
      </c:pieChart>
    </c:plotArea>
    <c:legend>
      <c:legendPos val="b"/>
      <c:overlay val="0"/>
      <c:txPr>
        <a:bodyPr/>
        <a:lstStyle/>
        <a:p>
          <a:pPr>
            <a:defRPr sz="1200" b="1"/>
          </a:pPr>
          <a:endParaRPr lang="en-US"/>
        </a:p>
      </c:txPr>
    </c:legend>
    <c:plotVisOnly val="1"/>
    <c:dispBlanksAs val="zero"/>
    <c:showDLblsOverMax val="0"/>
  </c:chart>
  <c:spPr>
    <a:ln>
      <a:noFill/>
    </a:ln>
  </c:spPr>
  <c:txPr>
    <a:bodyPr/>
    <a:lstStyle/>
    <a:p>
      <a:pPr>
        <a:defRPr>
          <a:latin typeface="Lucida Sans" panose="020B0602030504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400"/>
            </a:pPr>
            <a:r>
              <a:rPr lang="en-US" sz="1800" dirty="0" smtClean="0"/>
              <a:t>Storage </a:t>
            </a:r>
            <a:r>
              <a:rPr lang="en-US" sz="1800" dirty="0"/>
              <a:t>Projects and</a:t>
            </a:r>
            <a:r>
              <a:rPr lang="en-US" sz="1800" baseline="0" dirty="0"/>
              <a:t> Capacity</a:t>
            </a:r>
            <a:r>
              <a:rPr lang="en-US" sz="1800" dirty="0"/>
              <a:t> by Sector</a:t>
            </a:r>
          </a:p>
        </c:rich>
      </c:tx>
      <c:overlay val="0"/>
    </c:title>
    <c:autoTitleDeleted val="0"/>
    <c:plotArea>
      <c:layout/>
      <c:barChart>
        <c:barDir val="col"/>
        <c:grouping val="clustered"/>
        <c:varyColors val="0"/>
        <c:ser>
          <c:idx val="0"/>
          <c:order val="0"/>
          <c:tx>
            <c:strRef>
              <c:f>graphs!$G$3</c:f>
              <c:strCache>
                <c:ptCount val="1"/>
                <c:pt idx="0">
                  <c:v>projects</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graphs!$H$2:$K$2</c:f>
              <c:strCache>
                <c:ptCount val="3"/>
                <c:pt idx="0">
                  <c:v>Residential</c:v>
                </c:pt>
                <c:pt idx="1">
                  <c:v>Commercial</c:v>
                </c:pt>
                <c:pt idx="2">
                  <c:v>Government</c:v>
                </c:pt>
              </c:strCache>
            </c:strRef>
          </c:cat>
          <c:val>
            <c:numRef>
              <c:f>graphs!$H$3:$J$3</c:f>
              <c:numCache>
                <c:formatCode>General</c:formatCode>
                <c:ptCount val="3"/>
                <c:pt idx="0">
                  <c:v>404</c:v>
                </c:pt>
                <c:pt idx="1">
                  <c:v>387</c:v>
                </c:pt>
                <c:pt idx="2">
                  <c:v>36</c:v>
                </c:pt>
              </c:numCache>
            </c:numRef>
          </c:val>
        </c:ser>
        <c:dLbls>
          <c:showLegendKey val="0"/>
          <c:showVal val="0"/>
          <c:showCatName val="0"/>
          <c:showSerName val="0"/>
          <c:showPercent val="0"/>
          <c:showBubbleSize val="0"/>
        </c:dLbls>
        <c:gapWidth val="75"/>
        <c:overlap val="-25"/>
        <c:axId val="72749072"/>
        <c:axId val="72748680"/>
      </c:barChart>
      <c:lineChart>
        <c:grouping val="standard"/>
        <c:varyColors val="0"/>
        <c:ser>
          <c:idx val="1"/>
          <c:order val="1"/>
          <c:tx>
            <c:strRef>
              <c:f>graphs!$G$4</c:f>
              <c:strCache>
                <c:ptCount val="1"/>
                <c:pt idx="0">
                  <c:v>capacity</c:v>
                </c:pt>
              </c:strCache>
            </c:strRef>
          </c:tx>
          <c:spPr>
            <a:ln w="44450">
              <a:solidFill>
                <a:srgbClr val="C00000"/>
              </a:solidFill>
            </a:ln>
          </c:spPr>
          <c:marker>
            <c:symbol val="diamond"/>
            <c:size val="20"/>
          </c:marker>
          <c:dPt>
            <c:idx val="1"/>
            <c:bubble3D val="0"/>
            <c:spPr>
              <a:ln w="44450">
                <a:noFill/>
              </a:ln>
            </c:spPr>
          </c:dPt>
          <c:dPt>
            <c:idx val="2"/>
            <c:bubble3D val="0"/>
            <c:spPr>
              <a:ln w="44450">
                <a:no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graphs!$H$2:$K$2</c:f>
              <c:strCache>
                <c:ptCount val="3"/>
                <c:pt idx="0">
                  <c:v>Residential</c:v>
                </c:pt>
                <c:pt idx="1">
                  <c:v>Commercial</c:v>
                </c:pt>
                <c:pt idx="2">
                  <c:v>Government</c:v>
                </c:pt>
              </c:strCache>
            </c:strRef>
          </c:cat>
          <c:val>
            <c:numRef>
              <c:f>graphs!$H$4:$J$4</c:f>
              <c:numCache>
                <c:formatCode>_(* #,##0_);_(* \(#,##0\);_(* "-"??_);_(@_)</c:formatCode>
                <c:ptCount val="3"/>
                <c:pt idx="0">
                  <c:v>2074.9832000000001</c:v>
                </c:pt>
                <c:pt idx="1">
                  <c:v>42146.51400000001</c:v>
                </c:pt>
                <c:pt idx="2">
                  <c:v>8010.12</c:v>
                </c:pt>
              </c:numCache>
            </c:numRef>
          </c:val>
          <c:smooth val="0"/>
        </c:ser>
        <c:dLbls>
          <c:showLegendKey val="0"/>
          <c:showVal val="0"/>
          <c:showCatName val="0"/>
          <c:showSerName val="0"/>
          <c:showPercent val="0"/>
          <c:showBubbleSize val="0"/>
        </c:dLbls>
        <c:marker val="1"/>
        <c:smooth val="0"/>
        <c:axId val="72747896"/>
        <c:axId val="72748288"/>
      </c:lineChart>
      <c:catAx>
        <c:axId val="72749072"/>
        <c:scaling>
          <c:orientation val="minMax"/>
        </c:scaling>
        <c:delete val="0"/>
        <c:axPos val="b"/>
        <c:numFmt formatCode="General" sourceLinked="0"/>
        <c:majorTickMark val="none"/>
        <c:minorTickMark val="none"/>
        <c:tickLblPos val="nextTo"/>
        <c:crossAx val="72748680"/>
        <c:crosses val="autoZero"/>
        <c:auto val="1"/>
        <c:lblAlgn val="ctr"/>
        <c:lblOffset val="100"/>
        <c:noMultiLvlLbl val="0"/>
      </c:catAx>
      <c:valAx>
        <c:axId val="72748680"/>
        <c:scaling>
          <c:orientation val="minMax"/>
        </c:scaling>
        <c:delete val="0"/>
        <c:axPos val="l"/>
        <c:majorGridlines/>
        <c:title>
          <c:tx>
            <c:rich>
              <a:bodyPr rot="-5400000" vert="horz"/>
              <a:lstStyle/>
              <a:p>
                <a:pPr>
                  <a:defRPr>
                    <a:solidFill>
                      <a:schemeClr val="tx2"/>
                    </a:solidFill>
                  </a:defRPr>
                </a:pPr>
                <a:r>
                  <a:rPr lang="en-US">
                    <a:solidFill>
                      <a:schemeClr val="tx2"/>
                    </a:solidFill>
                  </a:rPr>
                  <a:t>Projects</a:t>
                </a:r>
              </a:p>
            </c:rich>
          </c:tx>
          <c:overlay val="0"/>
        </c:title>
        <c:numFmt formatCode="General" sourceLinked="1"/>
        <c:majorTickMark val="none"/>
        <c:minorTickMark val="none"/>
        <c:tickLblPos val="nextTo"/>
        <c:spPr>
          <a:ln w="9525">
            <a:noFill/>
          </a:ln>
        </c:spPr>
        <c:txPr>
          <a:bodyPr/>
          <a:lstStyle/>
          <a:p>
            <a:pPr>
              <a:defRPr>
                <a:solidFill>
                  <a:schemeClr val="tx2"/>
                </a:solidFill>
              </a:defRPr>
            </a:pPr>
            <a:endParaRPr lang="en-US"/>
          </a:p>
        </c:txPr>
        <c:crossAx val="72749072"/>
        <c:crosses val="autoZero"/>
        <c:crossBetween val="between"/>
      </c:valAx>
      <c:valAx>
        <c:axId val="72748288"/>
        <c:scaling>
          <c:orientation val="minMax"/>
        </c:scaling>
        <c:delete val="0"/>
        <c:axPos val="r"/>
        <c:title>
          <c:tx>
            <c:rich>
              <a:bodyPr rot="-5400000" vert="horz" anchor="ctr" anchorCtr="1"/>
              <a:lstStyle/>
              <a:p>
                <a:pPr>
                  <a:defRPr>
                    <a:solidFill>
                      <a:srgbClr val="FF0000"/>
                    </a:solidFill>
                  </a:defRPr>
                </a:pPr>
                <a:r>
                  <a:rPr lang="en-US">
                    <a:solidFill>
                      <a:srgbClr val="FF0000"/>
                    </a:solidFill>
                  </a:rPr>
                  <a:t>Capacity (kW)</a:t>
                </a:r>
              </a:p>
            </c:rich>
          </c:tx>
          <c:layout>
            <c:manualLayout>
              <c:xMode val="edge"/>
              <c:yMode val="edge"/>
              <c:x val="0.949788024378309"/>
              <c:y val="0.41427344309234099"/>
            </c:manualLayout>
          </c:layout>
          <c:overlay val="0"/>
        </c:title>
        <c:numFmt formatCode="_(* #,##0_);_(* \(#,##0\);_(* &quot;-&quot;??_);_(@_)" sourceLinked="1"/>
        <c:majorTickMark val="out"/>
        <c:minorTickMark val="none"/>
        <c:tickLblPos val="nextTo"/>
        <c:spPr>
          <a:noFill/>
          <a:ln>
            <a:solidFill>
              <a:schemeClr val="accent1"/>
            </a:solidFill>
          </a:ln>
        </c:spPr>
        <c:txPr>
          <a:bodyPr/>
          <a:lstStyle/>
          <a:p>
            <a:pPr>
              <a:defRPr>
                <a:solidFill>
                  <a:srgbClr val="FF0000"/>
                </a:solidFill>
              </a:defRPr>
            </a:pPr>
            <a:endParaRPr lang="en-US"/>
          </a:p>
        </c:txPr>
        <c:crossAx val="72747896"/>
        <c:crosses val="max"/>
        <c:crossBetween val="between"/>
      </c:valAx>
      <c:catAx>
        <c:axId val="72747896"/>
        <c:scaling>
          <c:orientation val="minMax"/>
        </c:scaling>
        <c:delete val="1"/>
        <c:axPos val="b"/>
        <c:numFmt formatCode="General" sourceLinked="1"/>
        <c:majorTickMark val="out"/>
        <c:minorTickMark val="none"/>
        <c:tickLblPos val="nextTo"/>
        <c:crossAx val="72748288"/>
        <c:crosses val="autoZero"/>
        <c:auto val="1"/>
        <c:lblAlgn val="ctr"/>
        <c:lblOffset val="100"/>
        <c:noMultiLvlLbl val="0"/>
      </c:catAx>
    </c:plotArea>
    <c:legend>
      <c:legendPos val="b"/>
      <c:overlay val="0"/>
    </c:legend>
    <c:plotVisOnly val="1"/>
    <c:dispBlanksAs val="gap"/>
    <c:showDLblsOverMax val="0"/>
  </c:chart>
  <c:spPr>
    <a:ln>
      <a:noFill/>
    </a:ln>
  </c:spPr>
  <c:txPr>
    <a:bodyPr/>
    <a:lstStyle/>
    <a:p>
      <a:pPr>
        <a:defRPr>
          <a:latin typeface="Lucida Sans" panose="020B0602030504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Percent of Total Capacity </a:t>
            </a:r>
            <a:r>
              <a:rPr lang="en-US" sz="1200" baseline="0"/>
              <a:t>for </a:t>
            </a:r>
            <a:r>
              <a:rPr lang="en-US" sz="1200"/>
              <a:t>Top 5 Manufacturers</a:t>
            </a:r>
          </a:p>
        </c:rich>
      </c:tx>
      <c:overlay val="0"/>
    </c:title>
    <c:autoTitleDeleted val="0"/>
    <c:plotArea>
      <c:layout>
        <c:manualLayout>
          <c:layoutTarget val="inner"/>
          <c:xMode val="edge"/>
          <c:yMode val="edge"/>
          <c:x val="8.3800346153192706E-2"/>
          <c:y val="0.128933104325132"/>
          <c:w val="0.88280210119357305"/>
          <c:h val="0.60900121195898704"/>
        </c:manualLayout>
      </c:layout>
      <c:barChart>
        <c:barDir val="col"/>
        <c:grouping val="stacked"/>
        <c:varyColors val="0"/>
        <c:ser>
          <c:idx val="0"/>
          <c:order val="0"/>
          <c:tx>
            <c:strRef>
              <c:f>graphs!$G$32</c:f>
              <c:strCache>
                <c:ptCount val="1"/>
                <c:pt idx="0">
                  <c:v>Tesla Motors, Inc.</c:v>
                </c:pt>
              </c:strCache>
            </c:strRef>
          </c:tx>
          <c:spPr>
            <a:solidFill>
              <a:srgbClr val="00B050"/>
            </a:solidFill>
          </c:spPr>
          <c:invertIfNegative val="0"/>
          <c:dLbls>
            <c:spPr>
              <a:noFill/>
              <a:ln>
                <a:noFill/>
              </a:ln>
              <a:effectLst/>
            </c:spPr>
            <c:txPr>
              <a:bodyPr/>
              <a:lstStyle/>
              <a:p>
                <a:pPr>
                  <a:defRPr sz="9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graphs!$H$31:$J$31</c:f>
              <c:strCache>
                <c:ptCount val="3"/>
                <c:pt idx="0">
                  <c:v>Commercial</c:v>
                </c:pt>
                <c:pt idx="1">
                  <c:v>Govt/ Non-Profit</c:v>
                </c:pt>
                <c:pt idx="2">
                  <c:v>Residential</c:v>
                </c:pt>
              </c:strCache>
            </c:strRef>
          </c:cat>
          <c:val>
            <c:numRef>
              <c:f>graphs!$H$32:$J$32</c:f>
              <c:numCache>
                <c:formatCode>0%</c:formatCode>
                <c:ptCount val="3"/>
                <c:pt idx="0">
                  <c:v>0.61062251751966501</c:v>
                </c:pt>
                <c:pt idx="1">
                  <c:v>6.7143775583244303E-2</c:v>
                </c:pt>
                <c:pt idx="2">
                  <c:v>3.27585969887828E-2</c:v>
                </c:pt>
              </c:numCache>
            </c:numRef>
          </c:val>
        </c:ser>
        <c:ser>
          <c:idx val="1"/>
          <c:order val="1"/>
          <c:tx>
            <c:strRef>
              <c:f>graphs!$G$33</c:f>
              <c:strCache>
                <c:ptCount val="1"/>
                <c:pt idx="0">
                  <c:v>Stem Inc</c:v>
                </c:pt>
              </c:strCache>
            </c:strRef>
          </c:tx>
          <c:spPr>
            <a:solidFill>
              <a:srgbClr val="FFC000"/>
            </a:solidFill>
          </c:spPr>
          <c:invertIfNegative val="0"/>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a:lstStyle/>
              <a:p>
                <a:pPr>
                  <a:defRPr sz="9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graphs!$H$31:$J$31</c:f>
              <c:strCache>
                <c:ptCount val="3"/>
                <c:pt idx="0">
                  <c:v>Commercial</c:v>
                </c:pt>
                <c:pt idx="1">
                  <c:v>Govt/ Non-Profit</c:v>
                </c:pt>
                <c:pt idx="2">
                  <c:v>Residential</c:v>
                </c:pt>
              </c:strCache>
            </c:strRef>
          </c:cat>
          <c:val>
            <c:numRef>
              <c:f>graphs!$H$33:$J$33</c:f>
              <c:numCache>
                <c:formatCode>0%</c:formatCode>
                <c:ptCount val="3"/>
                <c:pt idx="0">
                  <c:v>7.60275212463144E-2</c:v>
                </c:pt>
                <c:pt idx="1">
                  <c:v>1.5886973852579601E-3</c:v>
                </c:pt>
                <c:pt idx="2">
                  <c:v>0</c:v>
                </c:pt>
              </c:numCache>
            </c:numRef>
          </c:val>
        </c:ser>
        <c:ser>
          <c:idx val="2"/>
          <c:order val="2"/>
          <c:tx>
            <c:strRef>
              <c:f>graphs!$G$34</c:f>
              <c:strCache>
                <c:ptCount val="1"/>
                <c:pt idx="0">
                  <c:v>GE Energy</c:v>
                </c:pt>
              </c:strCache>
            </c:strRef>
          </c:tx>
          <c:spPr>
            <a:solidFill>
              <a:srgbClr val="7030A0"/>
            </a:solidFill>
          </c:spPr>
          <c:invertIfNegative val="0"/>
          <c:dLbls>
            <c:dLbl>
              <c:idx val="0"/>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graphs!$H$31:$J$31</c:f>
              <c:strCache>
                <c:ptCount val="3"/>
                <c:pt idx="0">
                  <c:v>Commercial</c:v>
                </c:pt>
                <c:pt idx="1">
                  <c:v>Govt/ Non-Profit</c:v>
                </c:pt>
                <c:pt idx="2">
                  <c:v>Residential</c:v>
                </c:pt>
              </c:strCache>
            </c:strRef>
          </c:cat>
          <c:val>
            <c:numRef>
              <c:f>graphs!$H$34:$J$34</c:f>
              <c:numCache>
                <c:formatCode>0%</c:formatCode>
                <c:ptCount val="3"/>
                <c:pt idx="0">
                  <c:v>0</c:v>
                </c:pt>
                <c:pt idx="1">
                  <c:v>4.7284349002284697E-2</c:v>
                </c:pt>
                <c:pt idx="2">
                  <c:v>0</c:v>
                </c:pt>
              </c:numCache>
            </c:numRef>
          </c:val>
        </c:ser>
        <c:ser>
          <c:idx val="3"/>
          <c:order val="3"/>
          <c:tx>
            <c:strRef>
              <c:f>graphs!$G$35</c:f>
              <c:strCache>
                <c:ptCount val="1"/>
                <c:pt idx="0">
                  <c:v>Desert Power</c:v>
                </c:pt>
              </c:strCache>
            </c:strRef>
          </c:tx>
          <c:spPr>
            <a:solidFill>
              <a:srgbClr val="00B0F0"/>
            </a:solidFill>
          </c:spPr>
          <c:invertIfNegative val="0"/>
          <c:dLbls>
            <c:dLbl>
              <c:idx val="0"/>
              <c:layout>
                <c:manualLayout>
                  <c:x val="-1.7983297582510799E-2"/>
                  <c:y val="-3.4623459013312201E-17"/>
                </c:manualLayout>
              </c:layout>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graphs!$H$31:$J$31</c:f>
              <c:strCache>
                <c:ptCount val="3"/>
                <c:pt idx="0">
                  <c:v>Commercial</c:v>
                </c:pt>
                <c:pt idx="1">
                  <c:v>Govt/ Non-Profit</c:v>
                </c:pt>
                <c:pt idx="2">
                  <c:v>Residential</c:v>
                </c:pt>
              </c:strCache>
            </c:strRef>
          </c:cat>
          <c:val>
            <c:numRef>
              <c:f>graphs!$H$35:$J$35</c:f>
              <c:numCache>
                <c:formatCode>0%</c:formatCode>
                <c:ptCount val="3"/>
                <c:pt idx="0">
                  <c:v>3.7827479201827802E-2</c:v>
                </c:pt>
                <c:pt idx="1">
                  <c:v>0</c:v>
                </c:pt>
                <c:pt idx="2">
                  <c:v>0</c:v>
                </c:pt>
              </c:numCache>
            </c:numRef>
          </c:val>
        </c:ser>
        <c:ser>
          <c:idx val="4"/>
          <c:order val="4"/>
          <c:tx>
            <c:strRef>
              <c:f>graphs!$G$36</c:f>
              <c:strCache>
                <c:ptCount val="1"/>
                <c:pt idx="0">
                  <c:v>REP Energy/Eaton Crop</c:v>
                </c:pt>
              </c:strCache>
            </c:strRef>
          </c:tx>
          <c:spPr>
            <a:solidFill>
              <a:srgbClr val="FF0000"/>
            </a:solidFill>
          </c:spPr>
          <c:invertIfNegative val="0"/>
          <c:dLbls>
            <c:dLbl>
              <c:idx val="0"/>
              <c:layout>
                <c:manualLayout>
                  <c:x val="2.05521378074861E-2"/>
                  <c:y val="0"/>
                </c:manualLayout>
              </c:layout>
              <c:spPr/>
              <c:txPr>
                <a:bodyPr/>
                <a:lstStyle/>
                <a:p>
                  <a:pPr>
                    <a:defRPr sz="9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graphs!$H$31:$J$31</c:f>
              <c:strCache>
                <c:ptCount val="3"/>
                <c:pt idx="0">
                  <c:v>Commercial</c:v>
                </c:pt>
                <c:pt idx="1">
                  <c:v>Govt/ Non-Profit</c:v>
                </c:pt>
                <c:pt idx="2">
                  <c:v>Residential</c:v>
                </c:pt>
              </c:strCache>
            </c:strRef>
          </c:cat>
          <c:val>
            <c:numRef>
              <c:f>graphs!$H$36:$J$36</c:f>
              <c:numCache>
                <c:formatCode>0%</c:formatCode>
                <c:ptCount val="3"/>
                <c:pt idx="0">
                  <c:v>3.2573998890277997E-2</c:v>
                </c:pt>
                <c:pt idx="1">
                  <c:v>0</c:v>
                </c:pt>
                <c:pt idx="2">
                  <c:v>0</c:v>
                </c:pt>
              </c:numCache>
            </c:numRef>
          </c:val>
        </c:ser>
        <c:ser>
          <c:idx val="5"/>
          <c:order val="5"/>
          <c:tx>
            <c:strRef>
              <c:f>graphs!$G$37</c:f>
              <c:strCache>
                <c:ptCount val="1"/>
                <c:pt idx="0">
                  <c:v>Other</c:v>
                </c:pt>
              </c:strCache>
            </c:strRef>
          </c:tx>
          <c:spPr>
            <a:solidFill>
              <a:srgbClr val="0070C0"/>
            </a:solidFill>
          </c:spPr>
          <c:invertIfNegative val="0"/>
          <c:dLbls>
            <c:dLbl>
              <c:idx val="0"/>
              <c:layout>
                <c:manualLayout>
                  <c:x val="2.5690425117872498E-3"/>
                  <c:y val="-7.5542965061378697E-3"/>
                </c:manualLayout>
              </c:layout>
              <c:spPr/>
              <c:txPr>
                <a:bodyPr/>
                <a:lstStyle/>
                <a:p>
                  <a:pPr>
                    <a:defRPr sz="9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3.33975526532342E-2"/>
                  <c:y val="-5.9482649654628996E-7"/>
                </c:manualLayout>
              </c:layout>
              <c:spPr/>
              <c:txPr>
                <a:bodyPr/>
                <a:lstStyle/>
                <a:p>
                  <a:pPr>
                    <a:defRPr sz="9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2.5691149375803501E-3"/>
                  <c:y val="-2.662952646239550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graphs!$H$31:$J$31</c:f>
              <c:strCache>
                <c:ptCount val="3"/>
                <c:pt idx="0">
                  <c:v>Commercial</c:v>
                </c:pt>
                <c:pt idx="1">
                  <c:v>Govt/ Non-Profit</c:v>
                </c:pt>
                <c:pt idx="2">
                  <c:v>Residential</c:v>
                </c:pt>
              </c:strCache>
            </c:strRef>
          </c:cat>
          <c:val>
            <c:numRef>
              <c:f>graphs!$H$37:$J$37</c:f>
              <c:numCache>
                <c:formatCode>0%</c:formatCode>
                <c:ptCount val="3"/>
                <c:pt idx="0">
                  <c:v>3.9434693138155001E-2</c:v>
                </c:pt>
                <c:pt idx="1">
                  <c:v>3.54845018812854E-2</c:v>
                </c:pt>
                <c:pt idx="2">
                  <c:v>0.01</c:v>
                </c:pt>
              </c:numCache>
            </c:numRef>
          </c:val>
        </c:ser>
        <c:dLbls>
          <c:showLegendKey val="0"/>
          <c:showVal val="0"/>
          <c:showCatName val="0"/>
          <c:showSerName val="0"/>
          <c:showPercent val="0"/>
          <c:showBubbleSize val="0"/>
        </c:dLbls>
        <c:gapWidth val="75"/>
        <c:overlap val="100"/>
        <c:axId val="120425512"/>
        <c:axId val="120425904"/>
      </c:barChart>
      <c:catAx>
        <c:axId val="120425512"/>
        <c:scaling>
          <c:orientation val="minMax"/>
        </c:scaling>
        <c:delete val="0"/>
        <c:axPos val="b"/>
        <c:numFmt formatCode="General" sourceLinked="0"/>
        <c:majorTickMark val="none"/>
        <c:minorTickMark val="none"/>
        <c:tickLblPos val="nextTo"/>
        <c:crossAx val="120425904"/>
        <c:crosses val="autoZero"/>
        <c:auto val="1"/>
        <c:lblAlgn val="ctr"/>
        <c:lblOffset val="100"/>
        <c:noMultiLvlLbl val="0"/>
      </c:catAx>
      <c:valAx>
        <c:axId val="120425904"/>
        <c:scaling>
          <c:orientation val="minMax"/>
        </c:scaling>
        <c:delete val="0"/>
        <c:axPos val="l"/>
        <c:majorGridlines/>
        <c:numFmt formatCode="0%" sourceLinked="1"/>
        <c:majorTickMark val="none"/>
        <c:minorTickMark val="none"/>
        <c:tickLblPos val="nextTo"/>
        <c:spPr>
          <a:ln w="9525">
            <a:noFill/>
          </a:ln>
        </c:spPr>
        <c:crossAx val="120425512"/>
        <c:crosses val="autoZero"/>
        <c:crossBetween val="between"/>
      </c:valAx>
    </c:plotArea>
    <c:legend>
      <c:legendPos val="b"/>
      <c:layout>
        <c:manualLayout>
          <c:xMode val="edge"/>
          <c:yMode val="edge"/>
          <c:x val="0.186546065966539"/>
          <c:y val="0.82884402905727494"/>
          <c:w val="0.71945021076910898"/>
          <c:h val="0.171155970942726"/>
        </c:manualLayout>
      </c:layout>
      <c:overlay val="0"/>
    </c:legend>
    <c:plotVisOnly val="1"/>
    <c:dispBlanksAs val="gap"/>
    <c:showDLblsOverMax val="0"/>
  </c:chart>
  <c:spPr>
    <a:solidFill>
      <a:schemeClr val="bg1">
        <a:lumMod val="95000"/>
      </a:schemeClr>
    </a:solidFill>
    <a:ln>
      <a:noFill/>
    </a:ln>
  </c:spPr>
  <c:txPr>
    <a:bodyPr/>
    <a:lstStyle/>
    <a:p>
      <a:pPr>
        <a:defRPr>
          <a:latin typeface="Lucida Sans" panose="020B060203050402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54CE63-7748-4E56-ACCB-3A13AD410FCE}" type="datetimeFigureOut">
              <a:rPr lang="en-US" smtClean="0"/>
              <a:t>2/11/2015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980418-70C1-42C7-8EBB-3BF9EA792E11}" type="slidenum">
              <a:rPr lang="en-US" smtClean="0"/>
              <a:t>‹#›</a:t>
            </a:fld>
            <a:endParaRPr lang="en-US"/>
          </a:p>
        </p:txBody>
      </p:sp>
    </p:spTree>
    <p:extLst>
      <p:ext uri="{BB962C8B-B14F-4D97-AF65-F5344CB8AC3E}">
        <p14:creationId xmlns:p14="http://schemas.microsoft.com/office/powerpoint/2010/main" val="46667947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7FDF35-72DF-4BFB-9263-B6F34C137AD4}" type="datetimeFigureOut">
              <a:rPr lang="en-US" smtClean="0"/>
              <a:pPr/>
              <a:t>2/11/2015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D4C41C-7283-4A7B-9F12-B8D4E5C760E7}" type="slidenum">
              <a:rPr lang="en-US" smtClean="0"/>
              <a:pPr/>
              <a:t>‹#›</a:t>
            </a:fld>
            <a:endParaRPr lang="en-US"/>
          </a:p>
        </p:txBody>
      </p:sp>
    </p:spTree>
    <p:extLst>
      <p:ext uri="{BB962C8B-B14F-4D97-AF65-F5344CB8AC3E}">
        <p14:creationId xmlns:p14="http://schemas.microsoft.com/office/powerpoint/2010/main" val="50600872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DD3D78-BA7A-B84F-BB98-7CCD113F4814}" type="slidenum">
              <a:rPr lang="en-US" smtClean="0"/>
              <a:pPr/>
              <a:t>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4390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FDD3D78-BA7A-B84F-BB98-7CCD113F4814}" type="slidenum">
              <a:rPr lang="en-US" smtClean="0"/>
              <a:pPr/>
              <a:t>11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69306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DD3D78-BA7A-B84F-BB98-7CCD113F4814}" type="slidenum">
              <a:rPr lang="en-US" smtClean="0"/>
              <a:pPr/>
              <a:t>12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9023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DD3D78-BA7A-B84F-BB98-7CCD113F4814}" type="slidenum">
              <a:rPr lang="en-US" smtClean="0"/>
              <a:pPr/>
              <a:t>13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6574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DD3D78-BA7A-B84F-BB98-7CCD113F4814}" type="slidenum">
              <a:rPr lang="en-US" smtClean="0"/>
              <a:pPr/>
              <a:t>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63309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Bundle</a:t>
            </a:r>
            <a:r>
              <a:rPr lang="en-US" baseline="0" dirty="0" smtClean="0"/>
              <a:t> of benefits is most for customer sited storage in today’s climate.</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Energy storage is most valuable on the “edges of the grid”</a:t>
            </a:r>
          </a:p>
          <a:p>
            <a:endParaRPr lang="en-US" dirty="0"/>
          </a:p>
        </p:txBody>
      </p:sp>
      <p:sp>
        <p:nvSpPr>
          <p:cNvPr id="4" name="Slide Number Placeholder 3"/>
          <p:cNvSpPr>
            <a:spLocks noGrp="1"/>
          </p:cNvSpPr>
          <p:nvPr>
            <p:ph type="sldNum" sz="quarter" idx="10"/>
          </p:nvPr>
        </p:nvSpPr>
        <p:spPr/>
        <p:txBody>
          <a:bodyPr/>
          <a:lstStyle/>
          <a:p>
            <a:fld id="{CFDD3D78-BA7A-B84F-BB98-7CCD113F4814}" type="slidenum">
              <a:rPr lang="en-US" smtClean="0"/>
              <a:pPr/>
              <a:t>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32518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DD3D78-BA7A-B84F-BB98-7CCD113F4814}" type="slidenum">
              <a:rPr lang="en-US" smtClean="0"/>
              <a:pPr/>
              <a:t>20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39541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Stand-alone and PV paired Advanced Energy Storage technologies added to the program in 2011 with the implementation of SB 412. </a:t>
            </a:r>
          </a:p>
          <a:p>
            <a:endParaRPr lang="en-US" dirty="0"/>
          </a:p>
        </p:txBody>
      </p:sp>
      <p:sp>
        <p:nvSpPr>
          <p:cNvPr id="4" name="Slide Number Placeholder 3"/>
          <p:cNvSpPr>
            <a:spLocks noGrp="1"/>
          </p:cNvSpPr>
          <p:nvPr>
            <p:ph type="sldNum" sz="quarter" idx="10"/>
          </p:nvPr>
        </p:nvSpPr>
        <p:spPr/>
        <p:txBody>
          <a:bodyPr/>
          <a:lstStyle/>
          <a:p>
            <a:fld id="{CFDD3D78-BA7A-B84F-BB98-7CCD113F4814}" type="slidenum">
              <a:rPr lang="en-US" smtClean="0"/>
              <a:pPr/>
              <a:t>21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48220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 discharge</a:t>
            </a:r>
            <a:r>
              <a:rPr lang="en-US" baseline="0" dirty="0" smtClean="0"/>
              <a:t> over 2 hours or max capacity of inverter (which ever is less) usable energy down to the minimal state of charge</a:t>
            </a:r>
            <a:endParaRPr lang="en-US" dirty="0"/>
          </a:p>
        </p:txBody>
      </p:sp>
      <p:sp>
        <p:nvSpPr>
          <p:cNvPr id="4" name="Slide Number Placeholder 3"/>
          <p:cNvSpPr>
            <a:spLocks noGrp="1"/>
          </p:cNvSpPr>
          <p:nvPr>
            <p:ph type="sldNum" sz="quarter" idx="10"/>
          </p:nvPr>
        </p:nvSpPr>
        <p:spPr/>
        <p:txBody>
          <a:bodyPr/>
          <a:lstStyle/>
          <a:p>
            <a:fld id="{7879A17C-F836-4DA1-8292-334BF44E7EEF}" type="slidenum">
              <a:rPr lang="en-US" smtClean="0"/>
              <a:pPr/>
              <a:t>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14323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SGIP initially</a:t>
            </a:r>
            <a:r>
              <a:rPr lang="en-US" baseline="0" dirty="0" smtClean="0"/>
              <a:t> helped create energy market for solar, now solar is helping to accelerate the market for storage</a:t>
            </a:r>
            <a:endParaRPr lang="en-US" dirty="0"/>
          </a:p>
        </p:txBody>
      </p:sp>
      <p:sp>
        <p:nvSpPr>
          <p:cNvPr id="4" name="Slide Number Placeholder 3"/>
          <p:cNvSpPr>
            <a:spLocks noGrp="1"/>
          </p:cNvSpPr>
          <p:nvPr>
            <p:ph type="sldNum" sz="quarter" idx="10"/>
          </p:nvPr>
        </p:nvSpPr>
        <p:spPr/>
        <p:txBody>
          <a:bodyPr/>
          <a:lstStyle/>
          <a:p>
            <a:fld id="{CFDD3D78-BA7A-B84F-BB98-7CCD113F4814}" type="slidenum">
              <a:rPr lang="en-US" smtClean="0"/>
              <a:pPr/>
              <a:t>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64271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t>
            </a:r>
            <a:r>
              <a:rPr lang="en-US" dirty="0" err="1" smtClean="0"/>
              <a:t>telsa</a:t>
            </a:r>
            <a:r>
              <a:rPr lang="en-US" dirty="0" smtClean="0"/>
              <a:t> owned</a:t>
            </a:r>
            <a:r>
              <a:rPr lang="en-US" baseline="0" dirty="0" smtClean="0"/>
              <a:t> vs customer owned</a:t>
            </a:r>
            <a:endParaRPr lang="en-US" dirty="0"/>
          </a:p>
        </p:txBody>
      </p:sp>
      <p:sp>
        <p:nvSpPr>
          <p:cNvPr id="4" name="Slide Number Placeholder 3"/>
          <p:cNvSpPr>
            <a:spLocks noGrp="1"/>
          </p:cNvSpPr>
          <p:nvPr>
            <p:ph type="sldNum" sz="quarter" idx="10"/>
          </p:nvPr>
        </p:nvSpPr>
        <p:spPr/>
        <p:txBody>
          <a:bodyPr/>
          <a:lstStyle/>
          <a:p>
            <a:fld id="{CFDD3D78-BA7A-B84F-BB98-7CCD113F4814}" type="slidenum">
              <a:rPr lang="en-US" smtClean="0"/>
              <a:pPr/>
              <a:t>26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11816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D4C41C-7283-4A7B-9F12-B8D4E5C760E7}" type="slidenum">
              <a:rPr lang="en-US" smtClean="0"/>
              <a:pPr/>
              <a:t>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51440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DD3D78-BA7A-B84F-BB98-7CCD113F4814}" type="slidenum">
              <a:rPr lang="en-US" smtClean="0"/>
              <a:pPr/>
              <a:t>27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10540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DD3D78-BA7A-B84F-BB98-7CCD113F4814}" type="slidenum">
              <a:rPr lang="en-US" smtClean="0"/>
              <a:pPr/>
              <a:t>29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60130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Similar to the example set by solar PV during the past 10 years, </a:t>
            </a:r>
            <a:r>
              <a:rPr lang="en-US" b="1" dirty="0" smtClean="0"/>
              <a:t>CA</a:t>
            </a:r>
            <a:r>
              <a:rPr lang="en-US" dirty="0" smtClean="0"/>
              <a:t> </a:t>
            </a:r>
            <a:r>
              <a:rPr lang="en-US" b="1" dirty="0" smtClean="0"/>
              <a:t>has the opportunity to lead on a national and global level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Foundational legislation has been implemented, however technological potential is still outpacing policy. Continued </a:t>
            </a:r>
            <a:r>
              <a:rPr lang="en-US" b="1" dirty="0" smtClean="0"/>
              <a:t>regulatory developments will be necessary </a:t>
            </a:r>
            <a:r>
              <a:rPr lang="en-US" dirty="0" smtClean="0"/>
              <a:t>for California to realize all the benefits storage has to offer.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CFDD3D78-BA7A-B84F-BB98-7CCD113F4814}" type="slidenum">
              <a:rPr lang="en-US" smtClean="0"/>
              <a:pPr/>
              <a:t>31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42102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DD3D78-BA7A-B84F-BB98-7CCD113F4814}" type="slidenum">
              <a:rPr lang="en-US" smtClean="0"/>
              <a:pPr/>
              <a:t>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78428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the title of my presentation is Policies and Incentives for Energy Storage in California. So as you may imagine I will be discussing AB 2415, our energy storage mandate, and the Self-Generation Incentive Program, the only program that incentives customer-sited storage in the state. But first, I think it’s important to take a step back and remind ourselves why we have these policies in place.</a:t>
            </a:r>
          </a:p>
          <a:p>
            <a:endParaRPr lang="en-US" dirty="0"/>
          </a:p>
        </p:txBody>
      </p:sp>
      <p:sp>
        <p:nvSpPr>
          <p:cNvPr id="4" name="Slide Number Placeholder 3"/>
          <p:cNvSpPr>
            <a:spLocks noGrp="1"/>
          </p:cNvSpPr>
          <p:nvPr>
            <p:ph type="sldNum" sz="quarter" idx="10"/>
          </p:nvPr>
        </p:nvSpPr>
        <p:spPr/>
        <p:txBody>
          <a:bodyPr/>
          <a:lstStyle/>
          <a:p>
            <a:fld id="{CFDD3D78-BA7A-B84F-BB98-7CCD113F4814}" type="slidenum">
              <a:rPr lang="en-US" smtClean="0"/>
              <a:pPr/>
              <a:t>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92261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DD3D78-BA7A-B84F-BB98-7CCD113F4814}" type="slidenum">
              <a:rPr lang="en-US" smtClean="0"/>
              <a:pPr/>
              <a:t>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05417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DD3D78-BA7A-B84F-BB98-7CCD113F4814}" type="slidenum">
              <a:rPr lang="en-US" smtClean="0"/>
              <a:pPr/>
              <a:t>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15160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DD3D78-BA7A-B84F-BB98-7CCD113F4814}" type="slidenum">
              <a:rPr lang="en-US" smtClean="0"/>
              <a:pPr/>
              <a:t>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22110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FDD3D78-BA7A-B84F-BB98-7CCD113F4814}" type="slidenum">
              <a:rPr lang="en-US" smtClean="0"/>
              <a:pPr/>
              <a:t>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50498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FDD3D78-BA7A-B84F-BB98-7CCD113F4814}" type="slidenum">
              <a:rPr lang="en-US" smtClean="0"/>
              <a:pPr/>
              <a:t>10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69306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3" descr="M:\MARKETING\_CCSE CORPORATE\Presentations\General CCSE Slides\CSE Pitch Deck\new_branding\cove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2237509"/>
            <a:ext cx="9144000" cy="1246909"/>
          </a:xfrm>
          <a:prstGeom prst="rect">
            <a:avLst/>
          </a:prstGeom>
          <a:gradFill>
            <a:gsLst>
              <a:gs pos="51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3740727"/>
            <a:ext cx="8077200" cy="831273"/>
          </a:xfrm>
          <a:prstGeom prst="rect">
            <a:avLst/>
          </a:prstGeom>
          <a:gradFill>
            <a:gsLst>
              <a:gs pos="0">
                <a:schemeClr val="bg1"/>
              </a:gs>
              <a:gs pos="100000">
                <a:schemeClr val="accent1">
                  <a:tint val="23500"/>
                  <a:satMod val="160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04800" y="2239130"/>
            <a:ext cx="7620000" cy="774970"/>
          </a:xfrm>
        </p:spPr>
        <p:txBody>
          <a:bodyPr>
            <a:normAutofit/>
          </a:bodyPr>
          <a:lstStyle>
            <a:lvl1pPr algn="l">
              <a:defRPr sz="3600" b="1">
                <a:solidFill>
                  <a:srgbClr val="005997"/>
                </a:solidFill>
                <a:latin typeface="Myriad Pro"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04800" y="2971800"/>
            <a:ext cx="7696200" cy="381000"/>
          </a:xfrm>
        </p:spPr>
        <p:txBody>
          <a:bodyPr>
            <a:normAutofit/>
          </a:bodyPr>
          <a:lstStyle>
            <a:lvl1pPr marL="0" indent="0" algn="l">
              <a:buNone/>
              <a:defRPr sz="2500">
                <a:solidFill>
                  <a:srgbClr val="005997"/>
                </a:solidFill>
                <a:latin typeface="Myriad Pro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2" descr="M:\MARKETING\Graphics\_LOGOS\CSE Logos\CSE_logo_trademark\CSE_logo_TM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77000" y="6096000"/>
            <a:ext cx="2432703" cy="597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8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M:\MARKETING\_CCSE CORPORATE\Presentations\General CCSE Slides\CSE Pitch Deck\new_branding\blan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M:\MARKETING\_CCSE CORPORATE\Presentations\General CCSE Slides\CSE Pitch Deck\new_branding\what_we_do_v2.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87319"/>
          <a:stretch/>
        </p:blipFill>
        <p:spPr bwMode="auto">
          <a:xfrm>
            <a:off x="0" y="0"/>
            <a:ext cx="9144000" cy="8696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869692"/>
          </a:xfrm>
        </p:spPr>
        <p:txBody>
          <a:bodyPr>
            <a:normAutofit/>
          </a:bodyPr>
          <a:lstStyle>
            <a:lvl1pPr algn="l">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143000"/>
            <a:ext cx="8229600" cy="4983163"/>
          </a:xfrm>
        </p:spPr>
        <p:txBody>
          <a:bodyPr/>
          <a:lstStyle>
            <a:lvl1pPr>
              <a:defRPr>
                <a:solidFill>
                  <a:srgbClr val="005997"/>
                </a:solidFill>
              </a:defRPr>
            </a:lvl1pPr>
            <a:lvl2pPr>
              <a:defRPr>
                <a:solidFill>
                  <a:srgbClr val="005997"/>
                </a:solidFill>
              </a:defRPr>
            </a:lvl2pPr>
            <a:lvl3pPr>
              <a:defRPr>
                <a:solidFill>
                  <a:srgbClr val="005997"/>
                </a:solidFill>
              </a:defRPr>
            </a:lvl3pPr>
            <a:lvl4pPr>
              <a:defRPr>
                <a:solidFill>
                  <a:srgbClr val="005997"/>
                </a:solidFill>
              </a:defRPr>
            </a:lvl4pPr>
            <a:lvl5pPr>
              <a:defRPr>
                <a:solidFill>
                  <a:srgbClr val="005997"/>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22103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027" name="Picture 3" descr="M:\MARKETING\_CSE CORPORATE\Presentations\General CCSE Slides\CSE Pitch Deck\new_branding\aqu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869692"/>
          </a:xfrm>
        </p:spPr>
        <p:txBody>
          <a:bodyPr>
            <a:normAutofit/>
          </a:bodyPr>
          <a:lstStyle>
            <a:lvl1pPr algn="l">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143000"/>
            <a:ext cx="8229600" cy="4983163"/>
          </a:xfrm>
        </p:spPr>
        <p:txBody>
          <a:bodyPr/>
          <a:lstStyle>
            <a:lvl1pPr>
              <a:defRPr>
                <a:solidFill>
                  <a:srgbClr val="005997"/>
                </a:solidFill>
              </a:defRPr>
            </a:lvl1pPr>
            <a:lvl2pPr>
              <a:defRPr>
                <a:solidFill>
                  <a:srgbClr val="005997"/>
                </a:solidFill>
              </a:defRPr>
            </a:lvl2pPr>
            <a:lvl3pPr>
              <a:defRPr>
                <a:solidFill>
                  <a:srgbClr val="005997"/>
                </a:solidFill>
              </a:defRPr>
            </a:lvl3pPr>
            <a:lvl4pPr>
              <a:defRPr>
                <a:solidFill>
                  <a:srgbClr val="005997"/>
                </a:solidFill>
              </a:defRPr>
            </a:lvl4pPr>
            <a:lvl5pPr>
              <a:defRPr>
                <a:solidFill>
                  <a:srgbClr val="005997"/>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78653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3074" name="Picture 2" descr="M:\MARKETING\_CSE CORPORATE\Presentations\General CCSE Slides\CSE Pitch Deck\new_branding\gre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869692"/>
          </a:xfrm>
        </p:spPr>
        <p:txBody>
          <a:bodyPr>
            <a:normAutofit/>
          </a:bodyPr>
          <a:lstStyle>
            <a:lvl1pPr algn="l">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143000"/>
            <a:ext cx="8229600" cy="4983163"/>
          </a:xfrm>
        </p:spPr>
        <p:txBody>
          <a:bodyPr/>
          <a:lstStyle>
            <a:lvl1pPr>
              <a:defRPr>
                <a:solidFill>
                  <a:srgbClr val="005997"/>
                </a:solidFill>
              </a:defRPr>
            </a:lvl1pPr>
            <a:lvl2pPr>
              <a:defRPr>
                <a:solidFill>
                  <a:srgbClr val="005997"/>
                </a:solidFill>
              </a:defRPr>
            </a:lvl2pPr>
            <a:lvl3pPr>
              <a:defRPr>
                <a:solidFill>
                  <a:srgbClr val="005997"/>
                </a:solidFill>
              </a:defRPr>
            </a:lvl3pPr>
            <a:lvl4pPr>
              <a:defRPr>
                <a:solidFill>
                  <a:srgbClr val="005997"/>
                </a:solidFill>
              </a:defRPr>
            </a:lvl4pPr>
            <a:lvl5pPr>
              <a:defRPr>
                <a:solidFill>
                  <a:srgbClr val="005997"/>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03433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098" name="Picture 2" descr="M:\MARKETING\_CSE CORPORATE\Presentations\General CCSE Slides\CSE Pitch Deck\new_branding\lim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869692"/>
          </a:xfrm>
        </p:spPr>
        <p:txBody>
          <a:bodyPr>
            <a:normAutofit/>
          </a:bodyPr>
          <a:lstStyle>
            <a:lvl1pPr algn="l">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143000"/>
            <a:ext cx="8229600" cy="4983163"/>
          </a:xfrm>
        </p:spPr>
        <p:txBody>
          <a:bodyPr/>
          <a:lstStyle>
            <a:lvl1pPr>
              <a:defRPr>
                <a:solidFill>
                  <a:srgbClr val="005997"/>
                </a:solidFill>
              </a:defRPr>
            </a:lvl1pPr>
            <a:lvl2pPr>
              <a:defRPr>
                <a:solidFill>
                  <a:srgbClr val="005997"/>
                </a:solidFill>
              </a:defRPr>
            </a:lvl2pPr>
            <a:lvl3pPr>
              <a:defRPr>
                <a:solidFill>
                  <a:srgbClr val="005997"/>
                </a:solidFill>
              </a:defRPr>
            </a:lvl3pPr>
            <a:lvl4pPr>
              <a:defRPr>
                <a:solidFill>
                  <a:srgbClr val="005997"/>
                </a:solidFill>
              </a:defRPr>
            </a:lvl4pPr>
            <a:lvl5pPr>
              <a:defRPr>
                <a:solidFill>
                  <a:srgbClr val="005997"/>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96579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M:\MARKETING\_CCSE CORPORATE\Presentations\General CCSE Slides\CSE Pitch Deck\new_branding\mission_v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0" y="645855"/>
            <a:ext cx="9144000" cy="3293209"/>
          </a:xfrm>
          <a:prstGeom prst="rect">
            <a:avLst/>
          </a:prstGeom>
          <a:noFill/>
        </p:spPr>
        <p:txBody>
          <a:bodyPr wrap="square" rtlCol="0">
            <a:spAutoFit/>
          </a:bodyPr>
          <a:lstStyle/>
          <a:p>
            <a:pPr algn="ctr"/>
            <a:r>
              <a:rPr lang="en-US" sz="3600" dirty="0" smtClean="0">
                <a:solidFill>
                  <a:srgbClr val="005997"/>
                </a:solidFill>
                <a:latin typeface="Myriad Pro Light" pitchFamily="34" charset="0"/>
              </a:rPr>
              <a:t>Our Mission:</a:t>
            </a:r>
          </a:p>
          <a:p>
            <a:pPr algn="ctr"/>
            <a:endParaRPr lang="en-US" sz="1200" dirty="0" smtClean="0">
              <a:solidFill>
                <a:srgbClr val="005997"/>
              </a:solidFill>
              <a:latin typeface="Myriad Pro Light" pitchFamily="34" charset="0"/>
            </a:endParaRPr>
          </a:p>
          <a:p>
            <a:pPr algn="ctr"/>
            <a:endParaRPr lang="en-US" sz="2800" dirty="0">
              <a:solidFill>
                <a:srgbClr val="005997"/>
              </a:solidFill>
              <a:latin typeface="Myriad Pro Light" pitchFamily="34" charset="0"/>
            </a:endParaRPr>
          </a:p>
          <a:p>
            <a:pPr algn="ctr"/>
            <a:r>
              <a:rPr lang="en-US" sz="4400" dirty="0" smtClean="0">
                <a:solidFill>
                  <a:srgbClr val="005997"/>
                </a:solidFill>
                <a:latin typeface="Myriad Pro" pitchFamily="34" charset="0"/>
              </a:rPr>
              <a:t>Accelerate the transition</a:t>
            </a:r>
            <a:br>
              <a:rPr lang="en-US" sz="4400" dirty="0" smtClean="0">
                <a:solidFill>
                  <a:srgbClr val="005997"/>
                </a:solidFill>
                <a:latin typeface="Myriad Pro" pitchFamily="34" charset="0"/>
              </a:rPr>
            </a:br>
            <a:r>
              <a:rPr lang="en-US" sz="4400" dirty="0" smtClean="0">
                <a:solidFill>
                  <a:srgbClr val="005997"/>
                </a:solidFill>
                <a:latin typeface="Myriad Pro" pitchFamily="34" charset="0"/>
              </a:rPr>
              <a:t>to a sustainable world</a:t>
            </a:r>
          </a:p>
          <a:p>
            <a:pPr algn="ctr"/>
            <a:r>
              <a:rPr lang="en-US" sz="4400" dirty="0">
                <a:solidFill>
                  <a:srgbClr val="005997"/>
                </a:solidFill>
                <a:latin typeface="Myriad Pro" pitchFamily="34" charset="0"/>
              </a:rPr>
              <a:t>p</a:t>
            </a:r>
            <a:r>
              <a:rPr lang="en-US" sz="4400" dirty="0" smtClean="0">
                <a:solidFill>
                  <a:srgbClr val="005997"/>
                </a:solidFill>
                <a:latin typeface="Myriad Pro" pitchFamily="34" charset="0"/>
              </a:rPr>
              <a:t>owered by clean energy</a:t>
            </a:r>
            <a:endParaRPr lang="en-US" sz="4400" dirty="0">
              <a:solidFill>
                <a:srgbClr val="005997"/>
              </a:solidFill>
              <a:latin typeface="Myriad Pro" pitchFamily="34" charset="0"/>
            </a:endParaRPr>
          </a:p>
        </p:txBody>
      </p:sp>
    </p:spTree>
    <p:extLst>
      <p:ext uri="{BB962C8B-B14F-4D97-AF65-F5344CB8AC3E}">
        <p14:creationId xmlns:p14="http://schemas.microsoft.com/office/powerpoint/2010/main" val="33447738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4" name="Picture 2" descr="M:\MARKETING\_CCSE CORPORATE\Presentations\General CCSE Slides\CSE Pitch Deck\new_branding\contact_v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MARKETING\_CCSE CORPORATE\Presentations\General CCSE Slides\CSE Pitch Deck\new_branding\heade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9382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M:\MARKETING\_CCSE CORPORATE\Presentations\General CCSE Slides\CSE Pitch Deck\new_branding\contact_bubble.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8770" r="11944" b="41164"/>
          <a:stretch/>
        </p:blipFill>
        <p:spPr bwMode="auto">
          <a:xfrm>
            <a:off x="1741714" y="79828"/>
            <a:ext cx="6335486" cy="40349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MARKETING\Graphics\_LOGOS\CSE Logos\CSE_logo_trademark\CSE_logo_TM_RGB.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933700" y="642257"/>
            <a:ext cx="3924300" cy="963074"/>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2852057" y="1828800"/>
            <a:ext cx="4463143" cy="1632858"/>
          </a:xfrm>
        </p:spPr>
        <p:txBody>
          <a:bodyPr>
            <a:normAutofit/>
          </a:bodyPr>
          <a:lstStyle>
            <a:lvl1pPr marL="0" indent="0" algn="ctr">
              <a:buNone/>
              <a:defRPr sz="2800">
                <a:solidFill>
                  <a:schemeClr val="tx1">
                    <a:lumMod val="65000"/>
                    <a:lumOff val="35000"/>
                  </a:schemeClr>
                </a:solidFill>
                <a:latin typeface="Myriad Pro Light" pitchFamily="34" charset="0"/>
              </a:defRPr>
            </a:lvl1pPr>
            <a:lvl2pPr marL="457200" indent="0" algn="ctr">
              <a:buNone/>
              <a:defRPr>
                <a:latin typeface="Myriad Pro Light" pitchFamily="34" charset="0"/>
              </a:defRPr>
            </a:lvl2pPr>
            <a:lvl3pPr marL="914400" indent="0" algn="ctr">
              <a:buNone/>
              <a:defRPr>
                <a:latin typeface="Myriad Pro Light" pitchFamily="34" charset="0"/>
              </a:defRPr>
            </a:lvl3pPr>
            <a:lvl4pPr marL="1371600" indent="0" algn="ctr">
              <a:buNone/>
              <a:defRPr>
                <a:latin typeface="Myriad Pro Light" pitchFamily="34" charset="0"/>
              </a:defRPr>
            </a:lvl4pPr>
            <a:lvl5pPr marL="1828800" indent="0" algn="ctr">
              <a:buNone/>
              <a:defRPr>
                <a:latin typeface="Myriad Pro Light" pitchFamily="34" charset="0"/>
              </a:defRPr>
            </a:lvl5pPr>
          </a:lstStyle>
          <a:p>
            <a:pPr lvl="0"/>
            <a:r>
              <a:rPr lang="en-US" smtClean="0"/>
              <a:t>Click to edit Master text styles</a:t>
            </a:r>
          </a:p>
        </p:txBody>
      </p:sp>
    </p:spTree>
    <p:extLst>
      <p:ext uri="{BB962C8B-B14F-4D97-AF65-F5344CB8AC3E}">
        <p14:creationId xmlns:p14="http://schemas.microsoft.com/office/powerpoint/2010/main" val="73522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61888" y="1143000"/>
            <a:ext cx="3184600" cy="571500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38400" y="-228600"/>
            <a:ext cx="9144000" cy="6858000"/>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32940" y="6125265"/>
            <a:ext cx="1982460" cy="469530"/>
          </a:xfrm>
          <a:prstGeom prst="rect">
            <a:avLst/>
          </a:prstGeom>
        </p:spPr>
      </p:pic>
      <p:sp>
        <p:nvSpPr>
          <p:cNvPr id="11" name="Rectangle 10"/>
          <p:cNvSpPr/>
          <p:nvPr userDrawn="1"/>
        </p:nvSpPr>
        <p:spPr>
          <a:xfrm>
            <a:off x="0" y="2971800"/>
            <a:ext cx="8077200" cy="1371600"/>
          </a:xfrm>
          <a:prstGeom prst="rect">
            <a:avLst/>
          </a:prstGeom>
          <a:gradFill>
            <a:gsLst>
              <a:gs pos="0">
                <a:schemeClr val="tx1">
                  <a:alpha val="75000"/>
                </a:schemeClr>
              </a:gs>
              <a:gs pos="100000">
                <a:schemeClr val="accent1">
                  <a:tint val="23500"/>
                  <a:satMod val="160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04800" y="3124200"/>
            <a:ext cx="7772400" cy="658813"/>
          </a:xfrm>
        </p:spPr>
        <p:txBody>
          <a:bodyPr>
            <a:normAutofit/>
          </a:bodyPr>
          <a:lstStyle>
            <a:lvl1pPr algn="l">
              <a:defRPr sz="3600" b="1">
                <a:solidFill>
                  <a:schemeClr val="bg1"/>
                </a:solidFill>
                <a:latin typeface="Myriad Pro" pitchFamily="34" charset="0"/>
              </a:defRPr>
            </a:lvl1pPr>
          </a:lstStyle>
          <a:p>
            <a:r>
              <a:rPr lang="en-US" dirty="0" smtClean="0"/>
              <a:t>CLICK TO EDIT MASTER TITLE</a:t>
            </a:r>
            <a:endParaRPr lang="en-US" dirty="0"/>
          </a:p>
        </p:txBody>
      </p:sp>
      <p:sp>
        <p:nvSpPr>
          <p:cNvPr id="3" name="Subtitle 2"/>
          <p:cNvSpPr>
            <a:spLocks noGrp="1"/>
          </p:cNvSpPr>
          <p:nvPr>
            <p:ph type="subTitle" idx="1" hasCustomPrompt="1"/>
          </p:nvPr>
        </p:nvSpPr>
        <p:spPr>
          <a:xfrm>
            <a:off x="304800" y="3733800"/>
            <a:ext cx="4590288" cy="533400"/>
          </a:xfrm>
        </p:spPr>
        <p:txBody>
          <a:bodyPr>
            <a:normAutofit/>
          </a:bodyPr>
          <a:lstStyle>
            <a:lvl1pPr marL="0" indent="0" algn="l">
              <a:buNone/>
              <a:defRPr sz="2500">
                <a:solidFill>
                  <a:schemeClr val="bg1"/>
                </a:solidFill>
                <a:latin typeface="Myriad Pro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sp>
        <p:nvSpPr>
          <p:cNvPr id="17" name="TextBox 16"/>
          <p:cNvSpPr txBox="1"/>
          <p:nvPr userDrawn="1"/>
        </p:nvSpPr>
        <p:spPr bwMode="gray">
          <a:xfrm>
            <a:off x="304800" y="6200001"/>
            <a:ext cx="5334000" cy="276999"/>
          </a:xfrm>
          <a:prstGeom prst="rect">
            <a:avLst/>
          </a:prstGeom>
          <a:noFill/>
        </p:spPr>
        <p:txBody>
          <a:bodyPr wrap="square" rtlCol="0">
            <a:spAutoFit/>
          </a:bodyPr>
          <a:lstStyle/>
          <a:p>
            <a:r>
              <a:rPr lang="en-US" sz="1200" dirty="0" smtClean="0">
                <a:solidFill>
                  <a:schemeClr val="bg1"/>
                </a:solidFill>
                <a:latin typeface="Myriad Pro" pitchFamily="34" charset="0"/>
              </a:rPr>
              <a:t>Accelerating the transition to a sustainable world powered by clean energy</a:t>
            </a:r>
            <a:endParaRPr lang="en-US" sz="1200" dirty="0">
              <a:solidFill>
                <a:schemeClr val="bg1"/>
              </a:solidFill>
              <a:latin typeface="Myriad Pro" pitchFamily="34" charset="0"/>
            </a:endParaRPr>
          </a:p>
        </p:txBody>
      </p:sp>
      <p:sp>
        <p:nvSpPr>
          <p:cNvPr id="14" name="Text Placeholder 4"/>
          <p:cNvSpPr>
            <a:spLocks noGrp="1"/>
          </p:cNvSpPr>
          <p:nvPr>
            <p:ph type="body" sz="quarter" idx="10" hasCustomPrompt="1"/>
          </p:nvPr>
        </p:nvSpPr>
        <p:spPr>
          <a:xfrm>
            <a:off x="333375" y="4495800"/>
            <a:ext cx="3295269" cy="304800"/>
          </a:xfrm>
        </p:spPr>
        <p:txBody>
          <a:bodyPr/>
          <a:lstStyle>
            <a:lvl1pPr marL="0" indent="0">
              <a:buNone/>
              <a:defRPr sz="3200"/>
            </a:lvl1pPr>
          </a:lstStyle>
          <a:p>
            <a:r>
              <a:rPr lang="en-US" sz="1900" b="0" dirty="0" smtClean="0">
                <a:solidFill>
                  <a:srgbClr val="5BD4FF"/>
                </a:solidFill>
                <a:latin typeface="Myriad Pro" pitchFamily="34" charset="0"/>
              </a:rPr>
              <a:t>Month ##, 2014</a:t>
            </a:r>
            <a:endParaRPr lang="en-US" sz="1900" b="0" dirty="0">
              <a:solidFill>
                <a:srgbClr val="5BD4FF"/>
              </a:solidFill>
              <a:latin typeface="Myriad Pro" pitchFamily="34" charset="0"/>
            </a:endParaRPr>
          </a:p>
        </p:txBody>
      </p:sp>
      <p:sp>
        <p:nvSpPr>
          <p:cNvPr id="15" name="Text Placeholder 17"/>
          <p:cNvSpPr>
            <a:spLocks noGrp="1"/>
          </p:cNvSpPr>
          <p:nvPr>
            <p:ph type="body" sz="quarter" idx="11" hasCustomPrompt="1"/>
          </p:nvPr>
        </p:nvSpPr>
        <p:spPr>
          <a:xfrm>
            <a:off x="336000" y="4876800"/>
            <a:ext cx="6399540" cy="381000"/>
          </a:xfrm>
        </p:spPr>
        <p:txBody>
          <a:bodyPr/>
          <a:lstStyle>
            <a:lvl1pPr marL="0" indent="0">
              <a:buNone/>
              <a:defRPr sz="3200"/>
            </a:lvl1pPr>
          </a:lstStyle>
          <a:p>
            <a:r>
              <a:rPr lang="en-US" sz="1900" b="0" dirty="0" smtClean="0">
                <a:solidFill>
                  <a:srgbClr val="5BD4FF"/>
                </a:solidFill>
                <a:latin typeface="Myriad Pro" pitchFamily="34" charset="0"/>
              </a:rPr>
              <a:t>Presenter Name</a:t>
            </a:r>
            <a:r>
              <a:rPr lang="en-US" sz="1900" b="0" baseline="0" dirty="0" smtClean="0">
                <a:solidFill>
                  <a:srgbClr val="5BD4FF"/>
                </a:solidFill>
                <a:latin typeface="Myriad Pro" pitchFamily="34" charset="0"/>
              </a:rPr>
              <a:t>, </a:t>
            </a:r>
            <a:r>
              <a:rPr lang="en-US" sz="1900" b="0" i="1" baseline="0" dirty="0" smtClean="0">
                <a:solidFill>
                  <a:srgbClr val="5BD4FF"/>
                </a:solidFill>
                <a:latin typeface="Myriad Pro" pitchFamily="34" charset="0"/>
              </a:rPr>
              <a:t>Project Manager</a:t>
            </a:r>
            <a:endParaRPr lang="en-US" sz="1900" b="0" i="1" dirty="0">
              <a:solidFill>
                <a:srgbClr val="5BD4FF"/>
              </a:solidFill>
              <a:latin typeface="Myriad Pro" pitchFamily="34" charset="0"/>
            </a:endParaRPr>
          </a:p>
        </p:txBody>
      </p:sp>
    </p:spTree>
    <p:extLst>
      <p:ext uri="{BB962C8B-B14F-4D97-AF65-F5344CB8AC3E}">
        <p14:creationId xmlns:p14="http://schemas.microsoft.com/office/powerpoint/2010/main" val="151859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D6A05-8E7D-438D-956A-5EFEEF713FE4}" type="slidenum">
              <a:rPr lang="en-US" smtClean="0"/>
              <a:pPr/>
              <a:t>‹#›</a:t>
            </a:fld>
            <a:endParaRPr lang="en-US"/>
          </a:p>
        </p:txBody>
      </p:sp>
    </p:spTree>
    <p:extLst>
      <p:ext uri="{BB962C8B-B14F-4D97-AF65-F5344CB8AC3E}">
        <p14:creationId xmlns:p14="http://schemas.microsoft.com/office/powerpoint/2010/main" val="4206025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3" r:id="rId5"/>
    <p:sldLayoutId id="2147483655" r:id="rId6"/>
    <p:sldLayoutId id="2147483662" r:id="rId7"/>
    <p:sldLayoutId id="2147483664"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mailto:Rebecca.feuerlicht@energycenter.or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California Takes Charge:</a:t>
            </a:r>
            <a:endParaRPr lang="en-US" dirty="0"/>
          </a:p>
        </p:txBody>
      </p:sp>
      <p:sp>
        <p:nvSpPr>
          <p:cNvPr id="7" name="Subtitle 6"/>
          <p:cNvSpPr>
            <a:spLocks noGrp="1"/>
          </p:cNvSpPr>
          <p:nvPr>
            <p:ph type="subTitle" idx="1"/>
          </p:nvPr>
        </p:nvSpPr>
        <p:spPr/>
        <p:txBody>
          <a:bodyPr>
            <a:normAutofit fontScale="92500" lnSpcReduction="20000"/>
          </a:bodyPr>
          <a:lstStyle/>
          <a:p>
            <a:r>
              <a:rPr lang="en-US" dirty="0"/>
              <a:t>Policies and Incentives for Energy Storage</a:t>
            </a:r>
          </a:p>
        </p:txBody>
      </p:sp>
      <p:sp>
        <p:nvSpPr>
          <p:cNvPr id="8" name="Text Placeholder 7"/>
          <p:cNvSpPr>
            <a:spLocks noGrp="1"/>
          </p:cNvSpPr>
          <p:nvPr>
            <p:ph type="body" sz="quarter" idx="4294967295"/>
          </p:nvPr>
        </p:nvSpPr>
        <p:spPr>
          <a:xfrm>
            <a:off x="209550" y="3810000"/>
            <a:ext cx="3295650" cy="304800"/>
          </a:xfrm>
        </p:spPr>
        <p:txBody>
          <a:bodyPr>
            <a:normAutofit fontScale="47500" lnSpcReduction="20000"/>
          </a:bodyPr>
          <a:lstStyle/>
          <a:p>
            <a:pPr marL="0" indent="0">
              <a:buNone/>
            </a:pPr>
            <a:r>
              <a:rPr lang="en-US" dirty="0" smtClean="0">
                <a:solidFill>
                  <a:schemeClr val="tx2"/>
                </a:solidFill>
              </a:rPr>
              <a:t>February 11, 2015</a:t>
            </a:r>
            <a:endParaRPr lang="en-US" dirty="0">
              <a:solidFill>
                <a:schemeClr val="tx2"/>
              </a:solidFill>
            </a:endParaRPr>
          </a:p>
        </p:txBody>
      </p:sp>
      <p:sp>
        <p:nvSpPr>
          <p:cNvPr id="9" name="Text Placeholder 8"/>
          <p:cNvSpPr>
            <a:spLocks noGrp="1"/>
          </p:cNvSpPr>
          <p:nvPr>
            <p:ph type="body" sz="quarter" idx="4294967295"/>
          </p:nvPr>
        </p:nvSpPr>
        <p:spPr>
          <a:xfrm>
            <a:off x="152400" y="4114800"/>
            <a:ext cx="8991600" cy="609600"/>
          </a:xfrm>
        </p:spPr>
        <p:txBody>
          <a:bodyPr>
            <a:noAutofit/>
          </a:bodyPr>
          <a:lstStyle/>
          <a:p>
            <a:pPr marL="0" indent="0">
              <a:buNone/>
            </a:pPr>
            <a:r>
              <a:rPr lang="en-US" sz="2000" dirty="0" smtClean="0">
                <a:solidFill>
                  <a:schemeClr val="tx2"/>
                </a:solidFill>
              </a:rPr>
              <a:t>Rebecca Feuerlicht, SGIP Project Manager, Center for Sustainable Energy</a:t>
            </a:r>
            <a:br>
              <a:rPr lang="en-US" sz="2000" dirty="0" smtClean="0">
                <a:solidFill>
                  <a:schemeClr val="tx2"/>
                </a:solidFill>
              </a:rPr>
            </a:br>
            <a:endParaRPr lang="en-US" sz="2000" dirty="0">
              <a:solidFill>
                <a:schemeClr val="tx2"/>
              </a:solidFill>
            </a:endParaRPr>
          </a:p>
        </p:txBody>
      </p:sp>
    </p:spTree>
    <p:extLst>
      <p:ext uri="{BB962C8B-B14F-4D97-AF65-F5344CB8AC3E}">
        <p14:creationId xmlns:p14="http://schemas.microsoft.com/office/powerpoint/2010/main" val="2451447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2020</a:t>
            </a:r>
            <a:endParaRPr lang="en-US" dirty="0"/>
          </a:p>
        </p:txBody>
      </p:sp>
      <p:pic>
        <p:nvPicPr>
          <p:cNvPr id="4098" name="Picture 2"/>
          <p:cNvPicPr>
            <a:picLocks noGrp="1" noChangeAspect="1" noChangeArrowheads="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57200" y="1487745"/>
            <a:ext cx="8229600" cy="3807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 y="1600200"/>
            <a:ext cx="5573625"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524000"/>
            <a:ext cx="6509924" cy="3865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0" y="6553200"/>
            <a:ext cx="9144000"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yriad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yriad Pro"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yriad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yriad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dirty="0" smtClean="0">
                <a:solidFill>
                  <a:schemeClr val="tx1">
                    <a:lumMod val="50000"/>
                    <a:lumOff val="50000"/>
                  </a:schemeClr>
                </a:solidFill>
              </a:rPr>
              <a:t>Source</a:t>
            </a:r>
            <a:r>
              <a:rPr lang="en-US" sz="1200" dirty="0">
                <a:solidFill>
                  <a:schemeClr val="tx1">
                    <a:lumMod val="50000"/>
                    <a:lumOff val="50000"/>
                  </a:schemeClr>
                </a:solidFill>
              </a:rPr>
              <a:t>: Energy and Environmental Economics, Investigating a higher renewables portfolio standard in California</a:t>
            </a:r>
            <a:r>
              <a:rPr lang="en-US" sz="1200" dirty="0" smtClean="0">
                <a:solidFill>
                  <a:schemeClr val="tx1">
                    <a:lumMod val="50000"/>
                    <a:lumOff val="50000"/>
                  </a:schemeClr>
                </a:solidFill>
              </a:rPr>
              <a:t>, </a:t>
            </a:r>
            <a:r>
              <a:rPr lang="en-US" sz="1200" dirty="0">
                <a:solidFill>
                  <a:schemeClr val="tx1">
                    <a:lumMod val="50000"/>
                    <a:lumOff val="50000"/>
                  </a:schemeClr>
                </a:solidFill>
              </a:rPr>
              <a:t>2014 </a:t>
            </a:r>
          </a:p>
        </p:txBody>
      </p:sp>
    </p:spTree>
    <p:extLst>
      <p:ext uri="{BB962C8B-B14F-4D97-AF65-F5344CB8AC3E}">
        <p14:creationId xmlns:p14="http://schemas.microsoft.com/office/powerpoint/2010/main" val="2054258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2020</a:t>
            </a:r>
            <a:endParaRPr lang="en-US" dirty="0"/>
          </a:p>
        </p:txBody>
      </p:sp>
      <p:pic>
        <p:nvPicPr>
          <p:cNvPr id="4098" name="Picture 2"/>
          <p:cNvPicPr>
            <a:picLocks noGrp="1" noChangeAspect="1" noChangeArrowheads="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09600" y="1485064"/>
            <a:ext cx="8153400" cy="377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txBox="1">
            <a:spLocks/>
          </p:cNvSpPr>
          <p:nvPr/>
        </p:nvSpPr>
        <p:spPr>
          <a:xfrm>
            <a:off x="0" y="6553200"/>
            <a:ext cx="91440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yriad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yriad Pro"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yriad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yriad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dirty="0" smtClean="0">
                <a:solidFill>
                  <a:schemeClr val="tx1">
                    <a:lumMod val="50000"/>
                    <a:lumOff val="50000"/>
                  </a:schemeClr>
                </a:solidFill>
              </a:rPr>
              <a:t>Source</a:t>
            </a:r>
            <a:r>
              <a:rPr lang="en-US" sz="1200" dirty="0">
                <a:solidFill>
                  <a:schemeClr val="tx1">
                    <a:lumMod val="50000"/>
                    <a:lumOff val="50000"/>
                  </a:schemeClr>
                </a:solidFill>
              </a:rPr>
              <a:t>: Energy and Environmental Economics, Investigating a higher renewables portfolio standard in California</a:t>
            </a:r>
            <a:r>
              <a:rPr lang="en-US" sz="1200" dirty="0" smtClean="0">
                <a:solidFill>
                  <a:schemeClr val="tx1">
                    <a:lumMod val="50000"/>
                    <a:lumOff val="50000"/>
                  </a:schemeClr>
                </a:solidFill>
              </a:rPr>
              <a:t>, </a:t>
            </a:r>
            <a:r>
              <a:rPr lang="en-US" sz="1200" dirty="0">
                <a:solidFill>
                  <a:schemeClr val="tx1">
                    <a:lumMod val="50000"/>
                    <a:lumOff val="50000"/>
                  </a:schemeClr>
                </a:solidFill>
              </a:rPr>
              <a:t>2014 </a:t>
            </a:r>
          </a:p>
        </p:txBody>
      </p:sp>
    </p:spTree>
    <p:extLst>
      <p:ext uri="{BB962C8B-B14F-4D97-AF65-F5344CB8AC3E}">
        <p14:creationId xmlns:p14="http://schemas.microsoft.com/office/powerpoint/2010/main" val="1774204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2020</a:t>
            </a:r>
            <a:endParaRPr lang="en-US" dirty="0"/>
          </a:p>
        </p:txBody>
      </p:sp>
      <p:sp>
        <p:nvSpPr>
          <p:cNvPr id="3" name="Content Placeholder 2"/>
          <p:cNvSpPr>
            <a:spLocks noGrp="1"/>
          </p:cNvSpPr>
          <p:nvPr>
            <p:ph idx="1"/>
          </p:nvPr>
        </p:nvSpPr>
        <p:spPr>
          <a:xfrm>
            <a:off x="0" y="6549656"/>
            <a:ext cx="6400800" cy="304800"/>
          </a:xfrm>
        </p:spPr>
        <p:txBody>
          <a:bodyPr>
            <a:normAutofit/>
          </a:bodyPr>
          <a:lstStyle/>
          <a:p>
            <a:pPr marL="0" indent="0">
              <a:buNone/>
            </a:pPr>
            <a:r>
              <a:rPr lang="en-US" sz="1200" dirty="0" smtClean="0">
                <a:solidFill>
                  <a:schemeClr val="tx1">
                    <a:lumMod val="50000"/>
                    <a:lumOff val="50000"/>
                  </a:schemeClr>
                </a:solidFill>
              </a:rPr>
              <a:t>Source: California Center for Sustainable Energy, 2014</a:t>
            </a:r>
            <a:endParaRPr lang="en-US" sz="1200" dirty="0">
              <a:solidFill>
                <a:schemeClr val="tx1">
                  <a:lumMod val="50000"/>
                  <a:lumOff val="50000"/>
                </a:schemeClr>
              </a:solidFill>
            </a:endParaRPr>
          </a:p>
        </p:txBody>
      </p:sp>
      <p:pic>
        <p:nvPicPr>
          <p:cNvPr id="4" name="Picture 3" descr="C:\Users\rebecca.feuerlicht\AppData\Local\Microsoft\Windows\Temporary Internet Files\Content.Word\E3PlusAES_V4.jpeg"/>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044" y="1219200"/>
            <a:ext cx="8742556" cy="3810000"/>
          </a:xfrm>
          <a:prstGeom prst="rect">
            <a:avLst/>
          </a:prstGeom>
          <a:noFill/>
          <a:ln>
            <a:noFill/>
          </a:ln>
        </p:spPr>
      </p:pic>
      <p:sp>
        <p:nvSpPr>
          <p:cNvPr id="5" name="Rectangle 4"/>
          <p:cNvSpPr/>
          <p:nvPr/>
        </p:nvSpPr>
        <p:spPr>
          <a:xfrm>
            <a:off x="1143000" y="4876800"/>
            <a:ext cx="6400800" cy="1323439"/>
          </a:xfrm>
          <a:prstGeom prst="rect">
            <a:avLst/>
          </a:prstGeom>
        </p:spPr>
        <p:txBody>
          <a:bodyPr wrap="square">
            <a:spAutoFit/>
          </a:bodyPr>
          <a:lstStyle/>
          <a:p>
            <a:pPr algn="ctr"/>
            <a:endParaRPr lang="en-US" sz="2000" dirty="0" smtClean="0"/>
          </a:p>
          <a:p>
            <a:pPr algn="ctr" defTabSz="457200">
              <a:defRPr/>
            </a:pPr>
            <a:r>
              <a:rPr lang="en-US" sz="2000" i="1" dirty="0" smtClean="0"/>
              <a:t>As solar energy becomes increasingly significant part of California’s generation resources, storage will become critically important.</a:t>
            </a:r>
          </a:p>
        </p:txBody>
      </p:sp>
    </p:spTree>
    <p:extLst>
      <p:ext uri="{BB962C8B-B14F-4D97-AF65-F5344CB8AC3E}">
        <p14:creationId xmlns:p14="http://schemas.microsoft.com/office/powerpoint/2010/main" val="3530968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www.cprcalifornia.net/wp-content/uploads/2012/10/state-Californ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377538"/>
            <a:ext cx="6492479" cy="432831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533400" y="2514600"/>
            <a:ext cx="8229600" cy="3078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5997"/>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5997"/>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5997"/>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5997"/>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5997"/>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800" dirty="0"/>
              <a:t>California’s </a:t>
            </a:r>
            <a:r>
              <a:rPr lang="en-US" sz="4800" dirty="0" smtClean="0"/>
              <a:t>Energy Storage Mandate: AB 2514</a:t>
            </a:r>
            <a:r>
              <a:rPr lang="en-US" sz="4800" dirty="0"/>
              <a:t/>
            </a:r>
            <a:br>
              <a:rPr lang="en-US" sz="4800" dirty="0"/>
            </a:br>
            <a:endParaRPr lang="en-US" sz="4800" b="1" dirty="0"/>
          </a:p>
        </p:txBody>
      </p:sp>
    </p:spTree>
    <p:extLst>
      <p:ext uri="{BB962C8B-B14F-4D97-AF65-F5344CB8AC3E}">
        <p14:creationId xmlns:p14="http://schemas.microsoft.com/office/powerpoint/2010/main" val="1460588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 2514</a:t>
            </a:r>
            <a:endParaRPr lang="en-US" dirty="0"/>
          </a:p>
        </p:txBody>
      </p:sp>
      <p:sp>
        <p:nvSpPr>
          <p:cNvPr id="3" name="Content Placeholder 2"/>
          <p:cNvSpPr>
            <a:spLocks noGrp="1"/>
          </p:cNvSpPr>
          <p:nvPr>
            <p:ph idx="1"/>
          </p:nvPr>
        </p:nvSpPr>
        <p:spPr>
          <a:xfrm>
            <a:off x="457200" y="1066800"/>
            <a:ext cx="8458200" cy="5181600"/>
          </a:xfrm>
        </p:spPr>
        <p:txBody>
          <a:bodyPr>
            <a:normAutofit fontScale="70000" lnSpcReduction="20000"/>
          </a:bodyPr>
          <a:lstStyle/>
          <a:p>
            <a:r>
              <a:rPr lang="en-US" sz="3300" b="1" dirty="0" smtClean="0"/>
              <a:t>Early 2010: </a:t>
            </a:r>
            <a:r>
              <a:rPr lang="en-US" sz="3300" dirty="0" smtClean="0"/>
              <a:t>Assembly member Nancy Skinner introduced AB2514 </a:t>
            </a:r>
            <a:br>
              <a:rPr lang="en-US" sz="3300" dirty="0" smtClean="0"/>
            </a:br>
            <a:endParaRPr lang="en-US" sz="3100" dirty="0" smtClean="0"/>
          </a:p>
          <a:p>
            <a:pPr lvl="2"/>
            <a:r>
              <a:rPr lang="en-US" sz="3100" dirty="0" smtClean="0"/>
              <a:t>Directed the CPUC to establish procurement targets and effective policies for energy storage systems within the territories of PG&amp;E, SCE and SDG&amp;E.</a:t>
            </a:r>
          </a:p>
          <a:p>
            <a:endParaRPr lang="en-US" sz="3100" dirty="0" smtClean="0"/>
          </a:p>
          <a:p>
            <a:r>
              <a:rPr lang="en-US" sz="3300" b="1" dirty="0"/>
              <a:t>September </a:t>
            </a:r>
            <a:r>
              <a:rPr lang="en-US" sz="3300" b="1" dirty="0" smtClean="0"/>
              <a:t>2010: </a:t>
            </a:r>
            <a:r>
              <a:rPr lang="en-US" sz="3300" dirty="0" smtClean="0"/>
              <a:t>Gov. Schwarzenegger signed AB 2514</a:t>
            </a:r>
          </a:p>
          <a:p>
            <a:endParaRPr lang="en-US" sz="3300" dirty="0" smtClean="0"/>
          </a:p>
          <a:p>
            <a:r>
              <a:rPr lang="en-US" sz="3300" b="1" dirty="0" smtClean="0"/>
              <a:t>In 2012</a:t>
            </a:r>
            <a:r>
              <a:rPr lang="en-US" sz="3300" dirty="0"/>
              <a:t>:</a:t>
            </a:r>
            <a:r>
              <a:rPr lang="en-US" sz="3300" dirty="0" smtClean="0"/>
              <a:t> CPUC began rulemaking to establish set procurement targets for the IOUs</a:t>
            </a:r>
          </a:p>
          <a:p>
            <a:endParaRPr lang="en-US" sz="3300" dirty="0" smtClean="0"/>
          </a:p>
          <a:p>
            <a:r>
              <a:rPr lang="en-US" sz="3300" b="1" dirty="0" smtClean="0"/>
              <a:t>In 2013: </a:t>
            </a:r>
            <a:r>
              <a:rPr lang="en-US" sz="3300" dirty="0" smtClean="0"/>
              <a:t>CPUC set procurement target of 1.325 GW by 2020, the largest of its kind worldwide.</a:t>
            </a:r>
          </a:p>
          <a:p>
            <a:endParaRPr lang="en-US" dirty="0"/>
          </a:p>
        </p:txBody>
      </p:sp>
    </p:spTree>
    <p:extLst>
      <p:ext uri="{BB962C8B-B14F-4D97-AF65-F5344CB8AC3E}">
        <p14:creationId xmlns:p14="http://schemas.microsoft.com/office/powerpoint/2010/main" val="1723730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 2514</a:t>
            </a:r>
            <a:endParaRPr lang="en-US" dirty="0"/>
          </a:p>
        </p:txBody>
      </p:sp>
      <p:sp>
        <p:nvSpPr>
          <p:cNvPr id="3" name="Content Placeholder 2"/>
          <p:cNvSpPr>
            <a:spLocks noGrp="1"/>
          </p:cNvSpPr>
          <p:nvPr>
            <p:ph idx="1"/>
          </p:nvPr>
        </p:nvSpPr>
        <p:spPr>
          <a:xfrm>
            <a:off x="457200" y="1066800"/>
            <a:ext cx="8229600" cy="5029200"/>
          </a:xfrm>
        </p:spPr>
        <p:txBody>
          <a:bodyPr>
            <a:normAutofit fontScale="85000" lnSpcReduction="10000"/>
          </a:bodyPr>
          <a:lstStyle/>
          <a:p>
            <a:pPr marL="0" indent="0">
              <a:buNone/>
            </a:pPr>
            <a:r>
              <a:rPr lang="en-US" sz="3300" dirty="0" smtClean="0"/>
              <a:t>The 2013 Storage Ruling noted </a:t>
            </a:r>
            <a:r>
              <a:rPr lang="en-US" sz="3300" dirty="0"/>
              <a:t>that the</a:t>
            </a:r>
            <a:r>
              <a:rPr lang="en-US" sz="3300" dirty="0" smtClean="0"/>
              <a:t> storage </a:t>
            </a:r>
            <a:r>
              <a:rPr lang="en-US" sz="3300" dirty="0"/>
              <a:t>procurement policy should be guided by 3 purposes:</a:t>
            </a:r>
          </a:p>
          <a:p>
            <a:pPr marL="0" indent="0">
              <a:buNone/>
            </a:pPr>
            <a:r>
              <a:rPr lang="en-US" dirty="0"/>
              <a:t>		</a:t>
            </a:r>
          </a:p>
          <a:p>
            <a:pPr marL="914400" lvl="1" indent="-514350">
              <a:buFont typeface="+mj-lt"/>
              <a:buAutoNum type="arabicPeriod"/>
            </a:pPr>
            <a:r>
              <a:rPr lang="en-US" b="1" dirty="0" smtClean="0"/>
              <a:t>Optimization of </a:t>
            </a:r>
            <a:r>
              <a:rPr lang="en-US" b="1" dirty="0"/>
              <a:t>the grid, </a:t>
            </a:r>
            <a:r>
              <a:rPr lang="en-US" dirty="0"/>
              <a:t>including peak reduction, contribution to reliability needs, or deferment of transmission and distribution upgrade </a:t>
            </a:r>
            <a:r>
              <a:rPr lang="en-US" dirty="0" smtClean="0"/>
              <a:t>investments</a:t>
            </a:r>
            <a:endParaRPr lang="en-US" dirty="0"/>
          </a:p>
          <a:p>
            <a:pPr marL="914400" lvl="1" indent="-514350">
              <a:buFont typeface="+mj-lt"/>
              <a:buAutoNum type="arabicPeriod"/>
            </a:pPr>
            <a:endParaRPr lang="en-US" dirty="0"/>
          </a:p>
          <a:p>
            <a:pPr marL="914400" lvl="1" indent="-514350">
              <a:buFont typeface="+mj-lt"/>
              <a:buAutoNum type="arabicPeriod"/>
            </a:pPr>
            <a:r>
              <a:rPr lang="en-US" b="1" dirty="0" smtClean="0"/>
              <a:t>Integration</a:t>
            </a:r>
            <a:r>
              <a:rPr lang="en-US" dirty="0" smtClean="0"/>
              <a:t> </a:t>
            </a:r>
            <a:r>
              <a:rPr lang="en-US" b="1" dirty="0" smtClean="0"/>
              <a:t>of </a:t>
            </a:r>
            <a:r>
              <a:rPr lang="en-US" b="1" dirty="0"/>
              <a:t>renewable </a:t>
            </a:r>
            <a:r>
              <a:rPr lang="en-US" b="1" dirty="0" smtClean="0"/>
              <a:t>energy</a:t>
            </a:r>
          </a:p>
          <a:p>
            <a:pPr marL="914400" lvl="1" indent="-514350">
              <a:buFont typeface="+mj-lt"/>
              <a:buAutoNum type="arabicPeriod"/>
            </a:pPr>
            <a:endParaRPr lang="en-US" b="1" dirty="0"/>
          </a:p>
          <a:p>
            <a:pPr marL="914400" lvl="1" indent="-514350">
              <a:buFont typeface="+mj-lt"/>
              <a:buAutoNum type="arabicPeriod"/>
            </a:pPr>
            <a:r>
              <a:rPr lang="en-US" b="1" dirty="0" smtClean="0"/>
              <a:t>Reduction of </a:t>
            </a:r>
            <a:r>
              <a:rPr lang="en-US" b="1" dirty="0"/>
              <a:t>greenhouse gas emissions </a:t>
            </a:r>
            <a:r>
              <a:rPr lang="en-US" dirty="0"/>
              <a:t>to 80 percent </a:t>
            </a:r>
            <a:r>
              <a:rPr lang="en-US" dirty="0" smtClean="0"/>
              <a:t>below 1990 </a:t>
            </a:r>
            <a:r>
              <a:rPr lang="en-US" dirty="0"/>
              <a:t>levels by 2050, per California’s goals</a:t>
            </a:r>
          </a:p>
          <a:p>
            <a:pPr>
              <a:buNone/>
            </a:pPr>
            <a:endParaRPr lang="en-US" dirty="0" smtClean="0"/>
          </a:p>
        </p:txBody>
      </p:sp>
    </p:spTree>
    <p:extLst>
      <p:ext uri="{BB962C8B-B14F-4D97-AF65-F5344CB8AC3E}">
        <p14:creationId xmlns:p14="http://schemas.microsoft.com/office/powerpoint/2010/main" val="245603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Storage Procurement Targets for California’s IOUs</a:t>
            </a:r>
            <a:endParaRPr lang="en-US" dirty="0"/>
          </a:p>
        </p:txBody>
      </p:sp>
      <p:pic>
        <p:nvPicPr>
          <p:cNvPr id="4" name="Content Placeholder 3" descr="ES Targets Table.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720328" y="942181"/>
            <a:ext cx="6975872" cy="4650582"/>
          </a:xfrm>
        </p:spPr>
      </p:pic>
      <p:sp>
        <p:nvSpPr>
          <p:cNvPr id="3" name="Right Arrow 2"/>
          <p:cNvSpPr/>
          <p:nvPr/>
        </p:nvSpPr>
        <p:spPr>
          <a:xfrm rot="10800000">
            <a:off x="7334250" y="2490787"/>
            <a:ext cx="438150" cy="3524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p:cNvSpPr/>
          <p:nvPr/>
        </p:nvSpPr>
        <p:spPr>
          <a:xfrm rot="10800000">
            <a:off x="7334249" y="3633787"/>
            <a:ext cx="438150" cy="3524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rot="10800000">
            <a:off x="7317192" y="4729161"/>
            <a:ext cx="438150" cy="3524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5715000"/>
            <a:ext cx="9144000" cy="400110"/>
          </a:xfrm>
          <a:prstGeom prst="rect">
            <a:avLst/>
          </a:prstGeom>
        </p:spPr>
        <p:txBody>
          <a:bodyPr wrap="square">
            <a:spAutoFit/>
          </a:bodyPr>
          <a:lstStyle/>
          <a:p>
            <a:pPr algn="ctr"/>
            <a:r>
              <a:rPr lang="en-US" sz="2000" dirty="0" smtClean="0">
                <a:solidFill>
                  <a:schemeClr val="tx1">
                    <a:lumMod val="50000"/>
                    <a:lumOff val="50000"/>
                  </a:schemeClr>
                </a:solidFill>
                <a:latin typeface="Myriad Pro" pitchFamily="34" charset="0"/>
              </a:rPr>
              <a:t>Note: Of </a:t>
            </a:r>
            <a:r>
              <a:rPr lang="en-US" sz="2000" dirty="0">
                <a:solidFill>
                  <a:schemeClr val="tx1">
                    <a:lumMod val="50000"/>
                    <a:lumOff val="50000"/>
                  </a:schemeClr>
                </a:solidFill>
                <a:latin typeface="Myriad Pro" pitchFamily="34" charset="0"/>
              </a:rPr>
              <a:t>the 1.325 GW, </a:t>
            </a:r>
            <a:r>
              <a:rPr lang="en-US" sz="2000" b="1" dirty="0">
                <a:solidFill>
                  <a:schemeClr val="tx1">
                    <a:lumMod val="50000"/>
                    <a:lumOff val="50000"/>
                  </a:schemeClr>
                </a:solidFill>
                <a:latin typeface="Myriad Pro" pitchFamily="34" charset="0"/>
              </a:rPr>
              <a:t>200 MW </a:t>
            </a:r>
            <a:r>
              <a:rPr lang="en-US" sz="2000" dirty="0" smtClean="0">
                <a:solidFill>
                  <a:schemeClr val="tx1">
                    <a:lumMod val="50000"/>
                    <a:lumOff val="50000"/>
                  </a:schemeClr>
                </a:solidFill>
                <a:latin typeface="Myriad Pro" pitchFamily="34" charset="0"/>
              </a:rPr>
              <a:t>is</a:t>
            </a:r>
            <a:r>
              <a:rPr lang="en-US" sz="2000" b="1" dirty="0" smtClean="0">
                <a:solidFill>
                  <a:schemeClr val="tx1">
                    <a:lumMod val="50000"/>
                    <a:lumOff val="50000"/>
                  </a:schemeClr>
                </a:solidFill>
                <a:latin typeface="Myriad Pro" pitchFamily="34" charset="0"/>
              </a:rPr>
              <a:t> </a:t>
            </a:r>
            <a:r>
              <a:rPr lang="en-US" sz="2000" dirty="0" smtClean="0">
                <a:solidFill>
                  <a:schemeClr val="tx1">
                    <a:lumMod val="50000"/>
                    <a:lumOff val="50000"/>
                  </a:schemeClr>
                </a:solidFill>
                <a:latin typeface="Myriad Pro" pitchFamily="34" charset="0"/>
              </a:rPr>
              <a:t>allocated </a:t>
            </a:r>
            <a:r>
              <a:rPr lang="en-US" sz="2000" dirty="0">
                <a:solidFill>
                  <a:schemeClr val="tx1">
                    <a:lumMod val="50000"/>
                    <a:lumOff val="50000"/>
                  </a:schemeClr>
                </a:solidFill>
                <a:latin typeface="Myriad Pro" pitchFamily="34" charset="0"/>
              </a:rPr>
              <a:t>for customer-sited systems</a:t>
            </a:r>
          </a:p>
        </p:txBody>
      </p:sp>
    </p:spTree>
    <p:extLst>
      <p:ext uri="{BB962C8B-B14F-4D97-AF65-F5344CB8AC3E}">
        <p14:creationId xmlns:p14="http://schemas.microsoft.com/office/powerpoint/2010/main" val="80081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www.cprcalifornia.net/wp-content/uploads/2012/10/state-Californ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7538"/>
            <a:ext cx="6492479" cy="432831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533400" y="2612850"/>
            <a:ext cx="8229600" cy="3078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5997"/>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5997"/>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5997"/>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5997"/>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5997"/>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800" dirty="0" smtClean="0"/>
              <a:t>Customer-sited Storage</a:t>
            </a:r>
            <a:r>
              <a:rPr lang="en-US" sz="4800" dirty="0"/>
              <a:t/>
            </a:r>
            <a:br>
              <a:rPr lang="en-US" sz="4800" dirty="0"/>
            </a:br>
            <a:endParaRPr lang="en-US" sz="4800" b="1" dirty="0"/>
          </a:p>
        </p:txBody>
      </p:sp>
    </p:spTree>
    <p:extLst>
      <p:ext uri="{BB962C8B-B14F-4D97-AF65-F5344CB8AC3E}">
        <p14:creationId xmlns:p14="http://schemas.microsoft.com/office/powerpoint/2010/main" val="2011776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Customer-Sited Storage</a:t>
            </a:r>
            <a:endParaRPr lang="en-US" dirty="0"/>
          </a:p>
        </p:txBody>
      </p:sp>
      <p:sp>
        <p:nvSpPr>
          <p:cNvPr id="3" name="Content Placeholder 2"/>
          <p:cNvSpPr>
            <a:spLocks noGrp="1"/>
          </p:cNvSpPr>
          <p:nvPr>
            <p:ph idx="1"/>
          </p:nvPr>
        </p:nvSpPr>
        <p:spPr>
          <a:xfrm>
            <a:off x="381000" y="1524000"/>
            <a:ext cx="8229600" cy="3581400"/>
          </a:xfrm>
          <a:solidFill>
            <a:schemeClr val="bg1">
              <a:lumMod val="95000"/>
            </a:schemeClr>
          </a:solidFill>
        </p:spPr>
        <p:txBody>
          <a:bodyPr>
            <a:normAutofit/>
          </a:bodyPr>
          <a:lstStyle/>
          <a:p>
            <a:pPr marL="0" indent="0" algn="ctr">
              <a:buNone/>
            </a:pPr>
            <a:endParaRPr lang="en-US" sz="2000" i="1" dirty="0"/>
          </a:p>
          <a:p>
            <a:pPr marL="0" indent="0" algn="ctr">
              <a:buNone/>
            </a:pPr>
            <a:endParaRPr lang="en-US" sz="2400" i="1" dirty="0" smtClean="0"/>
          </a:p>
          <a:p>
            <a:pPr marL="0" indent="0" algn="ctr">
              <a:buNone/>
            </a:pPr>
            <a:r>
              <a:rPr lang="en-US" sz="2400" i="1" dirty="0" smtClean="0"/>
              <a:t>“There are multiple, concurrent value streams for energy storage, and those value streams change as you change location on the grid. It’s a question of picking and choosing which applications are most lucrative. And at this time, those applications tend to be closer to the customer load.” </a:t>
            </a:r>
            <a:br>
              <a:rPr lang="en-US" sz="2400" i="1" dirty="0" smtClean="0"/>
            </a:br>
            <a:endParaRPr lang="en-US" sz="2400" i="1" dirty="0" smtClean="0"/>
          </a:p>
          <a:p>
            <a:pPr marL="0" indent="0" algn="ctr">
              <a:buNone/>
            </a:pPr>
            <a:r>
              <a:rPr lang="en-US" sz="2400" dirty="0" smtClean="0"/>
              <a:t>– Zach Pollock, GTM Research, Senior Smart Grid analyst</a:t>
            </a:r>
          </a:p>
          <a:p>
            <a:endParaRPr lang="en-US" dirty="0"/>
          </a:p>
        </p:txBody>
      </p:sp>
      <p:sp>
        <p:nvSpPr>
          <p:cNvPr id="5" name="Content Placeholder 2"/>
          <p:cNvSpPr txBox="1">
            <a:spLocks/>
          </p:cNvSpPr>
          <p:nvPr/>
        </p:nvSpPr>
        <p:spPr>
          <a:xfrm>
            <a:off x="0" y="6553200"/>
            <a:ext cx="7213493" cy="304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chemeClr val="tx1">
                    <a:lumMod val="50000"/>
                    <a:lumOff val="50000"/>
                  </a:schemeClr>
                </a:solidFill>
              </a:rPr>
              <a:t>Source: Grid-Scale Energy Storage in North America 2013: Applications, Technologies and Suppliers</a:t>
            </a:r>
          </a:p>
          <a:p>
            <a:endParaRPr lang="en-US" dirty="0"/>
          </a:p>
        </p:txBody>
      </p:sp>
    </p:spTree>
    <p:extLst>
      <p:ext uri="{BB962C8B-B14F-4D97-AF65-F5344CB8AC3E}">
        <p14:creationId xmlns:p14="http://schemas.microsoft.com/office/powerpoint/2010/main" val="295476501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362"/>
            <a:ext cx="8915402" cy="1020762"/>
          </a:xfrm>
        </p:spPr>
        <p:txBody>
          <a:bodyPr>
            <a:noAutofit/>
          </a:bodyPr>
          <a:lstStyle/>
          <a:p>
            <a:r>
              <a:rPr lang="en-US" sz="2800" dirty="0"/>
              <a:t>Energy </a:t>
            </a:r>
            <a:r>
              <a:rPr lang="en-US" sz="2800" dirty="0" smtClean="0"/>
              <a:t>storage </a:t>
            </a:r>
            <a:r>
              <a:rPr lang="en-US" sz="2800" dirty="0"/>
              <a:t>is </a:t>
            </a:r>
            <a:r>
              <a:rPr lang="en-US" sz="2800" i="1" dirty="0"/>
              <a:t>m</a:t>
            </a:r>
            <a:r>
              <a:rPr lang="en-US" sz="2800" i="1" dirty="0" smtClean="0"/>
              <a:t>ost</a:t>
            </a:r>
            <a:r>
              <a:rPr lang="en-US" sz="2800" dirty="0" smtClean="0"/>
              <a:t> valuable </a:t>
            </a:r>
            <a:r>
              <a:rPr lang="en-US" sz="2800" dirty="0"/>
              <a:t>at the “</a:t>
            </a:r>
            <a:r>
              <a:rPr lang="en-US" sz="2800" dirty="0" smtClean="0"/>
              <a:t>edge” </a:t>
            </a:r>
            <a:r>
              <a:rPr lang="en-US" sz="2800" dirty="0"/>
              <a:t>of the g</a:t>
            </a:r>
            <a:r>
              <a:rPr lang="en-US" sz="2800" dirty="0" smtClean="0"/>
              <a:t>rid</a:t>
            </a:r>
            <a:endParaRPr lang="en-US"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043940"/>
            <a:ext cx="8229600" cy="1699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743200"/>
            <a:ext cx="2819400" cy="3443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048001"/>
            <a:ext cx="2644239" cy="313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2712" y="4800600"/>
            <a:ext cx="1782288" cy="1295400"/>
          </a:xfrm>
          <a:prstGeom prst="rect">
            <a:avLst/>
          </a:prstGeom>
        </p:spPr>
        <p:txBody>
          <a:bodyPr vert="horz" lIns="91440" tIns="45720" rIns="91440" bIns="45720" rtlCol="0">
            <a:normAutofit/>
          </a:bodyPr>
          <a:lstStyle/>
          <a:p>
            <a:pPr>
              <a:spcBef>
                <a:spcPct val="20000"/>
              </a:spcBef>
            </a:pPr>
            <a:r>
              <a:rPr lang="en-US" sz="1200" dirty="0" smtClean="0">
                <a:solidFill>
                  <a:schemeClr val="tx1">
                    <a:lumMod val="50000"/>
                    <a:lumOff val="50000"/>
                  </a:schemeClr>
                </a:solidFill>
                <a:latin typeface="Myriad Pro" pitchFamily="34" charset="0"/>
              </a:rPr>
              <a:t>Source: Moving Energy Storage From Concept to Reality: Southern California </a:t>
            </a:r>
            <a:r>
              <a:rPr lang="en-US" sz="1200" dirty="0" err="1" smtClean="0">
                <a:solidFill>
                  <a:schemeClr val="tx1">
                    <a:lumMod val="50000"/>
                    <a:lumOff val="50000"/>
                  </a:schemeClr>
                </a:solidFill>
                <a:latin typeface="Myriad Pro" pitchFamily="34" charset="0"/>
              </a:rPr>
              <a:t>Ediosn’s</a:t>
            </a:r>
            <a:r>
              <a:rPr lang="en-US" sz="1200" dirty="0" smtClean="0">
                <a:solidFill>
                  <a:schemeClr val="tx1">
                    <a:lumMod val="50000"/>
                    <a:lumOff val="50000"/>
                  </a:schemeClr>
                </a:solidFill>
                <a:latin typeface="Myriad Pro" pitchFamily="34" charset="0"/>
              </a:rPr>
              <a:t> Approach to Evaluating Energy Storage</a:t>
            </a:r>
          </a:p>
        </p:txBody>
      </p:sp>
    </p:spTree>
    <p:extLst>
      <p:ext uri="{BB962C8B-B14F-4D97-AF65-F5344CB8AC3E}">
        <p14:creationId xmlns:p14="http://schemas.microsoft.com/office/powerpoint/2010/main" val="1151650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128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www.cprcalifornia.net/wp-content/uploads/2012/10/state-Californ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7538"/>
            <a:ext cx="6492479" cy="432831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533400" y="2612850"/>
            <a:ext cx="8229600" cy="3078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5997"/>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5997"/>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5997"/>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5997"/>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5997"/>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800" dirty="0" smtClean="0"/>
              <a:t>Self-Generation Incentive Program </a:t>
            </a:r>
            <a:r>
              <a:rPr lang="en-US" sz="4800" dirty="0"/>
              <a:t>(SGIP)</a:t>
            </a:r>
            <a:endParaRPr lang="en-US" sz="4800" b="1" dirty="0"/>
          </a:p>
        </p:txBody>
      </p:sp>
    </p:spTree>
    <p:extLst>
      <p:ext uri="{BB962C8B-B14F-4D97-AF65-F5344CB8AC3E}">
        <p14:creationId xmlns:p14="http://schemas.microsoft.com/office/powerpoint/2010/main" val="2293311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708"/>
            <a:ext cx="8991600" cy="869692"/>
          </a:xfrm>
        </p:spPr>
        <p:txBody>
          <a:bodyPr>
            <a:noAutofit/>
          </a:bodyPr>
          <a:lstStyle/>
          <a:p>
            <a:r>
              <a:rPr lang="en-US" sz="3000" dirty="0" smtClean="0"/>
              <a:t>Storage and the Self-Generation Incentive Program (SGIP)</a:t>
            </a:r>
            <a:endParaRPr lang="en-US" sz="3000" dirty="0"/>
          </a:p>
        </p:txBody>
      </p:sp>
      <p:sp>
        <p:nvSpPr>
          <p:cNvPr id="3" name="Content Placeholder 2"/>
          <p:cNvSpPr>
            <a:spLocks noGrp="1"/>
          </p:cNvSpPr>
          <p:nvPr>
            <p:ph idx="1"/>
          </p:nvPr>
        </p:nvSpPr>
        <p:spPr>
          <a:xfrm>
            <a:off x="457200" y="1066800"/>
            <a:ext cx="8229600" cy="5486400"/>
          </a:xfrm>
        </p:spPr>
        <p:txBody>
          <a:bodyPr>
            <a:normAutofit fontScale="77500" lnSpcReduction="20000"/>
          </a:bodyPr>
          <a:lstStyle/>
          <a:p>
            <a:r>
              <a:rPr lang="en-US" sz="3100" dirty="0" smtClean="0"/>
              <a:t>Provides cash </a:t>
            </a:r>
            <a:r>
              <a:rPr lang="en-US" sz="3100" dirty="0"/>
              <a:t>incentives for the installation of clean and efficient distributed generation technologies that are installed on the customer's side of the utility </a:t>
            </a:r>
            <a:r>
              <a:rPr lang="en-US" sz="3100" dirty="0" smtClean="0"/>
              <a:t>meter</a:t>
            </a:r>
            <a:endParaRPr lang="en-US" sz="3100" dirty="0"/>
          </a:p>
          <a:p>
            <a:endParaRPr lang="en-US" sz="3100" dirty="0"/>
          </a:p>
          <a:p>
            <a:r>
              <a:rPr lang="en-US" sz="3100" dirty="0"/>
              <a:t>Ratepayer funded and overseen by the CPUC</a:t>
            </a:r>
          </a:p>
          <a:p>
            <a:endParaRPr lang="en-US" sz="3100" dirty="0"/>
          </a:p>
          <a:p>
            <a:r>
              <a:rPr lang="en-US" sz="3100" dirty="0" smtClean="0"/>
              <a:t>One of </a:t>
            </a:r>
            <a:r>
              <a:rPr lang="en-US" sz="3100" dirty="0"/>
              <a:t>the longest running incentive programs in the </a:t>
            </a:r>
            <a:r>
              <a:rPr lang="en-US" sz="3100" dirty="0" smtClean="0"/>
              <a:t>country</a:t>
            </a:r>
            <a:r>
              <a:rPr lang="en-US" sz="3100" dirty="0"/>
              <a:t> </a:t>
            </a:r>
            <a:r>
              <a:rPr lang="en-US" sz="3100" dirty="0" smtClean="0"/>
              <a:t>and has </a:t>
            </a:r>
            <a:r>
              <a:rPr lang="en-US" sz="3100" dirty="0"/>
              <a:t>incentivized distributed generation technologies since </a:t>
            </a:r>
            <a:r>
              <a:rPr lang="en-US" sz="3100" dirty="0" smtClean="0"/>
              <a:t>2001</a:t>
            </a:r>
          </a:p>
          <a:p>
            <a:endParaRPr lang="en-US" sz="3100" dirty="0"/>
          </a:p>
          <a:p>
            <a:r>
              <a:rPr lang="en-US" sz="3100" dirty="0" smtClean="0"/>
              <a:t>Currently the only program in California that provides rebates for customer sited distributed storage systems</a:t>
            </a:r>
          </a:p>
          <a:p>
            <a:endParaRPr lang="en-US" sz="3100" dirty="0"/>
          </a:p>
          <a:p>
            <a:r>
              <a:rPr lang="en-US" sz="3100" dirty="0" smtClean="0"/>
              <a:t>Now, SGIP plays a key role in realizing the goals of AB 2514</a:t>
            </a:r>
          </a:p>
          <a:p>
            <a:endParaRPr lang="en-US" dirty="0"/>
          </a:p>
        </p:txBody>
      </p:sp>
    </p:spTree>
    <p:extLst>
      <p:ext uri="{BB962C8B-B14F-4D97-AF65-F5344CB8AC3E}">
        <p14:creationId xmlns:p14="http://schemas.microsoft.com/office/powerpoint/2010/main" val="1809425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3" y="0"/>
            <a:ext cx="9144000" cy="869692"/>
          </a:xfrm>
        </p:spPr>
        <p:txBody>
          <a:bodyPr>
            <a:normAutofit fontScale="90000"/>
          </a:bodyPr>
          <a:lstStyle/>
          <a:p>
            <a:r>
              <a:rPr lang="en-US" sz="3000" dirty="0" smtClean="0"/>
              <a:t>Storage and the Self-Generation Incentive Program (SGIP)</a:t>
            </a:r>
            <a:endParaRPr lang="en-US" sz="3000" dirty="0"/>
          </a:p>
        </p:txBody>
      </p:sp>
      <p:sp>
        <p:nvSpPr>
          <p:cNvPr id="3" name="Content Placeholder 2"/>
          <p:cNvSpPr>
            <a:spLocks noGrp="1"/>
          </p:cNvSpPr>
          <p:nvPr>
            <p:ph idx="1"/>
          </p:nvPr>
        </p:nvSpPr>
        <p:spPr>
          <a:xfrm>
            <a:off x="1752600" y="990600"/>
            <a:ext cx="5638800" cy="914400"/>
          </a:xfrm>
        </p:spPr>
        <p:txBody>
          <a:bodyPr>
            <a:normAutofit/>
          </a:bodyPr>
          <a:lstStyle/>
          <a:p>
            <a:pPr marL="0" indent="0" algn="ctr">
              <a:buNone/>
            </a:pPr>
            <a:r>
              <a:rPr lang="en-US" sz="1800" dirty="0"/>
              <a:t>Eligible Technologies and Incentive Levels (</a:t>
            </a:r>
            <a:r>
              <a:rPr lang="en-US" sz="1800" dirty="0" smtClean="0"/>
              <a:t>2015)</a:t>
            </a:r>
            <a:endParaRPr lang="en-US" sz="1800" dirty="0"/>
          </a:p>
          <a:p>
            <a:pPr marL="0" indent="0">
              <a:buNone/>
            </a:pPr>
            <a:endParaRPr lang="en-US" dirty="0" smtClean="0"/>
          </a:p>
          <a:p>
            <a:endParaRPr lang="en-US" dirty="0"/>
          </a:p>
        </p:txBody>
      </p:sp>
      <p:sp>
        <p:nvSpPr>
          <p:cNvPr id="6" name="Right Arrow 5"/>
          <p:cNvSpPr/>
          <p:nvPr/>
        </p:nvSpPr>
        <p:spPr>
          <a:xfrm rot="10800000">
            <a:off x="7248525" y="4953000"/>
            <a:ext cx="438150" cy="3524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1371600" y="4953000"/>
            <a:ext cx="438150" cy="3524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625" t="25496" r="47302" b="13782"/>
          <a:stretch/>
        </p:blipFill>
        <p:spPr bwMode="auto">
          <a:xfrm>
            <a:off x="1850571" y="1447800"/>
            <a:ext cx="53340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579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Incentive Calculation</a:t>
            </a:r>
            <a:endParaRPr lang="en-US" dirty="0"/>
          </a:p>
        </p:txBody>
      </p:sp>
      <p:sp>
        <p:nvSpPr>
          <p:cNvPr id="4" name="Right Brace 3"/>
          <p:cNvSpPr/>
          <p:nvPr/>
        </p:nvSpPr>
        <p:spPr>
          <a:xfrm>
            <a:off x="6262255" y="2156198"/>
            <a:ext cx="609600" cy="1600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6913419" y="2422308"/>
            <a:ext cx="1392461" cy="1200329"/>
          </a:xfrm>
          <a:prstGeom prst="rect">
            <a:avLst/>
          </a:prstGeom>
          <a:noFill/>
        </p:spPr>
        <p:txBody>
          <a:bodyPr wrap="square" rtlCol="0">
            <a:spAutoFit/>
          </a:bodyPr>
          <a:lstStyle/>
          <a:p>
            <a:r>
              <a:rPr lang="en-US" dirty="0" smtClean="0"/>
              <a:t>Upfront Incentive for projects &lt; 30 kW</a:t>
            </a:r>
            <a:endParaRPr lang="en-US" dirty="0"/>
          </a:p>
        </p:txBody>
      </p:sp>
      <p:sp>
        <p:nvSpPr>
          <p:cNvPr id="10" name="Content Placeholder 2"/>
          <p:cNvSpPr txBox="1">
            <a:spLocks/>
          </p:cNvSpPr>
          <p:nvPr/>
        </p:nvSpPr>
        <p:spPr>
          <a:xfrm>
            <a:off x="256231" y="2184773"/>
            <a:ext cx="8229600" cy="26681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yriad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yriad Pro"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yriad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yriad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pPr>
            <a:r>
              <a:rPr lang="en-US" sz="3000" dirty="0"/>
              <a:t>4</a:t>
            </a:r>
            <a:r>
              <a:rPr lang="en-US" sz="3000" dirty="0" smtClean="0"/>
              <a:t>0 </a:t>
            </a:r>
            <a:r>
              <a:rPr lang="en-US" sz="3000" dirty="0"/>
              <a:t>kWh </a:t>
            </a:r>
            <a:r>
              <a:rPr lang="en-US" sz="3000" dirty="0" smtClean="0"/>
              <a:t>discharged </a:t>
            </a:r>
            <a:r>
              <a:rPr lang="en-US" sz="3000" dirty="0"/>
              <a:t>over 2 hours</a:t>
            </a:r>
          </a:p>
          <a:p>
            <a:pPr>
              <a:lnSpc>
                <a:spcPct val="80000"/>
              </a:lnSpc>
            </a:pPr>
            <a:r>
              <a:rPr lang="en-US" sz="3000" b="1" u="sng" dirty="0" smtClean="0"/>
              <a:t>20 </a:t>
            </a:r>
            <a:r>
              <a:rPr lang="en-US" sz="3000" b="1" u="sng" dirty="0"/>
              <a:t>kW </a:t>
            </a:r>
            <a:r>
              <a:rPr lang="en-US" sz="3000" dirty="0"/>
              <a:t>SGIP capacity rating</a:t>
            </a:r>
          </a:p>
          <a:p>
            <a:pPr>
              <a:lnSpc>
                <a:spcPct val="80000"/>
              </a:lnSpc>
            </a:pPr>
            <a:r>
              <a:rPr lang="en-US" sz="3000" dirty="0"/>
              <a:t>2</a:t>
            </a:r>
            <a:r>
              <a:rPr lang="en-US" sz="3000" dirty="0" smtClean="0"/>
              <a:t>0 </a:t>
            </a:r>
            <a:r>
              <a:rPr lang="en-US" sz="3000" dirty="0"/>
              <a:t>kW x $</a:t>
            </a:r>
            <a:r>
              <a:rPr lang="en-US" sz="3000" dirty="0" smtClean="0"/>
              <a:t>1.46/watt </a:t>
            </a:r>
            <a:r>
              <a:rPr lang="en-US" sz="3000" dirty="0"/>
              <a:t>= </a:t>
            </a:r>
            <a:r>
              <a:rPr lang="en-US" sz="3000" b="1" u="sng" dirty="0" smtClean="0"/>
              <a:t>$29,200</a:t>
            </a:r>
            <a:endParaRPr lang="en-US" sz="3000" b="1" u="sng" dirty="0"/>
          </a:p>
          <a:p>
            <a:endParaRPr lang="en-US" dirty="0" smtClean="0"/>
          </a:p>
        </p:txBody>
      </p:sp>
      <p:sp>
        <p:nvSpPr>
          <p:cNvPr id="11" name="TextBox 10"/>
          <p:cNvSpPr txBox="1"/>
          <p:nvPr/>
        </p:nvSpPr>
        <p:spPr>
          <a:xfrm>
            <a:off x="221621" y="4724400"/>
            <a:ext cx="7779380" cy="646331"/>
          </a:xfrm>
          <a:prstGeom prst="rect">
            <a:avLst/>
          </a:prstGeom>
          <a:noFill/>
        </p:spPr>
        <p:txBody>
          <a:bodyPr wrap="square" rtlCol="0">
            <a:spAutoFit/>
          </a:bodyPr>
          <a:lstStyle/>
          <a:p>
            <a:r>
              <a:rPr lang="en-US" dirty="0" smtClean="0"/>
              <a:t>(SGIP pays up to 60% of total project cost. Minimum applicant investment of 40% is required)</a:t>
            </a:r>
            <a:endParaRPr lang="en-US" dirty="0"/>
          </a:p>
        </p:txBody>
      </p:sp>
    </p:spTree>
    <p:extLst>
      <p:ext uri="{BB962C8B-B14F-4D97-AF65-F5344CB8AC3E}">
        <p14:creationId xmlns:p14="http://schemas.microsoft.com/office/powerpoint/2010/main" val="261609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Influx of Storage Applications in SGIP</a:t>
            </a:r>
            <a:endParaRPr lang="en-US" dirty="0"/>
          </a:p>
        </p:txBody>
      </p:sp>
      <p:sp>
        <p:nvSpPr>
          <p:cNvPr id="5" name="Rectangle 4"/>
          <p:cNvSpPr/>
          <p:nvPr/>
        </p:nvSpPr>
        <p:spPr>
          <a:xfrm>
            <a:off x="32656" y="5848604"/>
            <a:ext cx="7815943" cy="276999"/>
          </a:xfrm>
          <a:prstGeom prst="rect">
            <a:avLst/>
          </a:prstGeom>
        </p:spPr>
        <p:txBody>
          <a:bodyPr wrap="square">
            <a:spAutoFit/>
          </a:bodyPr>
          <a:lstStyle/>
          <a:p>
            <a:r>
              <a:rPr lang="en-US" sz="1200" dirty="0" smtClean="0">
                <a:solidFill>
                  <a:schemeClr val="tx1">
                    <a:lumMod val="50000"/>
                    <a:lumOff val="50000"/>
                  </a:schemeClr>
                </a:solidFill>
                <a:latin typeface="Myriad Pro" pitchFamily="34" charset="0"/>
              </a:rPr>
              <a:t>Source: Self </a:t>
            </a:r>
            <a:r>
              <a:rPr lang="en-US" sz="1200" dirty="0">
                <a:solidFill>
                  <a:schemeClr val="tx1">
                    <a:lumMod val="50000"/>
                    <a:lumOff val="50000"/>
                  </a:schemeClr>
                </a:solidFill>
                <a:latin typeface="Myriad Pro" pitchFamily="34" charset="0"/>
              </a:rPr>
              <a:t>Generation Incentive Program Quarterly Statewide </a:t>
            </a:r>
            <a:r>
              <a:rPr lang="en-US" sz="1200" dirty="0" smtClean="0">
                <a:solidFill>
                  <a:schemeClr val="tx1">
                    <a:lumMod val="50000"/>
                    <a:lumOff val="50000"/>
                  </a:schemeClr>
                </a:solidFill>
                <a:latin typeface="Myriad Pro" pitchFamily="34" charset="0"/>
              </a:rPr>
              <a:t>Report Last Updated: December 31, </a:t>
            </a:r>
            <a:r>
              <a:rPr lang="en-US" sz="1200" dirty="0">
                <a:solidFill>
                  <a:schemeClr val="tx1">
                    <a:lumMod val="50000"/>
                    <a:lumOff val="50000"/>
                  </a:schemeClr>
                </a:solidFill>
                <a:latin typeface="Myriad Pro" pitchFamily="34" charset="0"/>
              </a:rPr>
              <a:t>2014</a:t>
            </a:r>
          </a:p>
        </p:txBody>
      </p:sp>
      <p:sp>
        <p:nvSpPr>
          <p:cNvPr id="3" name="TextBox 2"/>
          <p:cNvSpPr txBox="1"/>
          <p:nvPr/>
        </p:nvSpPr>
        <p:spPr>
          <a:xfrm>
            <a:off x="1600200" y="5257799"/>
            <a:ext cx="5029200" cy="584775"/>
          </a:xfrm>
          <a:prstGeom prst="rect">
            <a:avLst/>
          </a:prstGeom>
          <a:noFill/>
        </p:spPr>
        <p:txBody>
          <a:bodyPr wrap="square" rtlCol="0">
            <a:spAutoFit/>
          </a:bodyPr>
          <a:lstStyle/>
          <a:p>
            <a:r>
              <a:rPr lang="en-US" sz="3200" i="1" dirty="0" smtClean="0"/>
              <a:t>From solar to storage</a:t>
            </a:r>
            <a:endParaRPr lang="en-US" sz="3200" i="1" dirty="0"/>
          </a:p>
        </p:txBody>
      </p:sp>
      <p:sp>
        <p:nvSpPr>
          <p:cNvPr id="4" name="TextBox 3"/>
          <p:cNvSpPr txBox="1"/>
          <p:nvPr/>
        </p:nvSpPr>
        <p:spPr>
          <a:xfrm rot="-5400000">
            <a:off x="-625908" y="3030121"/>
            <a:ext cx="2383153" cy="369332"/>
          </a:xfrm>
          <a:prstGeom prst="rect">
            <a:avLst/>
          </a:prstGeom>
          <a:noFill/>
        </p:spPr>
        <p:txBody>
          <a:bodyPr wrap="none" rtlCol="0">
            <a:spAutoFit/>
          </a:bodyPr>
          <a:lstStyle/>
          <a:p>
            <a:r>
              <a:rPr lang="en-US" dirty="0" smtClean="0"/>
              <a:t>Number of applications</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934669295"/>
              </p:ext>
            </p:extLst>
          </p:nvPr>
        </p:nvGraphicFramePr>
        <p:xfrm>
          <a:off x="838200" y="1295400"/>
          <a:ext cx="7696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6669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SGIP Storage Statistics – Capacity and Sector</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445485740"/>
              </p:ext>
            </p:extLst>
          </p:nvPr>
        </p:nvGraphicFramePr>
        <p:xfrm>
          <a:off x="4114800" y="1219200"/>
          <a:ext cx="5029200"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1563406668"/>
              </p:ext>
            </p:extLst>
          </p:nvPr>
        </p:nvGraphicFramePr>
        <p:xfrm>
          <a:off x="228600" y="1219200"/>
          <a:ext cx="44958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29688" y="5867400"/>
            <a:ext cx="6861216" cy="276999"/>
          </a:xfrm>
          <a:prstGeom prst="rect">
            <a:avLst/>
          </a:prstGeom>
        </p:spPr>
        <p:txBody>
          <a:bodyPr wrap="square">
            <a:spAutoFit/>
          </a:bodyPr>
          <a:lstStyle/>
          <a:p>
            <a:r>
              <a:rPr lang="en-US" sz="1200" dirty="0" smtClean="0">
                <a:solidFill>
                  <a:schemeClr val="tx1">
                    <a:lumMod val="50000"/>
                    <a:lumOff val="50000"/>
                  </a:schemeClr>
                </a:solidFill>
                <a:latin typeface="Myriad Pro" pitchFamily="34" charset="0"/>
              </a:rPr>
              <a:t>Source: Self </a:t>
            </a:r>
            <a:r>
              <a:rPr lang="en-US" sz="1200" dirty="0">
                <a:solidFill>
                  <a:schemeClr val="tx1">
                    <a:lumMod val="50000"/>
                    <a:lumOff val="50000"/>
                  </a:schemeClr>
                </a:solidFill>
                <a:latin typeface="Myriad Pro" pitchFamily="34" charset="0"/>
              </a:rPr>
              <a:t>Generation Incentive Program Quarterly Statewide </a:t>
            </a:r>
            <a:r>
              <a:rPr lang="en-US" sz="1200" dirty="0" smtClean="0">
                <a:solidFill>
                  <a:schemeClr val="tx1">
                    <a:lumMod val="50000"/>
                    <a:lumOff val="50000"/>
                  </a:schemeClr>
                </a:solidFill>
                <a:latin typeface="Myriad Pro" pitchFamily="34" charset="0"/>
              </a:rPr>
              <a:t>Report Last Updated: July 1, </a:t>
            </a:r>
            <a:r>
              <a:rPr lang="en-US" sz="1200" dirty="0">
                <a:solidFill>
                  <a:schemeClr val="tx1">
                    <a:lumMod val="50000"/>
                    <a:lumOff val="50000"/>
                  </a:schemeClr>
                </a:solidFill>
                <a:latin typeface="Myriad Pro" pitchFamily="34" charset="0"/>
              </a:rPr>
              <a:t>2014</a:t>
            </a:r>
          </a:p>
        </p:txBody>
      </p:sp>
    </p:spTree>
    <p:extLst>
      <p:ext uri="{BB962C8B-B14F-4D97-AF65-F5344CB8AC3E}">
        <p14:creationId xmlns:p14="http://schemas.microsoft.com/office/powerpoint/2010/main" val="23759113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SGIP Storage Statistics – Top Manufacturers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390235276"/>
              </p:ext>
            </p:extLst>
          </p:nvPr>
        </p:nvGraphicFramePr>
        <p:xfrm>
          <a:off x="762000" y="2403709"/>
          <a:ext cx="6934200" cy="335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46592419"/>
              </p:ext>
            </p:extLst>
          </p:nvPr>
        </p:nvGraphicFramePr>
        <p:xfrm>
          <a:off x="1066800" y="948690"/>
          <a:ext cx="6172200" cy="1337310"/>
        </p:xfrm>
        <a:graphic>
          <a:graphicData uri="http://schemas.openxmlformats.org/drawingml/2006/table">
            <a:tbl>
              <a:tblPr>
                <a:tableStyleId>{5C22544A-7EE6-4342-B048-85BDC9FD1C3A}</a:tableStyleId>
              </a:tblPr>
              <a:tblGrid>
                <a:gridCol w="1420938"/>
                <a:gridCol w="3019494"/>
                <a:gridCol w="1731768"/>
              </a:tblGrid>
              <a:tr h="0">
                <a:tc>
                  <a:txBody>
                    <a:bodyPr/>
                    <a:lstStyle/>
                    <a:p>
                      <a:pPr algn="ctr" fontAlgn="b"/>
                      <a:r>
                        <a:rPr lang="en-US" sz="1400" u="none" strike="noStrike" dirty="0">
                          <a:effectLst/>
                        </a:rPr>
                        <a:t>Rank</a:t>
                      </a:r>
                      <a:endParaRPr lang="en-US" sz="1400" b="1" i="0" u="none" strike="noStrike" dirty="0">
                        <a:solidFill>
                          <a:srgbClr val="FFFFFF"/>
                        </a:solidFill>
                        <a:effectLst/>
                        <a:latin typeface="Lucida Sans"/>
                      </a:endParaRPr>
                    </a:p>
                  </a:txBody>
                  <a:tcPr marL="9525" marR="9525" marT="9525" marB="0" anchor="b"/>
                </a:tc>
                <a:tc>
                  <a:txBody>
                    <a:bodyPr/>
                    <a:lstStyle/>
                    <a:p>
                      <a:pPr algn="ctr" fontAlgn="b"/>
                      <a:r>
                        <a:rPr lang="en-US" sz="1400" u="none" strike="noStrike" dirty="0">
                          <a:effectLst/>
                        </a:rPr>
                        <a:t>Manufacturer</a:t>
                      </a:r>
                      <a:endParaRPr lang="en-US" sz="1400" b="1" i="0" u="none" strike="noStrike" dirty="0">
                        <a:solidFill>
                          <a:srgbClr val="FFFFFF"/>
                        </a:solidFill>
                        <a:effectLst/>
                        <a:latin typeface="Lucida Sans"/>
                      </a:endParaRPr>
                    </a:p>
                  </a:txBody>
                  <a:tcPr marL="9525" marR="9525" marT="9525" marB="0" anchor="b"/>
                </a:tc>
                <a:tc>
                  <a:txBody>
                    <a:bodyPr/>
                    <a:lstStyle/>
                    <a:p>
                      <a:pPr algn="ctr" fontAlgn="b"/>
                      <a:r>
                        <a:rPr lang="en-US" sz="1400" u="none" strike="noStrike" dirty="0" smtClean="0">
                          <a:effectLst/>
                        </a:rPr>
                        <a:t>Total </a:t>
                      </a:r>
                      <a:r>
                        <a:rPr lang="en-US" sz="1400" u="none" strike="noStrike" dirty="0">
                          <a:effectLst/>
                        </a:rPr>
                        <a:t>Rated Capacity</a:t>
                      </a:r>
                      <a:endParaRPr lang="en-US" sz="1400" b="1" i="0" u="none" strike="noStrike" dirty="0">
                        <a:solidFill>
                          <a:srgbClr val="FFFFFF"/>
                        </a:solidFill>
                        <a:effectLst/>
                        <a:latin typeface="Lucida Sans"/>
                      </a:endParaRPr>
                    </a:p>
                  </a:txBody>
                  <a:tcPr marL="9525" marR="9525" marT="9525" marB="0" anchor="b"/>
                </a:tc>
              </a:tr>
              <a:tr h="190500">
                <a:tc>
                  <a:txBody>
                    <a:bodyPr/>
                    <a:lstStyle/>
                    <a:p>
                      <a:pPr algn="ctr" fontAlgn="b"/>
                      <a:r>
                        <a:rPr lang="en-US" sz="1400" u="none" strike="noStrike">
                          <a:effectLst/>
                        </a:rPr>
                        <a:t>1</a:t>
                      </a:r>
                      <a:endParaRPr lang="en-US" sz="1400" b="0" i="0" u="none" strike="noStrike">
                        <a:solidFill>
                          <a:srgbClr val="000000"/>
                        </a:solidFill>
                        <a:effectLst/>
                        <a:latin typeface="Lucida Sans"/>
                      </a:endParaRPr>
                    </a:p>
                  </a:txBody>
                  <a:tcPr marL="9525" marR="9525" marT="9525" marB="0" anchor="b"/>
                </a:tc>
                <a:tc>
                  <a:txBody>
                    <a:bodyPr/>
                    <a:lstStyle/>
                    <a:p>
                      <a:pPr algn="l" fontAlgn="b"/>
                      <a:r>
                        <a:rPr lang="en-US" sz="1400" u="none" strike="noStrike">
                          <a:effectLst/>
                        </a:rPr>
                        <a:t>Tesla Motors, Inc.</a:t>
                      </a:r>
                      <a:endParaRPr lang="en-US" sz="1400" b="0" i="0" u="none" strike="noStrike">
                        <a:solidFill>
                          <a:srgbClr val="000000"/>
                        </a:solidFill>
                        <a:effectLst/>
                        <a:latin typeface="Lucida Sans"/>
                      </a:endParaRPr>
                    </a:p>
                  </a:txBody>
                  <a:tcPr marL="9525" marR="9525" marT="9525" marB="0" anchor="b"/>
                </a:tc>
                <a:tc>
                  <a:txBody>
                    <a:bodyPr/>
                    <a:lstStyle/>
                    <a:p>
                      <a:pPr algn="ctr" fontAlgn="b"/>
                      <a:r>
                        <a:rPr lang="en-US" sz="1400" u="none" strike="noStrike" dirty="0">
                          <a:effectLst/>
                        </a:rPr>
                        <a:t>71%</a:t>
                      </a:r>
                      <a:endParaRPr lang="en-US" sz="1400" b="0" i="0" u="none" strike="noStrike" dirty="0">
                        <a:solidFill>
                          <a:srgbClr val="000000"/>
                        </a:solidFill>
                        <a:effectLst/>
                        <a:latin typeface="Lucida Sans"/>
                      </a:endParaRPr>
                    </a:p>
                  </a:txBody>
                  <a:tcPr marL="9525" marR="9525" marT="9525" marB="0" anchor="b"/>
                </a:tc>
              </a:tr>
              <a:tr h="190500">
                <a:tc>
                  <a:txBody>
                    <a:bodyPr/>
                    <a:lstStyle/>
                    <a:p>
                      <a:pPr algn="ctr" fontAlgn="b"/>
                      <a:r>
                        <a:rPr lang="en-US" sz="1400" u="none" strike="noStrike">
                          <a:effectLst/>
                        </a:rPr>
                        <a:t>2</a:t>
                      </a:r>
                      <a:endParaRPr lang="en-US" sz="1400" b="0" i="0" u="none" strike="noStrike">
                        <a:solidFill>
                          <a:srgbClr val="000000"/>
                        </a:solidFill>
                        <a:effectLst/>
                        <a:latin typeface="Lucida Sans"/>
                      </a:endParaRPr>
                    </a:p>
                  </a:txBody>
                  <a:tcPr marL="9525" marR="9525" marT="9525" marB="0" anchor="b"/>
                </a:tc>
                <a:tc>
                  <a:txBody>
                    <a:bodyPr/>
                    <a:lstStyle/>
                    <a:p>
                      <a:pPr algn="l" fontAlgn="b"/>
                      <a:r>
                        <a:rPr lang="en-US" sz="1400" u="none" strike="noStrike" dirty="0">
                          <a:effectLst/>
                        </a:rPr>
                        <a:t>Stem </a:t>
                      </a:r>
                      <a:r>
                        <a:rPr lang="en-US" sz="1400" u="none" strike="noStrike" dirty="0" err="1">
                          <a:effectLst/>
                        </a:rPr>
                        <a:t>Inc</a:t>
                      </a:r>
                      <a:endParaRPr lang="en-US" sz="1400" b="0" i="0" u="none" strike="noStrike" dirty="0">
                        <a:solidFill>
                          <a:srgbClr val="000000"/>
                        </a:solidFill>
                        <a:effectLst/>
                        <a:latin typeface="Lucida Sans"/>
                      </a:endParaRPr>
                    </a:p>
                  </a:txBody>
                  <a:tcPr marL="9525" marR="9525" marT="9525" marB="0" anchor="b"/>
                </a:tc>
                <a:tc>
                  <a:txBody>
                    <a:bodyPr/>
                    <a:lstStyle/>
                    <a:p>
                      <a:pPr algn="ctr" fontAlgn="b"/>
                      <a:r>
                        <a:rPr lang="en-US" sz="1400" u="none" strike="noStrike" dirty="0">
                          <a:effectLst/>
                        </a:rPr>
                        <a:t>8%</a:t>
                      </a:r>
                      <a:endParaRPr lang="en-US" sz="1400" b="0" i="0" u="none" strike="noStrike" dirty="0">
                        <a:solidFill>
                          <a:srgbClr val="000000"/>
                        </a:solidFill>
                        <a:effectLst/>
                        <a:latin typeface="Lucida Sans"/>
                      </a:endParaRPr>
                    </a:p>
                  </a:txBody>
                  <a:tcPr marL="9525" marR="9525" marT="9525" marB="0" anchor="b"/>
                </a:tc>
              </a:tr>
              <a:tr h="190500">
                <a:tc>
                  <a:txBody>
                    <a:bodyPr/>
                    <a:lstStyle/>
                    <a:p>
                      <a:pPr algn="ctr" fontAlgn="b"/>
                      <a:r>
                        <a:rPr lang="en-US" sz="1400" u="none" strike="noStrike">
                          <a:effectLst/>
                        </a:rPr>
                        <a:t>3</a:t>
                      </a:r>
                      <a:endParaRPr lang="en-US" sz="1400" b="0" i="0" u="none" strike="noStrike">
                        <a:solidFill>
                          <a:srgbClr val="000000"/>
                        </a:solidFill>
                        <a:effectLst/>
                        <a:latin typeface="Lucida Sans"/>
                      </a:endParaRPr>
                    </a:p>
                  </a:txBody>
                  <a:tcPr marL="9525" marR="9525" marT="9525" marB="0" anchor="b"/>
                </a:tc>
                <a:tc>
                  <a:txBody>
                    <a:bodyPr/>
                    <a:lstStyle/>
                    <a:p>
                      <a:pPr algn="l" fontAlgn="b"/>
                      <a:r>
                        <a:rPr lang="en-US" sz="1400" u="none" strike="noStrike" dirty="0">
                          <a:effectLst/>
                        </a:rPr>
                        <a:t>GE Energy</a:t>
                      </a:r>
                      <a:endParaRPr lang="en-US" sz="1400" b="0" i="0" u="none" strike="noStrike" dirty="0">
                        <a:solidFill>
                          <a:srgbClr val="000000"/>
                        </a:solidFill>
                        <a:effectLst/>
                        <a:latin typeface="Lucida Sans"/>
                      </a:endParaRPr>
                    </a:p>
                  </a:txBody>
                  <a:tcPr marL="9525" marR="9525" marT="9525" marB="0" anchor="b"/>
                </a:tc>
                <a:tc>
                  <a:txBody>
                    <a:bodyPr/>
                    <a:lstStyle/>
                    <a:p>
                      <a:pPr algn="ctr" fontAlgn="b"/>
                      <a:r>
                        <a:rPr lang="en-US" sz="1400" u="none" strike="noStrike" dirty="0">
                          <a:effectLst/>
                        </a:rPr>
                        <a:t>5%</a:t>
                      </a:r>
                      <a:endParaRPr lang="en-US" sz="1400" b="0" i="0" u="none" strike="noStrike" dirty="0">
                        <a:solidFill>
                          <a:srgbClr val="000000"/>
                        </a:solidFill>
                        <a:effectLst/>
                        <a:latin typeface="Lucida Sans"/>
                      </a:endParaRPr>
                    </a:p>
                  </a:txBody>
                  <a:tcPr marL="9525" marR="9525" marT="9525" marB="0" anchor="b"/>
                </a:tc>
              </a:tr>
              <a:tr h="190500">
                <a:tc>
                  <a:txBody>
                    <a:bodyPr/>
                    <a:lstStyle/>
                    <a:p>
                      <a:pPr algn="ctr" fontAlgn="b"/>
                      <a:r>
                        <a:rPr lang="en-US" sz="1400" u="none" strike="noStrike" dirty="0">
                          <a:effectLst/>
                        </a:rPr>
                        <a:t>4</a:t>
                      </a:r>
                      <a:endParaRPr lang="en-US" sz="1400" b="0" i="0" u="none" strike="noStrike" dirty="0">
                        <a:solidFill>
                          <a:srgbClr val="000000"/>
                        </a:solidFill>
                        <a:effectLst/>
                        <a:latin typeface="Lucida Sans"/>
                      </a:endParaRPr>
                    </a:p>
                  </a:txBody>
                  <a:tcPr marL="9525" marR="9525" marT="9525" marB="0" anchor="b"/>
                </a:tc>
                <a:tc>
                  <a:txBody>
                    <a:bodyPr/>
                    <a:lstStyle/>
                    <a:p>
                      <a:pPr algn="l" fontAlgn="b"/>
                      <a:r>
                        <a:rPr lang="en-US" sz="1400" u="none" strike="noStrike">
                          <a:effectLst/>
                        </a:rPr>
                        <a:t>Desert Power</a:t>
                      </a:r>
                      <a:endParaRPr lang="en-US" sz="1400" b="0" i="0" u="none" strike="noStrike">
                        <a:solidFill>
                          <a:srgbClr val="000000"/>
                        </a:solidFill>
                        <a:effectLst/>
                        <a:latin typeface="Lucida Sans"/>
                      </a:endParaRPr>
                    </a:p>
                  </a:txBody>
                  <a:tcPr marL="9525" marR="9525" marT="9525" marB="0" anchor="b"/>
                </a:tc>
                <a:tc>
                  <a:txBody>
                    <a:bodyPr/>
                    <a:lstStyle/>
                    <a:p>
                      <a:pPr algn="ctr" fontAlgn="b"/>
                      <a:r>
                        <a:rPr lang="en-US" sz="1400" u="none" strike="noStrike">
                          <a:effectLst/>
                        </a:rPr>
                        <a:t>4%</a:t>
                      </a:r>
                      <a:endParaRPr lang="en-US" sz="1400" b="0" i="0" u="none" strike="noStrike">
                        <a:solidFill>
                          <a:srgbClr val="000000"/>
                        </a:solidFill>
                        <a:effectLst/>
                        <a:latin typeface="Lucida Sans"/>
                      </a:endParaRPr>
                    </a:p>
                  </a:txBody>
                  <a:tcPr marL="9525" marR="9525" marT="9525" marB="0" anchor="b"/>
                </a:tc>
              </a:tr>
              <a:tr h="190500">
                <a:tc>
                  <a:txBody>
                    <a:bodyPr/>
                    <a:lstStyle/>
                    <a:p>
                      <a:pPr algn="ctr" fontAlgn="b"/>
                      <a:r>
                        <a:rPr lang="en-US" sz="1400" u="none" strike="noStrike">
                          <a:effectLst/>
                        </a:rPr>
                        <a:t>5</a:t>
                      </a:r>
                      <a:endParaRPr lang="en-US" sz="1400" b="0" i="0" u="none" strike="noStrike">
                        <a:solidFill>
                          <a:srgbClr val="000000"/>
                        </a:solidFill>
                        <a:effectLst/>
                        <a:latin typeface="Lucida Sans"/>
                      </a:endParaRPr>
                    </a:p>
                  </a:txBody>
                  <a:tcPr marL="9525" marR="9525" marT="9525" marB="0" anchor="b"/>
                </a:tc>
                <a:tc>
                  <a:txBody>
                    <a:bodyPr/>
                    <a:lstStyle/>
                    <a:p>
                      <a:pPr algn="l" fontAlgn="b"/>
                      <a:r>
                        <a:rPr lang="en-US" sz="1400" u="none" strike="noStrike" dirty="0">
                          <a:effectLst/>
                        </a:rPr>
                        <a:t>REP Energy/Eaton Crop</a:t>
                      </a:r>
                      <a:endParaRPr lang="en-US" sz="1400" b="0" i="0" u="none" strike="noStrike" dirty="0">
                        <a:solidFill>
                          <a:srgbClr val="000000"/>
                        </a:solidFill>
                        <a:effectLst/>
                        <a:latin typeface="Lucida Sans"/>
                      </a:endParaRPr>
                    </a:p>
                  </a:txBody>
                  <a:tcPr marL="9525" marR="9525" marT="9525" marB="0" anchor="b"/>
                </a:tc>
                <a:tc>
                  <a:txBody>
                    <a:bodyPr/>
                    <a:lstStyle/>
                    <a:p>
                      <a:pPr algn="ctr" fontAlgn="b"/>
                      <a:r>
                        <a:rPr lang="en-US" sz="1400" u="none" strike="noStrike" dirty="0">
                          <a:effectLst/>
                        </a:rPr>
                        <a:t>3%</a:t>
                      </a:r>
                      <a:endParaRPr lang="en-US" sz="1400" b="0" i="0" u="none" strike="noStrike" dirty="0">
                        <a:solidFill>
                          <a:srgbClr val="000000"/>
                        </a:solidFill>
                        <a:effectLst/>
                        <a:latin typeface="Lucida Sans"/>
                      </a:endParaRPr>
                    </a:p>
                  </a:txBody>
                  <a:tcPr marL="9525" marR="9525" marT="9525" marB="0" anchor="b"/>
                </a:tc>
              </a:tr>
            </a:tbl>
          </a:graphicData>
        </a:graphic>
      </p:graphicFrame>
      <p:sp>
        <p:nvSpPr>
          <p:cNvPr id="6" name="Right Brace 5"/>
          <p:cNvSpPr/>
          <p:nvPr/>
        </p:nvSpPr>
        <p:spPr>
          <a:xfrm>
            <a:off x="7315200" y="990600"/>
            <a:ext cx="304800" cy="1295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7620000" y="1219200"/>
            <a:ext cx="1219200" cy="954107"/>
          </a:xfrm>
          <a:prstGeom prst="rect">
            <a:avLst/>
          </a:prstGeom>
          <a:noFill/>
        </p:spPr>
        <p:txBody>
          <a:bodyPr wrap="square" rtlCol="0">
            <a:spAutoFit/>
          </a:bodyPr>
          <a:lstStyle/>
          <a:p>
            <a:pPr algn="ctr"/>
            <a:r>
              <a:rPr lang="en-US" sz="1400" dirty="0" smtClean="0"/>
              <a:t>91% of the cumulative SGIP storage capacity</a:t>
            </a:r>
            <a:endParaRPr lang="en-US" sz="1400" dirty="0"/>
          </a:p>
        </p:txBody>
      </p:sp>
      <p:sp>
        <p:nvSpPr>
          <p:cNvPr id="8" name="Rectangle 7"/>
          <p:cNvSpPr/>
          <p:nvPr/>
        </p:nvSpPr>
        <p:spPr>
          <a:xfrm>
            <a:off x="-9896" y="5895201"/>
            <a:ext cx="6861216" cy="276999"/>
          </a:xfrm>
          <a:prstGeom prst="rect">
            <a:avLst/>
          </a:prstGeom>
        </p:spPr>
        <p:txBody>
          <a:bodyPr wrap="square">
            <a:spAutoFit/>
          </a:bodyPr>
          <a:lstStyle/>
          <a:p>
            <a:r>
              <a:rPr lang="en-US" sz="1200" dirty="0" smtClean="0">
                <a:solidFill>
                  <a:schemeClr val="tx1">
                    <a:lumMod val="50000"/>
                    <a:lumOff val="50000"/>
                  </a:schemeClr>
                </a:solidFill>
                <a:latin typeface="Myriad Pro" pitchFamily="34" charset="0"/>
              </a:rPr>
              <a:t>Source: Self </a:t>
            </a:r>
            <a:r>
              <a:rPr lang="en-US" sz="1200" dirty="0">
                <a:solidFill>
                  <a:schemeClr val="tx1">
                    <a:lumMod val="50000"/>
                    <a:lumOff val="50000"/>
                  </a:schemeClr>
                </a:solidFill>
                <a:latin typeface="Myriad Pro" pitchFamily="34" charset="0"/>
              </a:rPr>
              <a:t>Generation Incentive Program Quarterly Statewide </a:t>
            </a:r>
            <a:r>
              <a:rPr lang="en-US" sz="1200" dirty="0" smtClean="0">
                <a:solidFill>
                  <a:schemeClr val="tx1">
                    <a:lumMod val="50000"/>
                    <a:lumOff val="50000"/>
                  </a:schemeClr>
                </a:solidFill>
                <a:latin typeface="Myriad Pro" pitchFamily="34" charset="0"/>
              </a:rPr>
              <a:t>Report Last Updated: July 1, </a:t>
            </a:r>
            <a:r>
              <a:rPr lang="en-US" sz="1200" dirty="0">
                <a:solidFill>
                  <a:schemeClr val="tx1">
                    <a:lumMod val="50000"/>
                    <a:lumOff val="50000"/>
                  </a:schemeClr>
                </a:solidFill>
                <a:latin typeface="Myriad Pro" pitchFamily="34" charset="0"/>
              </a:rPr>
              <a:t>2014</a:t>
            </a:r>
          </a:p>
        </p:txBody>
      </p:sp>
    </p:spTree>
    <p:extLst>
      <p:ext uri="{BB962C8B-B14F-4D97-AF65-F5344CB8AC3E}">
        <p14:creationId xmlns:p14="http://schemas.microsoft.com/office/powerpoint/2010/main" val="3431256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Applications in SGIP</a:t>
            </a:r>
            <a:endParaRPr lang="en-US" dirty="0"/>
          </a:p>
        </p:txBody>
      </p:sp>
      <p:pic>
        <p:nvPicPr>
          <p:cNvPr id="4099" name="Picture 3" descr="M:\SELFGEN Incentive Program\13 - M&amp;O\Conferences\Storage Banner Photos\[Stem] Installation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95" y="990600"/>
            <a:ext cx="4007974" cy="2670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M:\SELFGEN Incentive Program\13 - M&amp;O\Conferences\Storage Banner Photos\greencharg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7871" y="990598"/>
            <a:ext cx="1757698" cy="2670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1" name="Picture 5" descr="M:\SELFGEN Incentive Program\13 - M&amp;O\Conferences\Storage Banner Photos\photo 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1769" y="990598"/>
            <a:ext cx="2002631" cy="26701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5318" y="3800900"/>
            <a:ext cx="4590200" cy="2295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104" y="3791803"/>
            <a:ext cx="3072265" cy="23041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690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anim calcmode="lin" valueType="num">
                                      <p:cBhvr>
                                        <p:cTn id="8" dur="500" fill="hold"/>
                                        <p:tgtEl>
                                          <p:spTgt spid="4099"/>
                                        </p:tgtEl>
                                        <p:attrNameLst>
                                          <p:attrName>ppt_x</p:attrName>
                                        </p:attrNameLst>
                                      </p:cBhvr>
                                      <p:tavLst>
                                        <p:tav tm="0">
                                          <p:val>
                                            <p:strVal val="#ppt_x"/>
                                          </p:val>
                                        </p:tav>
                                        <p:tav tm="100000">
                                          <p:val>
                                            <p:strVal val="#ppt_x"/>
                                          </p:val>
                                        </p:tav>
                                      </p:tavLst>
                                    </p:anim>
                                    <p:anim calcmode="lin" valueType="num">
                                      <p:cBhvr>
                                        <p:cTn id="9" dur="500" fill="hold"/>
                                        <p:tgtEl>
                                          <p:spTgt spid="409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500"/>
                                        <p:tgtEl>
                                          <p:spTgt spid="4100"/>
                                        </p:tgtEl>
                                      </p:cBhvr>
                                    </p:animEffect>
                                    <p:anim calcmode="lin" valueType="num">
                                      <p:cBhvr>
                                        <p:cTn id="14" dur="500" fill="hold"/>
                                        <p:tgtEl>
                                          <p:spTgt spid="4100"/>
                                        </p:tgtEl>
                                        <p:attrNameLst>
                                          <p:attrName>ppt_x</p:attrName>
                                        </p:attrNameLst>
                                      </p:cBhvr>
                                      <p:tavLst>
                                        <p:tav tm="0">
                                          <p:val>
                                            <p:strVal val="#ppt_x"/>
                                          </p:val>
                                        </p:tav>
                                        <p:tav tm="100000">
                                          <p:val>
                                            <p:strVal val="#ppt_x"/>
                                          </p:val>
                                        </p:tav>
                                      </p:tavLst>
                                    </p:anim>
                                    <p:anim calcmode="lin" valueType="num">
                                      <p:cBhvr>
                                        <p:cTn id="15" dur="500" fill="hold"/>
                                        <p:tgtEl>
                                          <p:spTgt spid="410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101"/>
                                        </p:tgtEl>
                                        <p:attrNameLst>
                                          <p:attrName>style.visibility</p:attrName>
                                        </p:attrNameLst>
                                      </p:cBhvr>
                                      <p:to>
                                        <p:strVal val="visible"/>
                                      </p:to>
                                    </p:set>
                                    <p:animEffect transition="in" filter="fade">
                                      <p:cBhvr>
                                        <p:cTn id="19" dur="500"/>
                                        <p:tgtEl>
                                          <p:spTgt spid="4101"/>
                                        </p:tgtEl>
                                      </p:cBhvr>
                                    </p:animEffect>
                                    <p:anim calcmode="lin" valueType="num">
                                      <p:cBhvr>
                                        <p:cTn id="20" dur="500" fill="hold"/>
                                        <p:tgtEl>
                                          <p:spTgt spid="4101"/>
                                        </p:tgtEl>
                                        <p:attrNameLst>
                                          <p:attrName>ppt_x</p:attrName>
                                        </p:attrNameLst>
                                      </p:cBhvr>
                                      <p:tavLst>
                                        <p:tav tm="0">
                                          <p:val>
                                            <p:strVal val="#ppt_x"/>
                                          </p:val>
                                        </p:tav>
                                        <p:tav tm="100000">
                                          <p:val>
                                            <p:strVal val="#ppt_x"/>
                                          </p:val>
                                        </p:tav>
                                      </p:tavLst>
                                    </p:anim>
                                    <p:anim calcmode="lin" valueType="num">
                                      <p:cBhvr>
                                        <p:cTn id="21" dur="500" fill="hold"/>
                                        <p:tgtEl>
                                          <p:spTgt spid="410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fade">
                                      <p:cBhvr>
                                        <p:cTn id="25" dur="500"/>
                                        <p:tgtEl>
                                          <p:spTgt spid="4103"/>
                                        </p:tgtEl>
                                      </p:cBhvr>
                                    </p:animEffect>
                                    <p:anim calcmode="lin" valueType="num">
                                      <p:cBhvr>
                                        <p:cTn id="26" dur="500" fill="hold"/>
                                        <p:tgtEl>
                                          <p:spTgt spid="4103"/>
                                        </p:tgtEl>
                                        <p:attrNameLst>
                                          <p:attrName>ppt_x</p:attrName>
                                        </p:attrNameLst>
                                      </p:cBhvr>
                                      <p:tavLst>
                                        <p:tav tm="0">
                                          <p:val>
                                            <p:strVal val="#ppt_x"/>
                                          </p:val>
                                        </p:tav>
                                        <p:tav tm="100000">
                                          <p:val>
                                            <p:strVal val="#ppt_x"/>
                                          </p:val>
                                        </p:tav>
                                      </p:tavLst>
                                    </p:anim>
                                    <p:anim calcmode="lin" valueType="num">
                                      <p:cBhvr>
                                        <p:cTn id="27" dur="500" fill="hold"/>
                                        <p:tgtEl>
                                          <p:spTgt spid="410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102"/>
                                        </p:tgtEl>
                                        <p:attrNameLst>
                                          <p:attrName>style.visibility</p:attrName>
                                        </p:attrNameLst>
                                      </p:cBhvr>
                                      <p:to>
                                        <p:strVal val="visible"/>
                                      </p:to>
                                    </p:set>
                                    <p:animEffect transition="in" filter="fade">
                                      <p:cBhvr>
                                        <p:cTn id="31" dur="500"/>
                                        <p:tgtEl>
                                          <p:spTgt spid="4102"/>
                                        </p:tgtEl>
                                      </p:cBhvr>
                                    </p:animEffect>
                                    <p:anim calcmode="lin" valueType="num">
                                      <p:cBhvr>
                                        <p:cTn id="32" dur="500" fill="hold"/>
                                        <p:tgtEl>
                                          <p:spTgt spid="4102"/>
                                        </p:tgtEl>
                                        <p:attrNameLst>
                                          <p:attrName>ppt_x</p:attrName>
                                        </p:attrNameLst>
                                      </p:cBhvr>
                                      <p:tavLst>
                                        <p:tav tm="0">
                                          <p:val>
                                            <p:strVal val="#ppt_x"/>
                                          </p:val>
                                        </p:tav>
                                        <p:tav tm="100000">
                                          <p:val>
                                            <p:strVal val="#ppt_x"/>
                                          </p:val>
                                        </p:tav>
                                      </p:tavLst>
                                    </p:anim>
                                    <p:anim calcmode="lin" valueType="num">
                                      <p:cBhvr>
                                        <p:cTn id="33" dur="500" fill="hold"/>
                                        <p:tgtEl>
                                          <p:spTgt spid="4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SGIP Reauthorization through 2020</a:t>
            </a:r>
            <a:endParaRPr lang="en-US" dirty="0"/>
          </a:p>
        </p:txBody>
      </p:sp>
      <p:sp>
        <p:nvSpPr>
          <p:cNvPr id="4" name="Content Placeholder 3"/>
          <p:cNvSpPr>
            <a:spLocks noGrp="1"/>
          </p:cNvSpPr>
          <p:nvPr>
            <p:ph idx="1"/>
          </p:nvPr>
        </p:nvSpPr>
        <p:spPr>
          <a:xfrm>
            <a:off x="457200" y="1066800"/>
            <a:ext cx="8229600" cy="2971800"/>
          </a:xfrm>
        </p:spPr>
        <p:txBody>
          <a:bodyPr>
            <a:normAutofit fontScale="92500" lnSpcReduction="10000"/>
          </a:bodyPr>
          <a:lstStyle/>
          <a:p>
            <a:r>
              <a:rPr lang="en-US" sz="2200" dirty="0"/>
              <a:t>Current legislation (SB 412) was expected to sunset at the end of 2015</a:t>
            </a:r>
          </a:p>
          <a:p>
            <a:endParaRPr lang="en-US" sz="2200" dirty="0"/>
          </a:p>
          <a:p>
            <a:r>
              <a:rPr lang="en-US" sz="2200" dirty="0"/>
              <a:t>In June 2014, Governor Brown signed a Public/Natural Resources trailer bill into law</a:t>
            </a:r>
          </a:p>
          <a:p>
            <a:endParaRPr lang="en-US" sz="2200" dirty="0"/>
          </a:p>
          <a:p>
            <a:r>
              <a:rPr lang="en-US" sz="2200" dirty="0"/>
              <a:t>Immediately enacted SB 861, which maintains annual funding of $83 million per year for SGIP through 2019, with administration through 2020</a:t>
            </a:r>
          </a:p>
          <a:p>
            <a:pPr marL="0" indent="0">
              <a:buNone/>
            </a:pPr>
            <a:endParaRPr lang="en-US" dirty="0"/>
          </a:p>
        </p:txBody>
      </p:sp>
      <p:sp>
        <p:nvSpPr>
          <p:cNvPr id="5" name="Content Placeholder 3"/>
          <p:cNvSpPr txBox="1">
            <a:spLocks/>
          </p:cNvSpPr>
          <p:nvPr/>
        </p:nvSpPr>
        <p:spPr>
          <a:xfrm>
            <a:off x="381000" y="4038600"/>
            <a:ext cx="8458200" cy="1905000"/>
          </a:xfrm>
          <a:prstGeom prst="rect">
            <a:avLst/>
          </a:prstGeom>
          <a:solidFill>
            <a:schemeClr val="bg1">
              <a:lumMod val="95000"/>
            </a:schemeClr>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yriad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yriad Pro"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yriad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yriad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200" dirty="0" smtClean="0"/>
              <a:t>“</a:t>
            </a:r>
            <a:r>
              <a:rPr lang="en-US" sz="2200" i="1" dirty="0"/>
              <a:t>The signing of the SGIP extension underscores California’s continuing recognition of and support for the environmental and grid-enhancing benefits of energy storage. This significant funding will maintain program momentum and add 200 MW of energy storage resources to California’s electricity grid by 2020</a:t>
            </a:r>
            <a:r>
              <a:rPr lang="en-US" sz="2200" i="1" dirty="0" smtClean="0"/>
              <a:t>.”</a:t>
            </a:r>
          </a:p>
          <a:p>
            <a:pPr marL="0" indent="0" algn="ctr">
              <a:buNone/>
            </a:pPr>
            <a:r>
              <a:rPr lang="en-US" sz="2200" dirty="0" smtClean="0"/>
              <a:t>- </a:t>
            </a:r>
            <a:r>
              <a:rPr lang="en-US" sz="2200" dirty="0"/>
              <a:t>Janice Lin, Executive Director of CESA</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210236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www.cprcalifornia.net/wp-content/uploads/2012/10/state-Californ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7538"/>
            <a:ext cx="6492479" cy="432831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533400" y="2612850"/>
            <a:ext cx="8229600" cy="3078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5997"/>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5997"/>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5997"/>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5997"/>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5997"/>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800" dirty="0"/>
              <a:t>Challenges and </a:t>
            </a:r>
            <a:r>
              <a:rPr lang="en-US" sz="4800" dirty="0" smtClean="0"/>
              <a:t/>
            </a:r>
            <a:br>
              <a:rPr lang="en-US" sz="4800" dirty="0" smtClean="0"/>
            </a:br>
            <a:r>
              <a:rPr lang="en-US" sz="4800" dirty="0" smtClean="0"/>
              <a:t>Opportunities Ahead</a:t>
            </a:r>
            <a:endParaRPr lang="en-US" sz="4800" b="1" dirty="0"/>
          </a:p>
        </p:txBody>
      </p:sp>
    </p:spTree>
    <p:extLst>
      <p:ext uri="{BB962C8B-B14F-4D97-AF65-F5344CB8AC3E}">
        <p14:creationId xmlns:p14="http://schemas.microsoft.com/office/powerpoint/2010/main" val="345270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CSE is an expert implementation partner to energy policy makers, regulators and businesses tasked with achieving ambitious energy goals.</a:t>
            </a:r>
          </a:p>
          <a:p>
            <a:endParaRPr lang="en-US" dirty="0" smtClean="0"/>
          </a:p>
          <a:p>
            <a:endParaRPr lang="en-US" sz="1200" dirty="0" smtClean="0"/>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Ahead</a:t>
            </a:r>
            <a:endParaRPr lang="en-US" dirty="0"/>
          </a:p>
        </p:txBody>
      </p:sp>
      <p:sp>
        <p:nvSpPr>
          <p:cNvPr id="3" name="Content Placeholder 2"/>
          <p:cNvSpPr>
            <a:spLocks noGrp="1"/>
          </p:cNvSpPr>
          <p:nvPr>
            <p:ph idx="1"/>
          </p:nvPr>
        </p:nvSpPr>
        <p:spPr>
          <a:xfrm>
            <a:off x="457200" y="1066801"/>
            <a:ext cx="8229600" cy="1295400"/>
          </a:xfrm>
        </p:spPr>
        <p:txBody>
          <a:bodyPr>
            <a:normAutofit lnSpcReduction="10000"/>
          </a:bodyPr>
          <a:lstStyle/>
          <a:p>
            <a:pPr marL="0" indent="0">
              <a:buNone/>
            </a:pPr>
            <a:r>
              <a:rPr lang="en-US" sz="2800" dirty="0" smtClean="0"/>
              <a:t>Technological capabilities of storage are still outpacing storage policy &amp; continued regulatory developments will be necessary.</a:t>
            </a:r>
          </a:p>
          <a:p>
            <a:endParaRPr lang="en-US" sz="2400" dirty="0" smtClean="0"/>
          </a:p>
        </p:txBody>
      </p:sp>
      <p:sp>
        <p:nvSpPr>
          <p:cNvPr id="4" name="Content Placeholder 2"/>
          <p:cNvSpPr txBox="1">
            <a:spLocks/>
          </p:cNvSpPr>
          <p:nvPr/>
        </p:nvSpPr>
        <p:spPr>
          <a:xfrm>
            <a:off x="304800" y="2209800"/>
            <a:ext cx="8229600" cy="3429000"/>
          </a:xfrm>
          <a:prstGeom prst="rect">
            <a:avLst/>
          </a:prstGeom>
        </p:spPr>
        <p:txBody>
          <a:bodyPr vert="horz" lIns="91440" tIns="45720" rIns="91440" bIns="45720" rtlCol="0" anchor="ct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yriad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yriad Pro"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yriad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yriad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nSpc>
                <a:spcPct val="200000"/>
              </a:lnSpc>
              <a:buFont typeface="Arial" panose="020B0604020202020204" pitchFamily="34" charset="0"/>
              <a:buChar char="•"/>
            </a:pPr>
            <a:endParaRPr lang="en-US" sz="2400" dirty="0" smtClean="0"/>
          </a:p>
          <a:p>
            <a:pPr lvl="1">
              <a:lnSpc>
                <a:spcPct val="200000"/>
              </a:lnSpc>
              <a:buFont typeface="Arial" panose="020B0604020202020204" pitchFamily="34" charset="0"/>
              <a:buChar char="•"/>
            </a:pPr>
            <a:r>
              <a:rPr lang="en-US" dirty="0" smtClean="0"/>
              <a:t>Net Energy Metering</a:t>
            </a:r>
          </a:p>
          <a:p>
            <a:pPr lvl="1">
              <a:lnSpc>
                <a:spcPct val="200000"/>
              </a:lnSpc>
              <a:buFont typeface="Arial" panose="020B0604020202020204" pitchFamily="34" charset="0"/>
              <a:buChar char="•"/>
            </a:pPr>
            <a:r>
              <a:rPr lang="en-US" dirty="0" smtClean="0"/>
              <a:t>Time </a:t>
            </a:r>
            <a:r>
              <a:rPr lang="en-US" dirty="0"/>
              <a:t>of Use Rates</a:t>
            </a:r>
            <a:endParaRPr lang="en-US" dirty="0" smtClean="0"/>
          </a:p>
          <a:p>
            <a:pPr lvl="1">
              <a:lnSpc>
                <a:spcPct val="200000"/>
              </a:lnSpc>
              <a:buFont typeface="Arial" panose="020B0604020202020204" pitchFamily="34" charset="0"/>
              <a:buChar char="•"/>
            </a:pPr>
            <a:r>
              <a:rPr lang="en-US" dirty="0" smtClean="0"/>
              <a:t>SGIP focus </a:t>
            </a:r>
            <a:r>
              <a:rPr lang="en-US" dirty="0"/>
              <a:t>on </a:t>
            </a:r>
            <a:r>
              <a:rPr lang="en-US" dirty="0" smtClean="0"/>
              <a:t>storage</a:t>
            </a:r>
          </a:p>
          <a:p>
            <a:pPr lvl="2">
              <a:lnSpc>
                <a:spcPct val="200000"/>
              </a:lnSpc>
            </a:pPr>
            <a:r>
              <a:rPr lang="en-US" dirty="0" smtClean="0"/>
              <a:t>Thermal Energy Storage</a:t>
            </a:r>
          </a:p>
          <a:p>
            <a:pPr lvl="2">
              <a:lnSpc>
                <a:spcPct val="200000"/>
              </a:lnSpc>
            </a:pPr>
            <a:r>
              <a:rPr lang="en-US" dirty="0" smtClean="0"/>
              <a:t>Residential Energy Storage</a:t>
            </a:r>
          </a:p>
          <a:p>
            <a:endParaRPr lang="en-US" sz="2400" dirty="0" smtClean="0"/>
          </a:p>
        </p:txBody>
      </p:sp>
    </p:spTree>
    <p:extLst>
      <p:ext uri="{BB962C8B-B14F-4D97-AF65-F5344CB8AC3E}">
        <p14:creationId xmlns:p14="http://schemas.microsoft.com/office/powerpoint/2010/main" val="1352422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869692"/>
          </a:xfrm>
        </p:spPr>
        <p:txBody>
          <a:bodyPr>
            <a:normAutofit fontScale="90000"/>
          </a:bodyPr>
          <a:lstStyle/>
          <a:p>
            <a:r>
              <a:rPr lang="en-US" dirty="0"/>
              <a:t>Energy Storage in the Golden State: </a:t>
            </a:r>
            <a:r>
              <a:rPr lang="en-US" dirty="0" smtClean="0"/>
              <a:t>Key Takeaways</a:t>
            </a:r>
            <a:endParaRPr lang="en-US" dirty="0"/>
          </a:p>
        </p:txBody>
      </p:sp>
      <p:sp>
        <p:nvSpPr>
          <p:cNvPr id="3" name="Content Placeholder 2"/>
          <p:cNvSpPr>
            <a:spLocks noGrp="1"/>
          </p:cNvSpPr>
          <p:nvPr>
            <p:ph idx="1"/>
          </p:nvPr>
        </p:nvSpPr>
        <p:spPr>
          <a:xfrm>
            <a:off x="457200" y="990600"/>
            <a:ext cx="8305800" cy="5486400"/>
          </a:xfrm>
        </p:spPr>
        <p:txBody>
          <a:bodyPr anchor="ctr">
            <a:normAutofit fontScale="85000" lnSpcReduction="10000"/>
          </a:bodyPr>
          <a:lstStyle/>
          <a:p>
            <a:endParaRPr lang="en-US" dirty="0" smtClean="0"/>
          </a:p>
          <a:p>
            <a:r>
              <a:rPr lang="en-US" dirty="0" smtClean="0"/>
              <a:t>Energy </a:t>
            </a:r>
            <a:r>
              <a:rPr lang="en-US" dirty="0"/>
              <a:t>storage </a:t>
            </a:r>
            <a:r>
              <a:rPr lang="en-US" dirty="0" smtClean="0"/>
              <a:t>is essential to California’s </a:t>
            </a:r>
            <a:r>
              <a:rPr lang="en-US" dirty="0"/>
              <a:t>energy future</a:t>
            </a:r>
          </a:p>
          <a:p>
            <a:endParaRPr lang="en-US" dirty="0"/>
          </a:p>
          <a:p>
            <a:r>
              <a:rPr lang="en-US" dirty="0"/>
              <a:t>Customer-sited storage is </a:t>
            </a:r>
            <a:r>
              <a:rPr lang="en-US" dirty="0" smtClean="0"/>
              <a:t>developing </a:t>
            </a:r>
            <a:r>
              <a:rPr lang="en-US" dirty="0"/>
              <a:t>recognition as a necessary part of a well-functioning </a:t>
            </a:r>
            <a:r>
              <a:rPr lang="en-US" dirty="0" smtClean="0"/>
              <a:t>grid</a:t>
            </a:r>
            <a:endParaRPr lang="en-US" dirty="0"/>
          </a:p>
          <a:p>
            <a:endParaRPr lang="en-US" dirty="0"/>
          </a:p>
          <a:p>
            <a:r>
              <a:rPr lang="en-US" dirty="0" smtClean="0"/>
              <a:t>CA has </a:t>
            </a:r>
            <a:r>
              <a:rPr lang="en-US" dirty="0"/>
              <a:t>the opportunity to lead on a national and global level</a:t>
            </a:r>
          </a:p>
          <a:p>
            <a:endParaRPr lang="en-US" dirty="0"/>
          </a:p>
          <a:p>
            <a:r>
              <a:rPr lang="en-US" dirty="0" smtClean="0"/>
              <a:t>Continued </a:t>
            </a:r>
            <a:r>
              <a:rPr lang="en-US" dirty="0"/>
              <a:t>regulatory developments will be necessary for California to </a:t>
            </a:r>
            <a:r>
              <a:rPr lang="en-US" dirty="0" smtClean="0"/>
              <a:t>realize </a:t>
            </a:r>
            <a:r>
              <a:rPr lang="en-US" dirty="0"/>
              <a:t>all the benefits storage has to offer. </a:t>
            </a:r>
          </a:p>
          <a:p>
            <a:pPr marL="0" indent="0">
              <a:buNone/>
            </a:pPr>
            <a:endParaRPr lang="en-US" dirty="0"/>
          </a:p>
        </p:txBody>
      </p:sp>
    </p:spTree>
    <p:extLst>
      <p:ext uri="{BB962C8B-B14F-4D97-AF65-F5344CB8AC3E}">
        <p14:creationId xmlns:p14="http://schemas.microsoft.com/office/powerpoint/2010/main" val="15383310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t>Thank you!</a:t>
            </a:r>
            <a:endParaRPr lang="en-US" sz="3600" b="1"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b="1" dirty="0" smtClean="0"/>
              <a:t>Rebecca Feuerlicht</a:t>
            </a:r>
          </a:p>
          <a:p>
            <a:pPr marL="0" indent="0">
              <a:buNone/>
            </a:pPr>
            <a:r>
              <a:rPr lang="en-US" sz="2400" dirty="0" smtClean="0"/>
              <a:t>SGIP Project Manager</a:t>
            </a:r>
          </a:p>
          <a:p>
            <a:pPr marL="0" indent="0">
              <a:buNone/>
            </a:pPr>
            <a:r>
              <a:rPr lang="en-US" sz="2400" dirty="0" smtClean="0"/>
              <a:t>Center for Sustainable Energy</a:t>
            </a:r>
          </a:p>
          <a:p>
            <a:pPr marL="0" indent="0">
              <a:buNone/>
            </a:pPr>
            <a:r>
              <a:rPr lang="en-US" sz="2400" dirty="0" smtClean="0">
                <a:hlinkClick r:id="rId2"/>
              </a:rPr>
              <a:t>Rebecca.feuerlicht@energycenter.org</a:t>
            </a:r>
            <a:endParaRPr lang="en-US" sz="2400" dirty="0" smtClean="0"/>
          </a:p>
          <a:p>
            <a:pPr marL="0" indent="0">
              <a:buNone/>
            </a:pPr>
            <a:endParaRPr lang="en-US" dirty="0"/>
          </a:p>
          <a:p>
            <a:pPr marL="0" indent="0" algn="ctr">
              <a:buNone/>
            </a:pPr>
            <a:r>
              <a:rPr lang="en-US" sz="4000"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www.energycenter.org/sgip</a:t>
            </a:r>
            <a:endParaRPr lang="en-US" dirty="0"/>
          </a:p>
        </p:txBody>
      </p:sp>
    </p:spTree>
    <p:extLst>
      <p:ext uri="{BB962C8B-B14F-4D97-AF65-F5344CB8AC3E}">
        <p14:creationId xmlns:p14="http://schemas.microsoft.com/office/powerpoint/2010/main" val="710433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923260"/>
            <a:ext cx="5248940" cy="5248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33400" y="2514600"/>
            <a:ext cx="8229600" cy="3078163"/>
          </a:xfrm>
        </p:spPr>
        <p:txBody>
          <a:bodyPr>
            <a:normAutofit/>
          </a:bodyPr>
          <a:lstStyle/>
          <a:p>
            <a:pPr marL="0" indent="0" algn="ctr">
              <a:buNone/>
            </a:pPr>
            <a:r>
              <a:rPr lang="en-US" sz="4800" b="1" dirty="0" smtClean="0"/>
              <a:t>Energy Storage </a:t>
            </a:r>
          </a:p>
          <a:p>
            <a:pPr marL="0" indent="0" algn="ctr">
              <a:buNone/>
            </a:pPr>
            <a:r>
              <a:rPr lang="en-US" sz="4800" b="1" dirty="0" smtClean="0"/>
              <a:t>is a Game Changer</a:t>
            </a:r>
            <a:endParaRPr lang="en-US" sz="4800" b="1" dirty="0"/>
          </a:p>
        </p:txBody>
      </p:sp>
    </p:spTree>
    <p:extLst>
      <p:ext uri="{BB962C8B-B14F-4D97-AF65-F5344CB8AC3E}">
        <p14:creationId xmlns:p14="http://schemas.microsoft.com/office/powerpoint/2010/main" val="2526948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cprcalifornia.net/wp-content/uploads/2012/10/state-California.png"/>
          <p:cNvPicPr>
            <a:picLocks noChangeAspect="1" noChangeArrowheads="1"/>
          </p:cNvPicPr>
          <p:nvPr/>
        </p:nvPicPr>
        <p:blipFill rotWithShape="1">
          <a:blip r:embed="rId3">
            <a:extLst>
              <a:ext uri="{28A0092B-C50C-407E-A947-70E740481C1C}">
                <a14:useLocalDpi xmlns:a14="http://schemas.microsoft.com/office/drawing/2010/main" val="0"/>
              </a:ext>
            </a:extLst>
          </a:blip>
          <a:srcRect l="17874" r="20691"/>
          <a:stretch/>
        </p:blipFill>
        <p:spPr bwMode="auto">
          <a:xfrm>
            <a:off x="5791200" y="1424049"/>
            <a:ext cx="3721396" cy="403834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066800"/>
            <a:ext cx="6096000" cy="4572000"/>
          </a:xfrm>
        </p:spPr>
        <p:txBody>
          <a:bodyPr anchor="ctr">
            <a:noAutofit/>
          </a:bodyPr>
          <a:lstStyle/>
          <a:p>
            <a:pPr>
              <a:lnSpc>
                <a:spcPct val="200000"/>
              </a:lnSpc>
            </a:pPr>
            <a:r>
              <a:rPr lang="en-US" sz="2400" dirty="0" smtClean="0"/>
              <a:t>The Role of Energy Storage in California</a:t>
            </a:r>
          </a:p>
          <a:p>
            <a:pPr>
              <a:lnSpc>
                <a:spcPct val="200000"/>
              </a:lnSpc>
            </a:pPr>
            <a:r>
              <a:rPr lang="en-US" sz="2400" dirty="0" smtClean="0"/>
              <a:t>Energy Storage Mandate: AB 2514</a:t>
            </a:r>
          </a:p>
          <a:p>
            <a:pPr>
              <a:lnSpc>
                <a:spcPct val="200000"/>
              </a:lnSpc>
            </a:pPr>
            <a:r>
              <a:rPr lang="en-US" sz="2400" dirty="0" smtClean="0"/>
              <a:t>Customer-Sited Storage Benefits</a:t>
            </a:r>
          </a:p>
          <a:p>
            <a:pPr>
              <a:lnSpc>
                <a:spcPct val="200000"/>
              </a:lnSpc>
            </a:pPr>
            <a:r>
              <a:rPr lang="en-US" sz="2400" dirty="0" smtClean="0"/>
              <a:t>Self-Generation Incentive Program (SGIP)</a:t>
            </a:r>
          </a:p>
          <a:p>
            <a:pPr>
              <a:lnSpc>
                <a:spcPct val="200000"/>
              </a:lnSpc>
            </a:pPr>
            <a:r>
              <a:rPr lang="en-US" sz="2400" dirty="0" smtClean="0"/>
              <a:t>Challenges and Opportunities Ahead</a:t>
            </a:r>
          </a:p>
        </p:txBody>
      </p:sp>
      <p:sp>
        <p:nvSpPr>
          <p:cNvPr id="4" name="Title 1"/>
          <p:cNvSpPr>
            <a:spLocks noGrp="1"/>
          </p:cNvSpPr>
          <p:nvPr>
            <p:ph type="title"/>
          </p:nvPr>
        </p:nvSpPr>
        <p:spPr/>
        <p:txBody>
          <a:bodyPr>
            <a:normAutofit fontScale="90000"/>
          </a:bodyPr>
          <a:lstStyle/>
          <a:p>
            <a:r>
              <a:rPr lang="en-US" dirty="0"/>
              <a:t>Energy Storage in the Golden State: </a:t>
            </a:r>
            <a:r>
              <a:rPr lang="en-US" dirty="0" smtClean="0"/>
              <a:t>Overview</a:t>
            </a:r>
            <a:endParaRPr lang="en-US" dirty="0"/>
          </a:p>
        </p:txBody>
      </p:sp>
      <p:pic>
        <p:nvPicPr>
          <p:cNvPr id="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3200400"/>
            <a:ext cx="920384" cy="920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3869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www.cprcalifornia.net/wp-content/uploads/2012/10/state-Californ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83475"/>
            <a:ext cx="6492479" cy="432831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533400" y="2514600"/>
            <a:ext cx="8229600" cy="3078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5997"/>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5997"/>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5997"/>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5997"/>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5997"/>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800" dirty="0"/>
              <a:t>The </a:t>
            </a:r>
            <a:r>
              <a:rPr lang="en-US" sz="4800" dirty="0" smtClean="0"/>
              <a:t>Role </a:t>
            </a:r>
            <a:r>
              <a:rPr lang="en-US" sz="4800" dirty="0"/>
              <a:t>of </a:t>
            </a:r>
            <a:r>
              <a:rPr lang="en-US" sz="4800" dirty="0" smtClean="0"/>
              <a:t>Energy Storage </a:t>
            </a:r>
            <a:r>
              <a:rPr lang="en-US" sz="4800" dirty="0"/>
              <a:t>in California</a:t>
            </a:r>
            <a:br>
              <a:rPr lang="en-US" sz="4800" dirty="0"/>
            </a:br>
            <a:endParaRPr lang="en-US" sz="4800" b="1" dirty="0"/>
          </a:p>
        </p:txBody>
      </p:sp>
    </p:spTree>
    <p:extLst>
      <p:ext uri="{BB962C8B-B14F-4D97-AF65-F5344CB8AC3E}">
        <p14:creationId xmlns:p14="http://schemas.microsoft.com/office/powerpoint/2010/main" val="1150720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8121" y="3810000"/>
            <a:ext cx="1174079"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066800"/>
            <a:ext cx="8229600" cy="1371600"/>
          </a:xfrm>
        </p:spPr>
        <p:txBody>
          <a:bodyPr>
            <a:normAutofit fontScale="25000" lnSpcReduction="20000"/>
          </a:bodyPr>
          <a:lstStyle/>
          <a:p>
            <a:r>
              <a:rPr lang="en-US" sz="9600" dirty="0" smtClean="0"/>
              <a:t>Aggressive transition </a:t>
            </a:r>
            <a:r>
              <a:rPr lang="en-US" sz="9600" dirty="0"/>
              <a:t>from fossil </a:t>
            </a:r>
            <a:r>
              <a:rPr lang="en-US" sz="9600" dirty="0" smtClean="0"/>
              <a:t>fuels to </a:t>
            </a:r>
            <a:r>
              <a:rPr lang="en-US" sz="9600" dirty="0"/>
              <a:t>renewable </a:t>
            </a:r>
            <a:r>
              <a:rPr lang="en-US" sz="9600" dirty="0" smtClean="0"/>
              <a:t>energy sources, energy </a:t>
            </a:r>
            <a:r>
              <a:rPr lang="en-US" sz="9600" dirty="0"/>
              <a:t>efficient homes </a:t>
            </a:r>
            <a:r>
              <a:rPr lang="en-US" sz="9600" dirty="0" smtClean="0"/>
              <a:t>and </a:t>
            </a:r>
            <a:r>
              <a:rPr lang="en-US" sz="9600" dirty="0"/>
              <a:t>businesses, </a:t>
            </a:r>
            <a:r>
              <a:rPr lang="en-US" sz="9600" dirty="0" smtClean="0"/>
              <a:t>and </a:t>
            </a:r>
            <a:r>
              <a:rPr lang="en-US" sz="9600" dirty="0"/>
              <a:t>flexible </a:t>
            </a:r>
            <a:r>
              <a:rPr lang="en-US" sz="9600" dirty="0" smtClean="0"/>
              <a:t>transmission </a:t>
            </a:r>
            <a:r>
              <a:rPr lang="en-US" sz="9600" dirty="0"/>
              <a:t>and </a:t>
            </a:r>
            <a:r>
              <a:rPr lang="en-US" sz="9600" dirty="0" smtClean="0"/>
              <a:t>distribution infrastructure</a:t>
            </a:r>
          </a:p>
          <a:p>
            <a:endParaRPr lang="en-US" sz="9600" dirty="0" smtClean="0"/>
          </a:p>
          <a:p>
            <a:r>
              <a:rPr lang="en-US" sz="9600" dirty="0" smtClean="0"/>
              <a:t>Helps achieve various California policies and mandates already in place, including:</a:t>
            </a:r>
          </a:p>
          <a:p>
            <a:pPr marL="0" indent="0">
              <a:buNone/>
            </a:pPr>
            <a:endParaRPr lang="en-US" dirty="0" smtClean="0"/>
          </a:p>
          <a:p>
            <a:endParaRPr lang="en-US" dirty="0"/>
          </a:p>
        </p:txBody>
      </p:sp>
      <p:sp>
        <p:nvSpPr>
          <p:cNvPr id="2" name="Title 1"/>
          <p:cNvSpPr>
            <a:spLocks noGrp="1"/>
          </p:cNvSpPr>
          <p:nvPr>
            <p:ph type="title"/>
          </p:nvPr>
        </p:nvSpPr>
        <p:spPr/>
        <p:txBody>
          <a:bodyPr>
            <a:normAutofit fontScale="90000"/>
          </a:bodyPr>
          <a:lstStyle/>
          <a:p>
            <a:r>
              <a:rPr lang="en-US" dirty="0" smtClean="0"/>
              <a:t>The Need for Energy Storage Resources</a:t>
            </a:r>
            <a:endParaRPr lang="en-US" dirty="0"/>
          </a:p>
        </p:txBody>
      </p:sp>
      <p:pic>
        <p:nvPicPr>
          <p:cNvPr id="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4782" y="5029200"/>
            <a:ext cx="955018" cy="69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2881423" y="3733800"/>
            <a:ext cx="5271977" cy="22860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yriad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yriad Pro"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yriad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yriad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Executive Order for 1.5 million electric vehicles by 2025</a:t>
            </a:r>
          </a:p>
          <a:p>
            <a:pPr marL="0" indent="0">
              <a:buNone/>
            </a:pPr>
            <a:endParaRPr lang="en-US" dirty="0" smtClean="0"/>
          </a:p>
          <a:p>
            <a:pPr marL="0" indent="0">
              <a:buNone/>
            </a:pPr>
            <a:r>
              <a:rPr lang="en-US" dirty="0" smtClean="0"/>
              <a:t>RPS</a:t>
            </a:r>
            <a:r>
              <a:rPr lang="en-US" dirty="0"/>
              <a:t>: 33% renewable procurement by 2020</a:t>
            </a: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582456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California’s Renewable Resource Mix</a:t>
            </a:r>
            <a:endParaRPr lang="en-US" dirty="0"/>
          </a:p>
        </p:txBody>
      </p:sp>
      <p:pic>
        <p:nvPicPr>
          <p:cNvPr id="3074" name="Picture 2" descr="C:\Users\rebecca.feuerlicht\AppData\Local\Microsoft\Windows\Temporary Internet Files\Content.Outlook\ZWPTNX1P\R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759" y="914400"/>
            <a:ext cx="7094483" cy="5139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213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Duck Curve</a:t>
            </a:r>
            <a:endParaRPr lang="en-US" dirty="0"/>
          </a:p>
        </p:txBody>
      </p:sp>
      <p:sp>
        <p:nvSpPr>
          <p:cNvPr id="3" name="Content Placeholder 2"/>
          <p:cNvSpPr>
            <a:spLocks noGrp="1"/>
          </p:cNvSpPr>
          <p:nvPr>
            <p:ph idx="1"/>
          </p:nvPr>
        </p:nvSpPr>
        <p:spPr>
          <a:xfrm>
            <a:off x="762000" y="990600"/>
            <a:ext cx="7696200" cy="1295398"/>
          </a:xfrm>
          <a:solidFill>
            <a:schemeClr val="bg1">
              <a:lumMod val="95000"/>
            </a:schemeClr>
          </a:solidFill>
        </p:spPr>
        <p:txBody>
          <a:bodyPr>
            <a:normAutofit lnSpcReduction="10000"/>
          </a:bodyPr>
          <a:lstStyle/>
          <a:p>
            <a:pPr marL="0" indent="0" algn="ctr">
              <a:buNone/>
            </a:pPr>
            <a:r>
              <a:rPr lang="en-US" sz="2000" i="1" dirty="0"/>
              <a:t>“As more renewable resources come on line, not only will the net load curve look substantially different than it does today but so will the need for load regulation and load following.” </a:t>
            </a:r>
            <a:endParaRPr lang="en-US" sz="2000" i="1" dirty="0" smtClean="0"/>
          </a:p>
          <a:p>
            <a:pPr marL="0" indent="0" algn="ctr">
              <a:buNone/>
            </a:pPr>
            <a:r>
              <a:rPr lang="en-US" sz="2000" i="1" dirty="0" smtClean="0"/>
              <a:t>–</a:t>
            </a:r>
            <a:r>
              <a:rPr lang="en-US" sz="2000" i="1" dirty="0"/>
              <a:t> </a:t>
            </a:r>
            <a:r>
              <a:rPr lang="en-US" sz="2000" dirty="0"/>
              <a:t>CAISO, 2012</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036" y="2438399"/>
            <a:ext cx="6372128" cy="3657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5057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CSE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Pro">
      <a:majorFont>
        <a:latin typeface="Myriad Pro Light"/>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CSE PPT Template</Template>
  <TotalTime>177</TotalTime>
  <Words>1213</Words>
  <Application>Microsoft Office PowerPoint</Application>
  <PresentationFormat>On-screen Show (4:3)</PresentationFormat>
  <Paragraphs>185</Paragraphs>
  <Slides>32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 Unicode MS</vt:lpstr>
      <vt:lpstr>Arial</vt:lpstr>
      <vt:lpstr>Calibri</vt:lpstr>
      <vt:lpstr>Lucida Sans</vt:lpstr>
      <vt:lpstr>Myriad Pro</vt:lpstr>
      <vt:lpstr>Myriad Pro Light</vt:lpstr>
      <vt:lpstr>CSE PPT Template</vt:lpstr>
      <vt:lpstr>California Takes Charge:</vt:lpstr>
      <vt:lpstr>PowerPoint Presentation</vt:lpstr>
      <vt:lpstr>PowerPoint Presentation</vt:lpstr>
      <vt:lpstr>PowerPoint Presentation</vt:lpstr>
      <vt:lpstr>Energy Storage in the Golden State: Overview</vt:lpstr>
      <vt:lpstr>PowerPoint Presentation</vt:lpstr>
      <vt:lpstr>The Need for Energy Storage Resources</vt:lpstr>
      <vt:lpstr>California’s Renewable Resource Mix</vt:lpstr>
      <vt:lpstr>Duck Curve</vt:lpstr>
      <vt:lpstr>Beyond 2020</vt:lpstr>
      <vt:lpstr>Beyond 2020</vt:lpstr>
      <vt:lpstr>Beyond 2020</vt:lpstr>
      <vt:lpstr>PowerPoint Presentation</vt:lpstr>
      <vt:lpstr>AB 2514</vt:lpstr>
      <vt:lpstr>AB 2514</vt:lpstr>
      <vt:lpstr>Storage Procurement Targets for California’s IOUs</vt:lpstr>
      <vt:lpstr>PowerPoint Presentation</vt:lpstr>
      <vt:lpstr>Customer-Sited Storage</vt:lpstr>
      <vt:lpstr>Energy storage is most valuable at the “edge” of the grid</vt:lpstr>
      <vt:lpstr>PowerPoint Presentation</vt:lpstr>
      <vt:lpstr>Storage and the Self-Generation Incentive Program (SGIP)</vt:lpstr>
      <vt:lpstr>Storage and the Self-Generation Incentive Program (SGIP)</vt:lpstr>
      <vt:lpstr>Example Incentive Calculation</vt:lpstr>
      <vt:lpstr>Influx of Storage Applications in SGIP</vt:lpstr>
      <vt:lpstr>SGIP Storage Statistics – Capacity and Sector</vt:lpstr>
      <vt:lpstr>SGIP Storage Statistics – Top Manufacturers</vt:lpstr>
      <vt:lpstr>Storage Applications in SGIP</vt:lpstr>
      <vt:lpstr>SGIP Reauthorization through 2020</vt:lpstr>
      <vt:lpstr>PowerPoint Presentation</vt:lpstr>
      <vt:lpstr>Looking Ahead</vt:lpstr>
      <vt:lpstr>Energy Storage in the Golden State: Key Takeaways</vt:lpstr>
      <vt:lpstr>Thank you!</vt:lpstr>
    </vt:vector>
  </TitlesOfParts>
  <Company>CCSE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Clark</dc:creator>
  <cp:lastModifiedBy>Display</cp:lastModifiedBy>
  <cp:revision>20</cp:revision>
  <dcterms:created xsi:type="dcterms:W3CDTF">2015-02-11T06:58:33Z</dcterms:created>
  <dcterms:modified xsi:type="dcterms:W3CDTF">2015-02-11T21:32:16Z</dcterms:modified>
</cp:coreProperties>
</file>